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87" r:id="rId7"/>
    <p:sldId id="288" r:id="rId8"/>
    <p:sldId id="289" r:id="rId9"/>
    <p:sldId id="294" r:id="rId10"/>
    <p:sldId id="290" r:id="rId11"/>
    <p:sldId id="296" r:id="rId12"/>
    <p:sldId id="266" r:id="rId13"/>
    <p:sldId id="270" r:id="rId14"/>
    <p:sldId id="292" r:id="rId15"/>
    <p:sldId id="268" r:id="rId16"/>
    <p:sldId id="272" r:id="rId17"/>
    <p:sldId id="262" r:id="rId18"/>
    <p:sldId id="263" r:id="rId19"/>
    <p:sldId id="264" r:id="rId20"/>
    <p:sldId id="273" r:id="rId21"/>
    <p:sldId id="280" r:id="rId22"/>
    <p:sldId id="297" r:id="rId23"/>
    <p:sldId id="285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B1243-4797-49F3-9E63-6449DABE8061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2119B-7EEF-42A3-BF07-E03F70734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2119B-7EEF-42A3-BF07-E03F707343D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2F18C-7CA7-4C9B-A7F1-6F81E0BFE0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DEA-968C-4E96-88E9-B7D85D9D773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DEA-968C-4E96-88E9-B7D85D9D773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2F18C-7CA7-4C9B-A7F1-6F81E0BFE0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DEA-968C-4E96-88E9-B7D85D9D773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DEA-968C-4E96-88E9-B7D85D9D773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2F18C-7CA7-4C9B-A7F1-6F81E0BFE0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428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429000"/>
            <a:ext cx="9144000" cy="76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16002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416675"/>
            <a:ext cx="16002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9144000" cy="76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00800"/>
            <a:ext cx="54864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2012 IEEE Aerospace Conference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Comparison of Filter-based Approaches for Model-based Prognostics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Matthew Daigle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 err="1" smtClean="0"/>
              <a:t>Bhaskar</a:t>
            </a:r>
            <a:r>
              <a:rPr lang="en-US" sz="2400" dirty="0" smtClean="0"/>
              <a:t> Saha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and Kai Goebel</a:t>
            </a:r>
            <a:r>
              <a:rPr lang="en-US" sz="2400" baseline="30000" dirty="0" smtClean="0"/>
              <a:t>1</a:t>
            </a:r>
          </a:p>
          <a:p>
            <a:endParaRPr lang="en-US" sz="2400" baseline="30000" dirty="0" smtClean="0"/>
          </a:p>
          <a:p>
            <a:r>
              <a:rPr lang="en-US" sz="2000" baseline="30000" dirty="0" smtClean="0"/>
              <a:t>1</a:t>
            </a:r>
            <a:r>
              <a:rPr lang="en-US" sz="2000" dirty="0" smtClean="0"/>
              <a:t>NASA Ames Research Center, Moffett Field, CA, USA</a:t>
            </a:r>
          </a:p>
          <a:p>
            <a:r>
              <a:rPr lang="en-US" sz="2000" baseline="30000" dirty="0" smtClean="0"/>
              <a:t>2</a:t>
            </a:r>
            <a:r>
              <a:rPr lang="en-US" sz="2000" dirty="0" smtClean="0"/>
              <a:t>Palo Alto Research Center, Palo Alto, CA, USA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505200" y="5943600"/>
            <a:ext cx="2101850" cy="715963"/>
            <a:chOff x="3505200" y="5943600"/>
            <a:chExt cx="2101850" cy="715963"/>
          </a:xfrm>
        </p:grpSpPr>
        <p:pic>
          <p:nvPicPr>
            <p:cNvPr id="6" name="Picture 11" descr="4Col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200" y="5943600"/>
              <a:ext cx="863600" cy="71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3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0250" y="6115050"/>
              <a:ext cx="10668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Unscented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The UKF is an approximate nonlinear filter, and assumes additive, Gaussian process and sensor noise</a:t>
            </a:r>
          </a:p>
          <a:p>
            <a:r>
              <a:rPr lang="en-US" dirty="0" smtClean="0"/>
              <a:t>Handles nonlinearity by using the concept of sigma points</a:t>
            </a:r>
          </a:p>
          <a:p>
            <a:pPr lvl="1"/>
            <a:r>
              <a:rPr lang="en-US" dirty="0" smtClean="0"/>
              <a:t>Transform mean and covariance of state into set of samples, called sigma points, selected </a:t>
            </a:r>
            <a:r>
              <a:rPr lang="en-US" b="1" dirty="0" smtClean="0"/>
              <a:t>deterministically</a:t>
            </a:r>
            <a:r>
              <a:rPr lang="en-US" dirty="0" smtClean="0"/>
              <a:t> to preserve mean and covariance</a:t>
            </a:r>
          </a:p>
          <a:p>
            <a:pPr lvl="1"/>
            <a:r>
              <a:rPr lang="en-US" dirty="0" smtClean="0"/>
              <a:t>Sigma points are transformed through the nonlinear function and recover mean and covariance of transformed sigma points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Number of sigma points is linear in the size of the state dimension</a:t>
            </a:r>
          </a:p>
          <a:p>
            <a:pPr lvl="1"/>
            <a:r>
              <a:rPr lang="en-US" dirty="0" smtClean="0"/>
              <a:t>In comparison, </a:t>
            </a:r>
            <a:r>
              <a:rPr lang="en-US" dirty="0" err="1" smtClean="0"/>
              <a:t>Kalman</a:t>
            </a:r>
            <a:r>
              <a:rPr lang="en-US" dirty="0" smtClean="0"/>
              <a:t> and </a:t>
            </a:r>
            <a:r>
              <a:rPr lang="en-US" dirty="0" err="1" smtClean="0"/>
              <a:t>Daum</a:t>
            </a:r>
            <a:r>
              <a:rPr lang="en-US" dirty="0" smtClean="0"/>
              <a:t> filters effectively use one “sigma point”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14400" y="3276600"/>
            <a:ext cx="4495800" cy="1336272"/>
            <a:chOff x="2209800" y="2570496"/>
            <a:chExt cx="4495800" cy="1336272"/>
          </a:xfrm>
        </p:grpSpPr>
        <p:sp>
          <p:nvSpPr>
            <p:cNvPr id="7" name="Right Arrow 6"/>
            <p:cNvSpPr/>
            <p:nvPr/>
          </p:nvSpPr>
          <p:spPr>
            <a:xfrm>
              <a:off x="4191000" y="3248799"/>
              <a:ext cx="449313" cy="18546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11450" y="2794289"/>
              <a:ext cx="10507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Unscented transform</a:t>
              </a:r>
              <a:endParaRPr lang="en-US" sz="1100" b="1" dirty="0"/>
            </a:p>
          </p:txBody>
        </p:sp>
        <p:graphicFrame>
          <p:nvGraphicFramePr>
            <p:cNvPr id="9" name="Object 7"/>
            <p:cNvGraphicFramePr>
              <a:graphicFrameLocks noChangeAspect="1"/>
            </p:cNvGraphicFramePr>
            <p:nvPr/>
          </p:nvGraphicFramePr>
          <p:xfrm>
            <a:off x="2209800" y="2570496"/>
            <a:ext cx="1761788" cy="1331004"/>
          </p:xfrm>
          <a:graphic>
            <a:graphicData uri="http://schemas.openxmlformats.org/presentationml/2006/ole">
              <p:oleObj spid="_x0000_s44034" name="Visio" r:id="rId3" imgW="1519012" imgH="1148549" progId="Visio.Drawing.11">
                <p:embed/>
              </p:oleObj>
            </a:graphicData>
          </a:graphic>
        </p:graphicFrame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4943812" y="2575764"/>
            <a:ext cx="1761788" cy="1331004"/>
          </p:xfrm>
          <a:graphic>
            <a:graphicData uri="http://schemas.openxmlformats.org/presentationml/2006/ole">
              <p:oleObj spid="_x0000_s44035" name="Visio" r:id="rId4" imgW="1519012" imgH="1148549" progId="Visio.Drawing.11">
                <p:embed/>
              </p:oleObj>
            </a:graphicData>
          </a:graphic>
        </p:graphicFrame>
      </p:grp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124200"/>
            <a:ext cx="3048000" cy="1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19800" y="46482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Symmetric Unscented Transform</a:t>
            </a:r>
            <a:endParaRPr lang="en-US" sz="1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Unscented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equations extended to use sigma points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Has medium computational complexity and covers a very large class of dynamics, but is an approximate filter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2362200"/>
            <a:ext cx="4019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438400"/>
            <a:ext cx="37623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86400" y="19812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Update Step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9812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Prediction Step</a:t>
            </a:r>
            <a:endParaRPr lang="en-US" sz="1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3962400" cy="4343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Particle filters can be applied to general nonlinear processes with non-Gaussian noise – does not restrict the dynamics in any way</a:t>
            </a:r>
          </a:p>
          <a:p>
            <a:pPr lvl="1"/>
            <a:r>
              <a:rPr lang="en-US" dirty="0" smtClean="0"/>
              <a:t>But is an approximate filter, and is stochastic in nature</a:t>
            </a:r>
          </a:p>
          <a:p>
            <a:r>
              <a:rPr lang="en-US" dirty="0" smtClean="0"/>
              <a:t>Approximate state distribution by set of discrete weighted samples (i.e., particles):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Suboptimal, but approach optimality as N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l-GR" dirty="0" smtClean="0"/>
              <a:t> ∞</a:t>
            </a:r>
            <a:endParaRPr lang="en-US" dirty="0" smtClean="0"/>
          </a:p>
          <a:p>
            <a:r>
              <a:rPr lang="en-US" dirty="0" smtClean="0"/>
              <a:t>Approximates posterior 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9EF5-B2B4-46C7-95F6-2D84A18C2AEB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4267200" y="1905000"/>
          <a:ext cx="4745246" cy="3357563"/>
        </p:xfrm>
        <a:graphic>
          <a:graphicData uri="http://schemas.openxmlformats.org/presentationml/2006/ole">
            <p:oleObj spid="_x0000_s35841" name="Visio" r:id="rId4" imgW="5499700" imgH="3891749" progId="Visio.Drawing.11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4821446" y="3962400"/>
            <a:ext cx="14478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88046" y="4419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Distribution evolves in time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574046" y="1752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State represented with discrete probability distribution</a:t>
            </a:r>
            <a:endParaRPr lang="en-US" sz="1600" dirty="0"/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rot="10800000" flipV="1">
            <a:off x="5735846" y="2168098"/>
            <a:ext cx="838200" cy="346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886200"/>
            <a:ext cx="1219200" cy="37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5334000"/>
            <a:ext cx="2931162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1828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Begin with initial particle population</a:t>
            </a:r>
          </a:p>
          <a:p>
            <a:r>
              <a:rPr lang="en-US" dirty="0" smtClean="0"/>
              <a:t>Predict evolution of particles one step ahead</a:t>
            </a:r>
          </a:p>
          <a:p>
            <a:r>
              <a:rPr lang="en-US" dirty="0" smtClean="0"/>
              <a:t>Compute particle weights based on likelihood of given observations</a:t>
            </a:r>
          </a:p>
          <a:p>
            <a:r>
              <a:rPr lang="en-US" dirty="0" smtClean="0"/>
              <a:t>Resample to avoid degeneracy issues</a:t>
            </a:r>
          </a:p>
          <a:p>
            <a:pPr lvl="1"/>
            <a:r>
              <a:rPr lang="en-US" dirty="0" smtClean="0"/>
              <a:t>Degeneracy is when small number of particles have high weight and the rest have very low weight</a:t>
            </a:r>
          </a:p>
          <a:p>
            <a:pPr lvl="1"/>
            <a:r>
              <a:rPr lang="en-US" dirty="0" smtClean="0"/>
              <a:t>Avoid wasting computation on particles that do not contribute to the approximation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9EF5-B2B4-46C7-95F6-2D84A18C2AE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5029507" y="3384549"/>
          <a:ext cx="3581093" cy="2478088"/>
        </p:xfrm>
        <a:graphic>
          <a:graphicData uri="http://schemas.openxmlformats.org/presentationml/2006/ole">
            <p:oleObj spid="_x0000_s6146" name="Visio" r:id="rId4" imgW="2319251" imgH="1605749" progId="Visio.Drawing.11">
              <p:embed/>
            </p:oleObj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5029507" y="3384549"/>
          <a:ext cx="3581093" cy="2478088"/>
        </p:xfrm>
        <a:graphic>
          <a:graphicData uri="http://schemas.openxmlformats.org/presentationml/2006/ole">
            <p:oleObj spid="_x0000_s6147" name="Visio" r:id="rId5" imgW="2319251" imgH="1605749" progId="Visio.Drawing.11">
              <p:embed/>
            </p:oleObj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5029507" y="3384549"/>
          <a:ext cx="3581093" cy="2478088"/>
        </p:xfrm>
        <a:graphic>
          <a:graphicData uri="http://schemas.openxmlformats.org/presentationml/2006/ole">
            <p:oleObj spid="_x0000_s6148" name="Visio" r:id="rId6" imgW="2319251" imgH="1605749" progId="Visio.Drawing.11">
              <p:embed/>
            </p:oleObj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5029507" y="3389312"/>
          <a:ext cx="3581093" cy="2478088"/>
        </p:xfrm>
        <a:graphic>
          <a:graphicData uri="http://schemas.openxmlformats.org/presentationml/2006/ole">
            <p:oleObj spid="_x0000_s6149" name="Visio" r:id="rId7" imgW="2319251" imgH="1605749" progId="Visio.Drawing.11">
              <p:embed/>
            </p:oleObj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3074410"/>
            <a:ext cx="3857625" cy="309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State-Parameter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Joint state-parameter estimation is performed within a filtering framework by augmenting the state vector with the unknown parameter vector</a:t>
            </a:r>
          </a:p>
          <a:p>
            <a:r>
              <a:rPr lang="en-US" dirty="0" smtClean="0"/>
              <a:t>Must assign an evolution to the parameters, typically a random walk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particle filter adopts this equation directly, but for the </a:t>
            </a:r>
            <a:r>
              <a:rPr lang="en-US" dirty="0" err="1" smtClean="0"/>
              <a:t>Daum</a:t>
            </a:r>
            <a:r>
              <a:rPr lang="en-US" dirty="0" smtClean="0"/>
              <a:t> and UKF filters, it is represented in the corresponding diagonal of the process noise matrix</a:t>
            </a:r>
          </a:p>
          <a:p>
            <a:r>
              <a:rPr lang="en-US" dirty="0" smtClean="0"/>
              <a:t>Selection of variance of random walk noise is important</a:t>
            </a:r>
          </a:p>
          <a:p>
            <a:pPr lvl="1"/>
            <a:r>
              <a:rPr lang="en-US" dirty="0" smtClean="0"/>
              <a:t>Variance must be large enough to ensure convergence, but small enough to ensure precise tracking</a:t>
            </a:r>
          </a:p>
          <a:p>
            <a:pPr lvl="1"/>
            <a:r>
              <a:rPr lang="en-US" dirty="0" smtClean="0"/>
              <a:t>Optimal value depends on unknown parameter value</a:t>
            </a:r>
          </a:p>
          <a:p>
            <a:pPr lvl="1"/>
            <a:r>
              <a:rPr lang="en-US" dirty="0" smtClean="0"/>
              <a:t>Should tune </a:t>
            </a:r>
            <a:r>
              <a:rPr lang="en-US" b="1" dirty="0" smtClean="0"/>
              <a:t>online</a:t>
            </a:r>
            <a:r>
              <a:rPr lang="en-US" dirty="0" smtClean="0"/>
              <a:t> to maximize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699936"/>
            <a:ext cx="2895600" cy="3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Variance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114800" cy="4953000"/>
          </a:xfrm>
        </p:spPr>
        <p:txBody>
          <a:bodyPr>
            <a:normAutofit fontScale="92500" lnSpcReduction="10000"/>
          </a:bodyPr>
          <a:lstStyle/>
          <a:p>
            <a:r>
              <a:rPr lang="el-GR" sz="1800" dirty="0" smtClean="0"/>
              <a:t>ξ</a:t>
            </a:r>
            <a:r>
              <a:rPr lang="en-US" sz="1800" dirty="0" smtClean="0"/>
              <a:t> values tuned initially for maximum possible wear rates</a:t>
            </a:r>
          </a:p>
          <a:p>
            <a:r>
              <a:rPr lang="en-US" sz="1800" dirty="0" smtClean="0"/>
              <a:t>Try to control the amount of </a:t>
            </a:r>
            <a:r>
              <a:rPr lang="en-US" sz="1800" b="1" dirty="0" smtClean="0"/>
              <a:t>relative</a:t>
            </a:r>
            <a:r>
              <a:rPr lang="en-US" sz="1800" dirty="0" smtClean="0"/>
              <a:t> spread of parameter estimate to a desired level (e.g., 10%)</a:t>
            </a:r>
          </a:p>
          <a:p>
            <a:pPr lvl="1"/>
            <a:r>
              <a:rPr lang="en-US" sz="1400" dirty="0" smtClean="0"/>
              <a:t>Since it is relative, applies equally to any wear parameter value</a:t>
            </a:r>
          </a:p>
          <a:p>
            <a:pPr lvl="1"/>
            <a:r>
              <a:rPr lang="en-US" sz="1400" dirty="0" smtClean="0"/>
              <a:t>Can use relative median absolute deviation (RMAD), relative standard deviation (RSD), among others</a:t>
            </a:r>
          </a:p>
          <a:p>
            <a:r>
              <a:rPr lang="en-US" sz="1800" dirty="0" smtClean="0"/>
              <a:t>Several stages to control adaptation</a:t>
            </a:r>
          </a:p>
          <a:p>
            <a:pPr lvl="1"/>
            <a:r>
              <a:rPr lang="en-US" sz="1400" dirty="0" smtClean="0"/>
              <a:t>Convergence: Control to large spread (</a:t>
            </a:r>
            <a:r>
              <a:rPr lang="en-US" sz="1400" dirty="0" err="1" smtClean="0"/>
              <a:t>eg</a:t>
            </a:r>
            <a:r>
              <a:rPr lang="en-US" sz="1400" dirty="0" smtClean="0"/>
              <a:t> 50%) until threshold reached (</a:t>
            </a:r>
            <a:r>
              <a:rPr lang="en-US" sz="1400" dirty="0" err="1" smtClean="0"/>
              <a:t>eg</a:t>
            </a:r>
            <a:r>
              <a:rPr lang="en-US" sz="1400" dirty="0" smtClean="0"/>
              <a:t> 60%)</a:t>
            </a:r>
          </a:p>
          <a:p>
            <a:pPr lvl="1"/>
            <a:r>
              <a:rPr lang="en-US" sz="1400" dirty="0" smtClean="0"/>
              <a:t>Tracking: Control to desired spread (</a:t>
            </a:r>
            <a:r>
              <a:rPr lang="en-US" sz="1400" dirty="0" err="1" smtClean="0"/>
              <a:t>eg</a:t>
            </a:r>
            <a:r>
              <a:rPr lang="en-US" sz="1400" dirty="0" smtClean="0"/>
              <a:t> 10%)</a:t>
            </a:r>
          </a:p>
          <a:p>
            <a:r>
              <a:rPr lang="en-US" sz="1800" dirty="0" smtClean="0"/>
              <a:t>Control based on percent error between actual spread and desired spread with parameter P</a:t>
            </a:r>
          </a:p>
          <a:p>
            <a:pPr lvl="1"/>
            <a:r>
              <a:rPr lang="en-US" sz="1400" dirty="0" smtClean="0"/>
              <a:t>Increase random walk variance if parameter variance is too low, else decrease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95400"/>
            <a:ext cx="444687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stCxn id="12" idx="0"/>
          </p:cNvCxnSpPr>
          <p:nvPr/>
        </p:nvCxnSpPr>
        <p:spPr>
          <a:xfrm flipH="1" flipV="1">
            <a:off x="7696200" y="3581401"/>
            <a:ext cx="38100" cy="98762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53200" y="4569023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Proportional control based on error between actual and desired relative spread</a:t>
            </a:r>
            <a:endParaRPr lang="en-US" sz="14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905500" y="2971800"/>
            <a:ext cx="38100" cy="2209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76800" y="5181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Move to next stage when threshold crossed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r="28571"/>
          <a:stretch>
            <a:fillRect/>
          </a:stretch>
        </p:blipFill>
        <p:spPr bwMode="auto">
          <a:xfrm>
            <a:off x="609600" y="2667000"/>
            <a:ext cx="29031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Prediction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28600" y="1219200"/>
            <a:ext cx="4114800" cy="144780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Sample from the state-parameter distribution, and simulate each sample forward to EOL</a:t>
            </a:r>
          </a:p>
          <a:p>
            <a:pPr lvl="1"/>
            <a:r>
              <a:rPr lang="en-US" sz="2000" dirty="0" smtClean="0"/>
              <a:t>For PF and UKF, use particles/sigma points directly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9EF5-B2B4-46C7-95F6-2D84A18C2AE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3000" y="5786735"/>
            <a:ext cx="38100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+mn-lt"/>
              </a:rPr>
              <a:t>Sample simultaneous progression of </a:t>
            </a:r>
            <a:r>
              <a:rPr lang="en-US" sz="1200" b="1" dirty="0" smtClean="0">
                <a:solidFill>
                  <a:schemeClr val="tx1"/>
                </a:solidFill>
              </a:rPr>
              <a:t>thrust bearing and radial bearing wear in a centrifugal pump</a:t>
            </a:r>
            <a:endParaRPr lang="en-US" sz="12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19400" y="4718313"/>
            <a:ext cx="406400" cy="38708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24200" y="4814077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Hypothesized inputs</a:t>
            </a: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5594" y="1219200"/>
            <a:ext cx="44845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Centrifugal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Apply framework to centrifugal pump</a:t>
            </a:r>
          </a:p>
          <a:p>
            <a:pPr lvl="1"/>
            <a:r>
              <a:rPr lang="en-US" smtClean="0"/>
              <a:t>Complex electro-mechanical devices used for fluid delivery in water systems, spacecraft fueling, etc.</a:t>
            </a:r>
          </a:p>
          <a:p>
            <a:pPr lvl="1"/>
            <a:r>
              <a:rPr lang="en-US" smtClean="0"/>
              <a:t>Often undergo continuous usage, so require regular maintenance</a:t>
            </a:r>
          </a:p>
          <a:p>
            <a:pPr lvl="1"/>
            <a:r>
              <a:rPr lang="en-US" smtClean="0"/>
              <a:t>Provide a critical function, so failures can cause loss of mission</a:t>
            </a:r>
          </a:p>
          <a:p>
            <a:r>
              <a:rPr lang="en-US" smtClean="0"/>
              <a:t>Centrifugal pump operation</a:t>
            </a:r>
          </a:p>
          <a:p>
            <a:pPr lvl="1"/>
            <a:r>
              <a:rPr lang="en-US" smtClean="0"/>
              <a:t>Fluid enters the inlet, impeller</a:t>
            </a:r>
            <a:br>
              <a:rPr lang="en-US" smtClean="0"/>
            </a:br>
            <a:r>
              <a:rPr lang="en-US" smtClean="0"/>
              <a:t>rotation forces fluid through </a:t>
            </a:r>
            <a:br>
              <a:rPr lang="en-US" smtClean="0"/>
            </a:br>
            <a:r>
              <a:rPr lang="en-US" smtClean="0"/>
              <a:t>the outlet</a:t>
            </a:r>
          </a:p>
          <a:p>
            <a:pPr lvl="1"/>
            <a:r>
              <a:rPr lang="en-US" smtClean="0"/>
              <a:t>Impeller rotation driven by </a:t>
            </a:r>
            <a:br>
              <a:rPr lang="en-US" smtClean="0"/>
            </a:br>
            <a:r>
              <a:rPr lang="en-US" smtClean="0"/>
              <a:t>electric motor</a:t>
            </a:r>
          </a:p>
          <a:p>
            <a:pPr lvl="1"/>
            <a:r>
              <a:rPr lang="en-US" smtClean="0"/>
              <a:t>Bearings help minimize friction</a:t>
            </a:r>
          </a:p>
          <a:p>
            <a:pPr lvl="1"/>
            <a:r>
              <a:rPr lang="en-US" smtClean="0"/>
              <a:t>Bearing housing contains </a:t>
            </a:r>
            <a:br>
              <a:rPr lang="en-US" smtClean="0"/>
            </a:br>
            <a:r>
              <a:rPr lang="en-US" smtClean="0"/>
              <a:t>lubricating oil</a:t>
            </a:r>
          </a:p>
          <a:p>
            <a:pPr lvl="1"/>
            <a:r>
              <a:rPr lang="en-US" smtClean="0"/>
              <a:t>Wear rings prevent excessive </a:t>
            </a:r>
            <a:br>
              <a:rPr lang="en-US" smtClean="0"/>
            </a:br>
            <a:r>
              <a:rPr lang="en-US" smtClean="0"/>
              <a:t>internal leakage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188243" y="3048000"/>
          <a:ext cx="4803357" cy="2330450"/>
        </p:xfrm>
        <a:graphic>
          <a:graphicData uri="http://schemas.openxmlformats.org/presentationml/2006/ole">
            <p:oleObj spid="_x0000_s3074" name="Visio" r:id="rId3" imgW="4175206" imgH="2026328" progId="Visio.Drawing.11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30775" y="5527873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Centrifugal Pump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Centrifugal Pump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572000" cy="4953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Impeller rotation governed by</a:t>
            </a:r>
          </a:p>
          <a:p>
            <a:pPr lvl="1"/>
            <a:r>
              <a:rPr lang="en-US" dirty="0" smtClean="0"/>
              <a:t>Motor torque (driven by input voltage and line frequency)</a:t>
            </a:r>
          </a:p>
          <a:p>
            <a:pPr lvl="1"/>
            <a:r>
              <a:rPr lang="en-US" dirty="0" smtClean="0"/>
              <a:t>Friction torque</a:t>
            </a:r>
          </a:p>
          <a:p>
            <a:pPr lvl="1"/>
            <a:r>
              <a:rPr lang="en-US" dirty="0" smtClean="0"/>
              <a:t>Load torque (function of impeller speed and fluid flow)</a:t>
            </a:r>
          </a:p>
          <a:p>
            <a:r>
              <a:rPr lang="en-US" dirty="0" smtClean="0"/>
              <a:t>Pump flow determined by</a:t>
            </a:r>
          </a:p>
          <a:p>
            <a:pPr lvl="1"/>
            <a:r>
              <a:rPr lang="en-US" dirty="0" smtClean="0"/>
              <a:t>Pump pressure (function of impeller speed)</a:t>
            </a:r>
          </a:p>
          <a:p>
            <a:pPr lvl="1"/>
            <a:r>
              <a:rPr lang="en-US" dirty="0" smtClean="0"/>
              <a:t>Suction and discharge pressures (inputs to this model)</a:t>
            </a:r>
          </a:p>
          <a:p>
            <a:pPr lvl="1"/>
            <a:r>
              <a:rPr lang="en-US" dirty="0" smtClean="0"/>
              <a:t>Internal leakage flow</a:t>
            </a:r>
          </a:p>
          <a:p>
            <a:r>
              <a:rPr lang="en-US" dirty="0" smtClean="0"/>
              <a:t>Pump temperatures governed by</a:t>
            </a:r>
          </a:p>
          <a:p>
            <a:pPr lvl="1"/>
            <a:r>
              <a:rPr lang="en-US" dirty="0" smtClean="0"/>
              <a:t>Heat transfer between bearings, oil, and environment</a:t>
            </a:r>
          </a:p>
          <a:p>
            <a:pPr lvl="1"/>
            <a:r>
              <a:rPr lang="en-US" dirty="0" smtClean="0"/>
              <a:t>Heat due to friction</a:t>
            </a:r>
          </a:p>
          <a:p>
            <a:r>
              <a:rPr lang="en-US" dirty="0" smtClean="0"/>
              <a:t>Failure defined by limits on pump efficiency and pump temperatures</a:t>
            </a:r>
          </a:p>
          <a:p>
            <a:r>
              <a:rPr lang="en-US" dirty="0" smtClean="0"/>
              <a:t>Sensors measure impeller speed, discharge flow, and bearing and oil temperatures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031" y="1524000"/>
            <a:ext cx="409215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Modeling Damage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28600" y="1219200"/>
            <a:ext cx="42672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Impeller damage characterized by decrease in impeller area, caused by erosive wear due to the flow</a:t>
            </a:r>
          </a:p>
          <a:p>
            <a:pPr lvl="1"/>
            <a:r>
              <a:rPr lang="en-US" dirty="0" smtClean="0"/>
              <a:t>Decreases pump efficiency</a:t>
            </a:r>
          </a:p>
          <a:p>
            <a:endParaRPr lang="en-US" dirty="0" smtClean="0"/>
          </a:p>
          <a:p>
            <a:r>
              <a:rPr lang="en-US" dirty="0" smtClean="0"/>
              <a:t>Thrust and radial bearing damage characterized by increases in friction coefficients, caused by bearing wear due to sliding and rolling friction</a:t>
            </a:r>
          </a:p>
          <a:p>
            <a:pPr lvl="1"/>
            <a:r>
              <a:rPr lang="en-US" dirty="0" smtClean="0"/>
              <a:t>Increases bearing temperatures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19400"/>
            <a:ext cx="1531765" cy="38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b="50000"/>
          <a:stretch>
            <a:fillRect/>
          </a:stretch>
        </p:blipFill>
        <p:spPr bwMode="auto">
          <a:xfrm>
            <a:off x="1371600" y="5105400"/>
            <a:ext cx="1828800" cy="40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t="51799"/>
          <a:stretch>
            <a:fillRect/>
          </a:stretch>
        </p:blipFill>
        <p:spPr bwMode="auto">
          <a:xfrm>
            <a:off x="1371600" y="5486400"/>
            <a:ext cx="1828800" cy="39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1103" y="1248776"/>
            <a:ext cx="464289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1103" y="2848976"/>
            <a:ext cx="464289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1103" y="4572000"/>
            <a:ext cx="464289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8768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z="1600" dirty="0" smtClean="0"/>
              <a:t>Prognostics is the problem of estimating end of life (EOL) and remaining useful life (RUL)</a:t>
            </a:r>
          </a:p>
          <a:p>
            <a:pPr lvl="1">
              <a:lnSpc>
                <a:spcPct val="130000"/>
              </a:lnSpc>
            </a:pPr>
            <a:r>
              <a:rPr lang="en-US" sz="1400" dirty="0" smtClean="0"/>
              <a:t>Key to condition-based maintenance</a:t>
            </a:r>
          </a:p>
          <a:p>
            <a:pPr lvl="1">
              <a:lnSpc>
                <a:spcPct val="130000"/>
              </a:lnSpc>
            </a:pPr>
            <a:r>
              <a:rPr lang="en-US" sz="1400" dirty="0" smtClean="0"/>
              <a:t>Applications in many domains including aerospace</a:t>
            </a:r>
          </a:p>
          <a:p>
            <a:pPr>
              <a:lnSpc>
                <a:spcPct val="130000"/>
              </a:lnSpc>
            </a:pPr>
            <a:r>
              <a:rPr lang="en-US" sz="1600" dirty="0" smtClean="0"/>
              <a:t>Model-based </a:t>
            </a:r>
            <a:r>
              <a:rPr lang="en-US" sz="1600" dirty="0" smtClean="0"/>
              <a:t>prognostics approach </a:t>
            </a:r>
            <a:r>
              <a:rPr lang="en-US" sz="1600" dirty="0" smtClean="0"/>
              <a:t>consists of</a:t>
            </a:r>
          </a:p>
          <a:p>
            <a:pPr lvl="1">
              <a:lnSpc>
                <a:spcPct val="130000"/>
              </a:lnSpc>
            </a:pPr>
            <a:r>
              <a:rPr lang="en-US" sz="1400" dirty="0" smtClean="0"/>
              <a:t>Damage estimation – a joint state-parameter estimation problem</a:t>
            </a:r>
          </a:p>
          <a:p>
            <a:pPr lvl="1">
              <a:lnSpc>
                <a:spcPct val="130000"/>
              </a:lnSpc>
            </a:pPr>
            <a:r>
              <a:rPr lang="en-US" sz="1400" dirty="0" smtClean="0"/>
              <a:t>Prediction – projects current joint-state parameter distribution into the future to determine EOL</a:t>
            </a:r>
          </a:p>
          <a:p>
            <a:pPr>
              <a:lnSpc>
                <a:spcPct val="130000"/>
              </a:lnSpc>
            </a:pPr>
            <a:r>
              <a:rPr lang="en-US" sz="1600" dirty="0" smtClean="0"/>
              <a:t>Damage estimation phase is typically performed through the use of a </a:t>
            </a:r>
            <a:r>
              <a:rPr lang="en-US" sz="1600" i="1" dirty="0" smtClean="0"/>
              <a:t>filter</a:t>
            </a:r>
            <a:endParaRPr lang="en-US" sz="1600" dirty="0" smtClean="0"/>
          </a:p>
          <a:p>
            <a:pPr lvl="1">
              <a:lnSpc>
                <a:spcPct val="130000"/>
              </a:lnSpc>
            </a:pPr>
            <a:r>
              <a:rPr lang="en-US" sz="1400" dirty="0" smtClean="0"/>
              <a:t>Exact filters (e.g., </a:t>
            </a:r>
            <a:r>
              <a:rPr lang="en-US" sz="1400" dirty="0" err="1" smtClean="0"/>
              <a:t>Kalman</a:t>
            </a:r>
            <a:r>
              <a:rPr lang="en-US" sz="1400" dirty="0" smtClean="0"/>
              <a:t>, Benes, </a:t>
            </a:r>
            <a:r>
              <a:rPr lang="en-US" sz="1400" dirty="0" err="1" smtClean="0"/>
              <a:t>Daum</a:t>
            </a:r>
            <a:r>
              <a:rPr lang="en-US" sz="1400" dirty="0" smtClean="0"/>
              <a:t> filters)</a:t>
            </a:r>
          </a:p>
          <a:p>
            <a:pPr lvl="1">
              <a:lnSpc>
                <a:spcPct val="130000"/>
              </a:lnSpc>
            </a:pPr>
            <a:r>
              <a:rPr lang="en-US" sz="1400" dirty="0" smtClean="0"/>
              <a:t>Approximate filters (e.g., extended </a:t>
            </a:r>
            <a:r>
              <a:rPr lang="en-US" sz="1400" dirty="0" err="1" smtClean="0"/>
              <a:t>Kalman</a:t>
            </a:r>
            <a:r>
              <a:rPr lang="en-US" sz="1400" dirty="0" smtClean="0"/>
              <a:t>, unscented </a:t>
            </a:r>
            <a:r>
              <a:rPr lang="en-US" sz="1400" dirty="0" err="1" smtClean="0"/>
              <a:t>Kalman</a:t>
            </a:r>
            <a:r>
              <a:rPr lang="en-US" sz="1400" dirty="0" smtClean="0"/>
              <a:t>, and particle filters)</a:t>
            </a:r>
          </a:p>
          <a:p>
            <a:pPr lvl="1">
              <a:lnSpc>
                <a:spcPct val="130000"/>
              </a:lnSpc>
            </a:pPr>
            <a:r>
              <a:rPr lang="en-US" sz="1400" dirty="0" smtClean="0"/>
              <a:t>Compare </a:t>
            </a:r>
            <a:r>
              <a:rPr lang="en-US" sz="1400" dirty="0" err="1" smtClean="0"/>
              <a:t>Daum</a:t>
            </a:r>
            <a:r>
              <a:rPr lang="en-US" sz="1400" dirty="0" smtClean="0"/>
              <a:t>, unscented </a:t>
            </a:r>
            <a:r>
              <a:rPr lang="en-US" sz="1400" dirty="0" err="1" smtClean="0"/>
              <a:t>Kalman</a:t>
            </a:r>
            <a:r>
              <a:rPr lang="en-US" sz="1400" dirty="0" smtClean="0"/>
              <a:t>, and particle filters, in terms of practical application and prognostics performance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9EF5-B2B4-46C7-95F6-2D84A18C2AE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EC93-42253-3.jpg"/>
          <p:cNvPicPr>
            <a:picLocks noChangeAspect="1"/>
          </p:cNvPicPr>
          <p:nvPr/>
        </p:nvPicPr>
        <p:blipFill>
          <a:blip r:embed="rId3" cstate="print"/>
          <a:srcRect l="23914" t="24667" r="21261" b="26000"/>
          <a:stretch>
            <a:fillRect/>
          </a:stretch>
        </p:blipFill>
        <p:spPr>
          <a:xfrm>
            <a:off x="6096000" y="1295400"/>
            <a:ext cx="2362200" cy="2819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098" name="Picture 2" descr="C:\Documents and Settings\mdaigle\My Documents\arc\research\Dead Projects\FDIR\Prognostics\Pictures\DSC_1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733800"/>
            <a:ext cx="3661864" cy="24320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1800" dirty="0" smtClean="0"/>
              <a:t>Metrics</a:t>
            </a:r>
          </a:p>
          <a:p>
            <a:pPr lvl="1"/>
            <a:r>
              <a:rPr lang="en-US" sz="1400" dirty="0" smtClean="0"/>
              <a:t>For estimation accuracy, use percent root mean square error (PRMSE) of wear parameter</a:t>
            </a:r>
          </a:p>
          <a:p>
            <a:pPr lvl="1"/>
            <a:r>
              <a:rPr lang="en-US" sz="1400" dirty="0" smtClean="0"/>
              <a:t>For estimation spread, use relative standard deviation (RSD)</a:t>
            </a:r>
          </a:p>
          <a:p>
            <a:pPr lvl="1"/>
            <a:r>
              <a:rPr lang="en-US" sz="1400" dirty="0" smtClean="0"/>
              <a:t>For prediction accuracy, use relative accuracy metric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 (RA)</a:t>
            </a:r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  <a:p>
            <a:pPr lvl="2"/>
            <a:r>
              <a:rPr lang="en-US" sz="1200" dirty="0" smtClean="0"/>
              <a:t>where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RUL</a:t>
            </a:r>
            <a:r>
              <a:rPr lang="en-US" sz="1200" i="1" baseline="-25000" dirty="0" err="1" smtClean="0">
                <a:latin typeface="Times New Roman" pitchFamily="18" charset="0"/>
                <a:cs typeface="Times New Roman" pitchFamily="18" charset="0"/>
              </a:rPr>
              <a:t>kp</a:t>
            </a:r>
            <a:r>
              <a:rPr lang="en-US" sz="1200" i="1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200" dirty="0" smtClean="0"/>
              <a:t> indicates true RUL</a:t>
            </a:r>
          </a:p>
          <a:p>
            <a:pPr lvl="1"/>
            <a:r>
              <a:rPr lang="en-US" sz="1400" dirty="0" smtClean="0"/>
              <a:t>For prediction spread, use RSD</a:t>
            </a:r>
          </a:p>
          <a:p>
            <a:pPr lvl="1"/>
            <a:r>
              <a:rPr lang="en-US" sz="1400" dirty="0" smtClean="0"/>
              <a:t>Relative </a:t>
            </a:r>
            <a:r>
              <a:rPr lang="en-US" sz="1400" dirty="0" smtClean="0"/>
              <a:t>accuracy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 (RA), where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RUL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kp</a:t>
            </a:r>
            <a:r>
              <a:rPr lang="en-US" sz="1400" i="1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dirty="0" smtClean="0"/>
              <a:t> indicates true RUL</a:t>
            </a:r>
          </a:p>
          <a:p>
            <a:r>
              <a:rPr lang="en-US" sz="1800" dirty="0" smtClean="0"/>
              <a:t>Experiments</a:t>
            </a:r>
          </a:p>
          <a:p>
            <a:pPr lvl="1"/>
            <a:r>
              <a:rPr lang="en-US" sz="1400" dirty="0" err="1" smtClean="0"/>
              <a:t>Daum</a:t>
            </a:r>
            <a:r>
              <a:rPr lang="en-US" sz="1400" dirty="0" smtClean="0"/>
              <a:t> filter is not applicable to the dynamics of the pump, so apply only to PF and UKF</a:t>
            </a:r>
          </a:p>
          <a:p>
            <a:pPr lvl="1"/>
            <a:r>
              <a:rPr lang="en-US" sz="1400" dirty="0" smtClean="0"/>
              <a:t>Wear parameters for damage modes selected randomly within ranges</a:t>
            </a:r>
          </a:p>
          <a:p>
            <a:pPr lvl="1"/>
            <a:r>
              <a:rPr lang="en-US" sz="1400" dirty="0" smtClean="0"/>
              <a:t>Number of particles varied</a:t>
            </a:r>
          </a:p>
          <a:p>
            <a:pPr lvl="1"/>
            <a:r>
              <a:rPr lang="en-US" sz="1400" dirty="0" smtClean="0"/>
              <a:t>Level of sensor noise varied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9EF5-B2B4-46C7-95F6-2D84A18C2AE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0" y="6016823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30000" dirty="0" smtClean="0">
                <a:latin typeface="+mn-lt"/>
              </a:rPr>
              <a:t>1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Saxena</a:t>
            </a:r>
            <a:r>
              <a:rPr lang="en-US" sz="1400" dirty="0" smtClean="0">
                <a:latin typeface="+mn-lt"/>
              </a:rPr>
              <a:t> et al. IJPHM 2010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060" y="2590800"/>
            <a:ext cx="3752940" cy="62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6" y="1586330"/>
            <a:ext cx="3457964" cy="401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904" y="1633954"/>
            <a:ext cx="3470096" cy="401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14400" y="12192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Wear Parameter Estimation: UKF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12192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Wear Parameter Estimation: PF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5638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Fast convergence, small spread, and good accuracy.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5638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Slower convergence, larger spread, and comparable accuracy.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62" y="1752851"/>
            <a:ext cx="4164438" cy="333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376" y="1771650"/>
            <a:ext cx="4098424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14400" y="12192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Prediction: UKF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dirty="0" smtClean="0"/>
              <a:t>=10%,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1600" dirty="0" smtClean="0"/>
              <a:t>=50%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12192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Prediction: PF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dirty="0" smtClean="0"/>
              <a:t>=10%,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1600" dirty="0" smtClean="0"/>
              <a:t>=50%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52578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Predictions based on UKF estimates have a larger amount of the RUL distribution within the desired bounds. Accuracy based on the means are comparable. </a:t>
            </a:r>
          </a:p>
          <a:p>
            <a:endParaRPr lang="en-US" sz="1600" dirty="0" smtClean="0"/>
          </a:p>
          <a:p>
            <a:r>
              <a:rPr lang="en-US" sz="1600" dirty="0" smtClean="0"/>
              <a:t>Sigma point predictions require only 23 simulations, compared to the 500 for the particle filter.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129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Overall, UKF was more accurate and precise, and behaved better with higher levels of sensor noise</a:t>
            </a:r>
          </a:p>
          <a:p>
            <a:r>
              <a:rPr lang="en-US" dirty="0" smtClean="0"/>
              <a:t>UKF outperforms the PF with much fewer computations</a:t>
            </a:r>
          </a:p>
          <a:p>
            <a:pPr lvl="1"/>
            <a:r>
              <a:rPr lang="en-US" dirty="0" smtClean="0"/>
              <a:t>But, UKF cannot be applied to all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46396"/>
            <a:ext cx="6258210" cy="147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804198"/>
            <a:ext cx="6217610" cy="144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95600" y="255704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Results: UKF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446204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Results: PF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Described model-based prognostics framework using filters for the damage estimation step</a:t>
            </a:r>
          </a:p>
          <a:p>
            <a:r>
              <a:rPr lang="en-US" dirty="0" smtClean="0"/>
              <a:t>Compared three different filters covering features </a:t>
            </a:r>
            <a:r>
              <a:rPr lang="en-US" dirty="0" smtClean="0"/>
              <a:t>like exact </a:t>
            </a:r>
            <a:r>
              <a:rPr lang="en-US" dirty="0" err="1" smtClean="0"/>
              <a:t>vs</a:t>
            </a:r>
            <a:r>
              <a:rPr lang="en-US" dirty="0" smtClean="0"/>
              <a:t> approximate and deterministic </a:t>
            </a:r>
            <a:r>
              <a:rPr lang="en-US" dirty="0" err="1" smtClean="0"/>
              <a:t>vs</a:t>
            </a:r>
            <a:r>
              <a:rPr lang="en-US" dirty="0" smtClean="0"/>
              <a:t> stochastic</a:t>
            </a:r>
          </a:p>
          <a:p>
            <a:pPr lvl="1"/>
            <a:r>
              <a:rPr lang="en-US" dirty="0" smtClean="0"/>
              <a:t>For prognostics, nonlinear filters are almost always required</a:t>
            </a:r>
          </a:p>
          <a:p>
            <a:pPr lvl="1"/>
            <a:r>
              <a:rPr lang="en-US" dirty="0" smtClean="0"/>
              <a:t>Although the </a:t>
            </a:r>
            <a:r>
              <a:rPr lang="en-US" dirty="0" err="1" smtClean="0"/>
              <a:t>Daum</a:t>
            </a:r>
            <a:r>
              <a:rPr lang="en-US" dirty="0" smtClean="0"/>
              <a:t> filter has some nice properties, it was found to be inappropriate for the pump, and likely for many practical systems for prognostics</a:t>
            </a:r>
          </a:p>
          <a:p>
            <a:pPr lvl="1"/>
            <a:r>
              <a:rPr lang="en-US" dirty="0" smtClean="0"/>
              <a:t>UKF is applicable to the pump and outperformed the PF in all respects, but the PF captures any type of dynamics (even mixed continuous/discrete) so has the highest level of applicability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Investigate the approximate version of the </a:t>
            </a:r>
            <a:r>
              <a:rPr lang="en-US" dirty="0" err="1" smtClean="0"/>
              <a:t>Daum</a:t>
            </a:r>
            <a:r>
              <a:rPr lang="en-US" dirty="0" smtClean="0"/>
              <a:t> filter</a:t>
            </a:r>
          </a:p>
          <a:p>
            <a:pPr lvl="1"/>
            <a:r>
              <a:rPr lang="en-US" dirty="0" smtClean="0"/>
              <a:t>Investigate other exact filters</a:t>
            </a:r>
          </a:p>
          <a:p>
            <a:pPr lvl="1"/>
            <a:r>
              <a:rPr lang="en-US" dirty="0" smtClean="0"/>
              <a:t>Determine whether additional effort required for </a:t>
            </a:r>
            <a:r>
              <a:rPr lang="en-US" dirty="0" err="1" smtClean="0"/>
              <a:t>Daum</a:t>
            </a:r>
            <a:r>
              <a:rPr lang="en-US" dirty="0" smtClean="0"/>
              <a:t> filter is justified by the possible gain in performance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Problem Formulation</a:t>
            </a:r>
          </a:p>
          <a:p>
            <a:r>
              <a:rPr lang="en-US" dirty="0" smtClean="0"/>
              <a:t>Model-based Prognostics Architecture</a:t>
            </a:r>
          </a:p>
          <a:p>
            <a:r>
              <a:rPr lang="en-US" dirty="0" smtClean="0"/>
              <a:t>Damage Estimation</a:t>
            </a:r>
          </a:p>
          <a:p>
            <a:pPr lvl="1"/>
            <a:r>
              <a:rPr lang="en-US" dirty="0" err="1" smtClean="0"/>
              <a:t>Daum</a:t>
            </a:r>
            <a:r>
              <a:rPr lang="en-US" dirty="0" smtClean="0"/>
              <a:t> Filter</a:t>
            </a:r>
          </a:p>
          <a:p>
            <a:pPr lvl="1"/>
            <a:r>
              <a:rPr lang="en-US" dirty="0" smtClean="0"/>
              <a:t>Unscented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pPr lvl="1"/>
            <a:r>
              <a:rPr lang="en-US" dirty="0" smtClean="0"/>
              <a:t>Particle Filter</a:t>
            </a:r>
          </a:p>
          <a:p>
            <a:r>
              <a:rPr lang="en-US" dirty="0" smtClean="0"/>
              <a:t>Prediction</a:t>
            </a:r>
          </a:p>
          <a:p>
            <a:r>
              <a:rPr lang="en-US" dirty="0" smtClean="0"/>
              <a:t>Case Study: Centrifugal Pump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968625"/>
            <a:ext cx="3429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3505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Prognostics goal</a:t>
            </a:r>
          </a:p>
          <a:p>
            <a:pPr lvl="1"/>
            <a:r>
              <a:rPr lang="en-US" dirty="0" smtClean="0"/>
              <a:t>Compute EOL = time point at which component no longer meets specified performance criteria</a:t>
            </a:r>
          </a:p>
          <a:p>
            <a:pPr lvl="1"/>
            <a:r>
              <a:rPr lang="en-US" dirty="0" smtClean="0"/>
              <a:t>Compute RUL = time remaining until EOL</a:t>
            </a:r>
          </a:p>
          <a:p>
            <a:r>
              <a:rPr lang="en-US" dirty="0" smtClean="0"/>
              <a:t>System model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Define threshold                             from performance specs that is 1 when system is considered failed, 0 otherwise</a:t>
            </a:r>
          </a:p>
          <a:p>
            <a:r>
              <a:rPr lang="en-US" dirty="0" smtClean="0"/>
              <a:t>EOL and RUL defined 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9EF5-B2B4-46C7-95F6-2D84A18C2AE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600200" y="5638800"/>
            <a:ext cx="5943600" cy="457200"/>
            <a:chOff x="-1028700" y="6172200"/>
            <a:chExt cx="5943600" cy="457200"/>
          </a:xfrm>
        </p:grpSpPr>
        <p:sp>
          <p:nvSpPr>
            <p:cNvPr id="34" name="TextBox 33"/>
            <p:cNvSpPr txBox="1"/>
            <p:nvPr/>
          </p:nvSpPr>
          <p:spPr>
            <a:xfrm>
              <a:off x="-1028700" y="6172200"/>
              <a:ext cx="5943600" cy="457200"/>
            </a:xfrm>
            <a:prstGeom prst="rect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000" dirty="0"/>
                <a:t>Compute                        </a:t>
              </a:r>
              <a:r>
                <a:rPr lang="en-US" sz="2000" dirty="0" smtClean="0"/>
                <a:t>            </a:t>
              </a:r>
              <a:r>
                <a:rPr lang="en-US" sz="2000" dirty="0"/>
                <a:t>and/or</a:t>
              </a:r>
            </a:p>
          </p:txBody>
        </p:sp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" y="6274729"/>
              <a:ext cx="1812598" cy="2784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57500" y="6300044"/>
              <a:ext cx="1837913" cy="2531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37" name="TextBox 36"/>
          <p:cNvSpPr txBox="1"/>
          <p:nvPr/>
        </p:nvSpPr>
        <p:spPr>
          <a:xfrm>
            <a:off x="3657600" y="2542401"/>
            <a:ext cx="742950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State</a:t>
            </a:r>
            <a:endParaRPr lang="en-US" sz="1400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76850" y="2514600"/>
            <a:ext cx="742950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Input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67400" y="2514600"/>
            <a:ext cx="1314450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Process Noise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28800" y="3257550"/>
            <a:ext cx="742950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latin typeface="+mn-lt"/>
              </a:rPr>
              <a:t>Output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96050" y="3235325"/>
            <a:ext cx="1200150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Sensor Noise</a:t>
            </a:r>
          </a:p>
        </p:txBody>
      </p:sp>
      <p:cxnSp>
        <p:nvCxnSpPr>
          <p:cNvPr id="42" name="Straight Connector 41"/>
          <p:cNvCxnSpPr>
            <a:stCxn id="40" idx="3"/>
          </p:cNvCxnSpPr>
          <p:nvPr/>
        </p:nvCxnSpPr>
        <p:spPr>
          <a:xfrm>
            <a:off x="2571750" y="3396050"/>
            <a:ext cx="247650" cy="3295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37" idx="2"/>
          </p:cNvCxnSpPr>
          <p:nvPr/>
        </p:nvCxnSpPr>
        <p:spPr>
          <a:xfrm rot="10800000">
            <a:off x="4029076" y="2819400"/>
            <a:ext cx="238125" cy="1524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38" idx="2"/>
          </p:cNvCxnSpPr>
          <p:nvPr/>
        </p:nvCxnSpPr>
        <p:spPr>
          <a:xfrm flipV="1">
            <a:off x="5410200" y="2791599"/>
            <a:ext cx="238125" cy="180201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9" idx="2"/>
          </p:cNvCxnSpPr>
          <p:nvPr/>
        </p:nvCxnSpPr>
        <p:spPr>
          <a:xfrm flipV="1">
            <a:off x="5924550" y="2791599"/>
            <a:ext cx="600075" cy="145279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1" idx="1"/>
          </p:cNvCxnSpPr>
          <p:nvPr/>
        </p:nvCxnSpPr>
        <p:spPr>
          <a:xfrm rot="10800000" flipV="1">
            <a:off x="6267450" y="3373824"/>
            <a:ext cx="228600" cy="55173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267200" y="2542401"/>
            <a:ext cx="1143000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Parameters</a:t>
            </a:r>
            <a:endParaRPr lang="en-US" sz="1400" dirty="0">
              <a:latin typeface="+mn-lt"/>
            </a:endParaRPr>
          </a:p>
        </p:txBody>
      </p:sp>
      <p:cxnSp>
        <p:nvCxnSpPr>
          <p:cNvPr id="49" name="Straight Connector 48"/>
          <p:cNvCxnSpPr>
            <a:endCxn id="48" idx="2"/>
          </p:cNvCxnSpPr>
          <p:nvPr/>
        </p:nvCxnSpPr>
        <p:spPr>
          <a:xfrm rot="16200000" flipV="1">
            <a:off x="4781550" y="2876550"/>
            <a:ext cx="152400" cy="381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 t="21311" r="59328" b="26230"/>
          <a:stretch>
            <a:fillRect/>
          </a:stretch>
        </p:blipFill>
        <p:spPr bwMode="auto">
          <a:xfrm>
            <a:off x="2590800" y="3657600"/>
            <a:ext cx="1752600" cy="3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5156863"/>
            <a:ext cx="2895600" cy="32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4724400"/>
            <a:ext cx="5715000" cy="39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Defining EOL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Failure threshold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EOL</a:t>
            </a:r>
            <a:r>
              <a:rPr lang="en-US" dirty="0" smtClean="0"/>
              <a:t> defined with functional specifications and linked to boundary in multi-dimensional damage space</a:t>
            </a:r>
          </a:p>
          <a:p>
            <a:pPr lvl="1"/>
            <a:r>
              <a:rPr lang="en-US" dirty="0" smtClean="0"/>
              <a:t>Beyond the boundary, the component does not conform to functional specifications</a:t>
            </a:r>
          </a:p>
          <a:p>
            <a:pPr lvl="1"/>
            <a:r>
              <a:rPr lang="en-US" dirty="0" smtClean="0"/>
              <a:t>Within the boundary, the component is still functioning properly</a:t>
            </a:r>
          </a:p>
          <a:p>
            <a:r>
              <a:rPr lang="en-US" dirty="0" smtClean="0"/>
              <a:t>From time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 to prediction time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, system behaves within specs</a:t>
            </a:r>
          </a:p>
          <a:p>
            <a:r>
              <a:rPr lang="en-US" dirty="0" smtClean="0"/>
              <a:t>Interested at what time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system will exit this region</a:t>
            </a:r>
          </a:p>
          <a:p>
            <a:r>
              <a:rPr lang="en-US" dirty="0" smtClean="0"/>
              <a:t>May use this information to find time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t’&gt;t </a:t>
            </a:r>
            <a:r>
              <a:rPr lang="en-US" dirty="0" smtClean="0"/>
              <a:t>at which system exits the region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52575"/>
            <a:ext cx="3301271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029200"/>
            <a:ext cx="3467847" cy="31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205136" y="2631441"/>
          <a:ext cx="8763291" cy="1989137"/>
        </p:xfrm>
        <a:graphic>
          <a:graphicData uri="http://schemas.openxmlformats.org/presentationml/2006/ole">
            <p:oleObj spid="_x0000_s39938" name="Visio" r:id="rId4" imgW="6777089" imgH="1538056" progId="Visio.Drawing.11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Prognostics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9EF5-B2B4-46C7-95F6-2D84A18C2AE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7250" y="1471315"/>
            <a:ext cx="24003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System receives inputs, produces outputs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653243"/>
            <a:ext cx="24003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Identify active damage mechanisms</a:t>
            </a:r>
            <a:endParaRPr lang="en-US" sz="20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4925378"/>
            <a:ext cx="24003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 Estimate current state and parameter values</a:t>
            </a:r>
            <a:endParaRPr lang="en-US" sz="20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5450" y="4900315"/>
            <a:ext cx="24003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    Predict EOL and RUL as probability distributions</a:t>
            </a:r>
            <a:endParaRPr lang="en-US" sz="20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" y="1295400"/>
            <a:ext cx="514350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9600" y="1420178"/>
            <a:ext cx="514350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9250" y="4692313"/>
            <a:ext cx="514350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76850" y="4728865"/>
            <a:ext cx="514350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85850" y="3591878"/>
            <a:ext cx="1200150" cy="800100"/>
          </a:xfrm>
          <a:prstGeom prst="ellipse">
            <a:avLst/>
          </a:prstGeom>
          <a:noFill/>
          <a:ln w="57150">
            <a:solidFill>
              <a:schemeClr val="accent4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25 -0.1555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01 -0.15555 L 0.32396 0.0027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96 0.00278 L 0.56563 0.0027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8" grpId="1" animBg="1"/>
      <p:bldP spid="1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Damage estimation computes an estimate of the state-parameter distribution given the inputs and outputs of the system</a:t>
            </a:r>
          </a:p>
          <a:p>
            <a:pPr lvl="1"/>
            <a:r>
              <a:rPr lang="en-US" dirty="0" smtClean="0"/>
              <a:t>Several algorithms solve this problem</a:t>
            </a:r>
          </a:p>
          <a:p>
            <a:pPr lvl="1"/>
            <a:r>
              <a:rPr lang="en-US" dirty="0" smtClean="0"/>
              <a:t>We focus here on </a:t>
            </a:r>
            <a:r>
              <a:rPr lang="en-US" b="1" dirty="0" smtClean="0"/>
              <a:t>filtering</a:t>
            </a:r>
            <a:r>
              <a:rPr lang="en-US" dirty="0" smtClean="0"/>
              <a:t> approaches</a:t>
            </a:r>
          </a:p>
          <a:p>
            <a:r>
              <a:rPr lang="en-US" dirty="0" smtClean="0"/>
              <a:t>Filtering approaches are based on an underlying model of the system</a:t>
            </a:r>
          </a:p>
          <a:p>
            <a:pPr lvl="1"/>
            <a:r>
              <a:rPr lang="en-US" dirty="0" smtClean="0"/>
              <a:t>For prognostics, these underlying models are almost always </a:t>
            </a:r>
            <a:r>
              <a:rPr lang="en-US" b="1" dirty="0" smtClean="0"/>
              <a:t>nonlinear</a:t>
            </a:r>
            <a:r>
              <a:rPr lang="en-US" dirty="0" smtClean="0"/>
              <a:t>, because the damage progression models are nonlinear</a:t>
            </a:r>
          </a:p>
          <a:p>
            <a:pPr lvl="1"/>
            <a:r>
              <a:rPr lang="en-US" dirty="0" smtClean="0"/>
              <a:t>Further, adding unknown parameters as states almost always creates a nonlinear system</a:t>
            </a:r>
          </a:p>
          <a:p>
            <a:pPr lvl="1"/>
            <a:r>
              <a:rPr lang="en-US" dirty="0" smtClean="0"/>
              <a:t>Therefore, nonlinear filters are required</a:t>
            </a:r>
          </a:p>
          <a:p>
            <a:r>
              <a:rPr lang="en-US" dirty="0" smtClean="0"/>
              <a:t>Filters possess different features</a:t>
            </a:r>
          </a:p>
          <a:p>
            <a:pPr lvl="1"/>
            <a:r>
              <a:rPr lang="en-US" dirty="0" smtClean="0"/>
              <a:t>Exact </a:t>
            </a:r>
            <a:r>
              <a:rPr lang="en-US" dirty="0" err="1" smtClean="0"/>
              <a:t>vs</a:t>
            </a:r>
            <a:r>
              <a:rPr lang="en-US" dirty="0" smtClean="0"/>
              <a:t> approximate</a:t>
            </a:r>
          </a:p>
          <a:p>
            <a:pPr lvl="1"/>
            <a:r>
              <a:rPr lang="en-US" dirty="0" smtClean="0"/>
              <a:t>Class of dynamics handled</a:t>
            </a:r>
          </a:p>
          <a:p>
            <a:pPr lvl="1"/>
            <a:r>
              <a:rPr lang="en-US" dirty="0" smtClean="0"/>
              <a:t>Type of noise handled (additive </a:t>
            </a:r>
            <a:r>
              <a:rPr lang="en-US" dirty="0" err="1" smtClean="0"/>
              <a:t>vs</a:t>
            </a:r>
            <a:r>
              <a:rPr lang="en-US" dirty="0" smtClean="0"/>
              <a:t> multiplicative, Gaussian </a:t>
            </a:r>
            <a:r>
              <a:rPr lang="en-US" dirty="0" err="1" smtClean="0"/>
              <a:t>vs</a:t>
            </a:r>
            <a:r>
              <a:rPr lang="en-US" dirty="0" smtClean="0"/>
              <a:t> non-Gaussian)</a:t>
            </a:r>
          </a:p>
          <a:p>
            <a:pPr lvl="1"/>
            <a:r>
              <a:rPr lang="en-US" dirty="0" smtClean="0"/>
              <a:t>Deterministic </a:t>
            </a:r>
            <a:r>
              <a:rPr lang="en-US" dirty="0" err="1" smtClean="0"/>
              <a:t>vs</a:t>
            </a:r>
            <a:r>
              <a:rPr lang="en-US" dirty="0" smtClean="0"/>
              <a:t> stochastic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Daum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3810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Daum</a:t>
            </a:r>
            <a:r>
              <a:rPr lang="en-US" dirty="0" smtClean="0"/>
              <a:t> filter is an exact nonlinear filter for a certain class of nonlinear dynamics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Brownian process noise, Gaussian sensor noise</a:t>
            </a:r>
          </a:p>
          <a:p>
            <a:r>
              <a:rPr lang="en-US" dirty="0" smtClean="0"/>
              <a:t>Dynamics restricted to satisfy several assumptions</a:t>
            </a:r>
          </a:p>
          <a:p>
            <a:pPr lvl="1"/>
            <a:r>
              <a:rPr lang="en-US" dirty="0" smtClean="0"/>
              <a:t>Must exist a function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where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Must exist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/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/>
              <a:t> to satisfy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733800"/>
            <a:ext cx="3962400" cy="69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5029200"/>
            <a:ext cx="3581400" cy="78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889222"/>
            <a:ext cx="2209800" cy="25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752600"/>
            <a:ext cx="2743200" cy="74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Daum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Given these assumptions (and a few others)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/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are filter variables, analogous to mean and covariance</a:t>
            </a:r>
          </a:p>
          <a:p>
            <a:r>
              <a:rPr lang="en-US" dirty="0" smtClean="0"/>
              <a:t>Filter equations look similar to </a:t>
            </a:r>
            <a:r>
              <a:rPr lang="en-US" dirty="0" err="1" smtClean="0"/>
              <a:t>Kalman</a:t>
            </a:r>
            <a:r>
              <a:rPr lang="en-US" dirty="0" smtClean="0"/>
              <a:t> filter equations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main advantages are that the filter is exact and has low computational complexity</a:t>
            </a:r>
          </a:p>
          <a:p>
            <a:r>
              <a:rPr lang="en-US" dirty="0" smtClean="0"/>
              <a:t>The main disadvantage is that the class of dynamics it covers is very restrictive in practice</a:t>
            </a:r>
          </a:p>
          <a:p>
            <a:pPr lvl="1"/>
            <a:r>
              <a:rPr lang="en-US" dirty="0" smtClean="0"/>
              <a:t>An approximate version exists but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is still needed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IEEE Aerospace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57793" y="1600200"/>
            <a:ext cx="5857407" cy="533400"/>
            <a:chOff x="1371600" y="1752600"/>
            <a:chExt cx="5857407" cy="533400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53029" b="58333"/>
            <a:stretch>
              <a:fillRect/>
            </a:stretch>
          </p:blipFill>
          <p:spPr bwMode="auto">
            <a:xfrm>
              <a:off x="1371600" y="1828800"/>
              <a:ext cx="2286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6617" t="41667"/>
            <a:stretch>
              <a:fillRect/>
            </a:stretch>
          </p:blipFill>
          <p:spPr bwMode="auto">
            <a:xfrm>
              <a:off x="3657600" y="1752600"/>
              <a:ext cx="3571407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895600"/>
            <a:ext cx="4904964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609600" y="3733800"/>
            <a:ext cx="7849041" cy="329561"/>
            <a:chOff x="-1066800" y="838200"/>
            <a:chExt cx="13611226" cy="571500"/>
          </a:xfrm>
        </p:grpSpPr>
        <p:pic>
          <p:nvPicPr>
            <p:cNvPr id="4198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3649" t="54545"/>
            <a:stretch>
              <a:fillRect/>
            </a:stretch>
          </p:blipFill>
          <p:spPr bwMode="auto">
            <a:xfrm>
              <a:off x="5410200" y="838200"/>
              <a:ext cx="7134226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8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r="30683" b="57576"/>
            <a:stretch>
              <a:fillRect/>
            </a:stretch>
          </p:blipFill>
          <p:spPr bwMode="auto">
            <a:xfrm>
              <a:off x="-1066800" y="838200"/>
              <a:ext cx="6477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990600" y="4072864"/>
            <a:ext cx="7162455" cy="422936"/>
            <a:chOff x="-838200" y="3276600"/>
            <a:chExt cx="12420600" cy="733425"/>
          </a:xfrm>
        </p:grpSpPr>
        <p:pic>
          <p:nvPicPr>
            <p:cNvPr id="4199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r="29840" b="51678"/>
            <a:stretch>
              <a:fillRect/>
            </a:stretch>
          </p:blipFill>
          <p:spPr bwMode="auto">
            <a:xfrm>
              <a:off x="-838200" y="3276600"/>
              <a:ext cx="62484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31658" t="53691"/>
            <a:stretch>
              <a:fillRect/>
            </a:stretch>
          </p:blipFill>
          <p:spPr bwMode="auto">
            <a:xfrm>
              <a:off x="5495925" y="3352800"/>
              <a:ext cx="6086475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aigleEtAl-ValvesPrognostics">
  <a:themeElements>
    <a:clrScheme name="Army">
      <a:dk1>
        <a:srgbClr val="404040"/>
      </a:dk1>
      <a:lt1>
        <a:sysClr val="window" lastClr="FFFFFF"/>
      </a:lt1>
      <a:dk2>
        <a:srgbClr val="2C4128"/>
      </a:dk2>
      <a:lt2>
        <a:srgbClr val="BFBFBF"/>
      </a:lt2>
      <a:accent1>
        <a:srgbClr val="608C57"/>
      </a:accent1>
      <a:accent2>
        <a:srgbClr val="3C4028"/>
      </a:accent2>
      <a:accent3>
        <a:srgbClr val="9BBB59"/>
      </a:accent3>
      <a:accent4>
        <a:srgbClr val="838C57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>
          <a:tailEnd type="arrow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DaigleEtAl-LH2Diagnosis2011-Extended</Template>
  <TotalTime>2810</TotalTime>
  <Words>1821</Words>
  <Application>Microsoft Office PowerPoint</Application>
  <PresentationFormat>On-screen Show (4:3)</PresentationFormat>
  <Paragraphs>326</Paragraphs>
  <Slides>24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DaigleEtAl-ValvesPrognostics</vt:lpstr>
      <vt:lpstr>Visio</vt:lpstr>
      <vt:lpstr>A Comparison of Filter-based Approaches for Model-based Prognostics</vt:lpstr>
      <vt:lpstr>Motivation</vt:lpstr>
      <vt:lpstr>Outline</vt:lpstr>
      <vt:lpstr>Problem Formulation</vt:lpstr>
      <vt:lpstr>Defining EOL</vt:lpstr>
      <vt:lpstr>Prognostics Architecture</vt:lpstr>
      <vt:lpstr>Damage Estimation</vt:lpstr>
      <vt:lpstr>Daum Filter</vt:lpstr>
      <vt:lpstr>Daum Filter</vt:lpstr>
      <vt:lpstr>Unscented Kalman Filter</vt:lpstr>
      <vt:lpstr>Unscented Kalman Filter</vt:lpstr>
      <vt:lpstr>Particle Filter</vt:lpstr>
      <vt:lpstr>Particle Filter</vt:lpstr>
      <vt:lpstr>Joint State-Parameter Estimation</vt:lpstr>
      <vt:lpstr>Variance Control</vt:lpstr>
      <vt:lpstr>Prediction</vt:lpstr>
      <vt:lpstr>Case Study: Centrifugal Pump</vt:lpstr>
      <vt:lpstr>Centrifugal Pump Modeling</vt:lpstr>
      <vt:lpstr>Modeling Damage</vt:lpstr>
      <vt:lpstr>Evaluation</vt:lpstr>
      <vt:lpstr>Results</vt:lpstr>
      <vt:lpstr>Results</vt:lpstr>
      <vt:lpstr>Results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Damage Estimation for Prognostics based on  Structural Model Decomposition</dc:title>
  <dc:creator/>
  <cp:lastModifiedBy>Matthew Daigle</cp:lastModifiedBy>
  <cp:revision>90</cp:revision>
  <dcterms:created xsi:type="dcterms:W3CDTF">2006-08-16T00:00:00Z</dcterms:created>
  <dcterms:modified xsi:type="dcterms:W3CDTF">2012-03-07T20:33:18Z</dcterms:modified>
</cp:coreProperties>
</file>