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63" r:id="rId3"/>
    <p:sldId id="258" r:id="rId4"/>
    <p:sldId id="262"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4"/>
    <p:restoredTop sz="69200" autoAdjust="0"/>
  </p:normalViewPr>
  <p:slideViewPr>
    <p:cSldViewPr snapToGrid="0" snapToObjects="1">
      <p:cViewPr varScale="1">
        <p:scale>
          <a:sx n="138" d="100"/>
          <a:sy n="138" d="100"/>
        </p:scale>
        <p:origin x="7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B0065-8E19-6440-B356-F2F7C80D401B}" type="datetimeFigureOut">
              <a:rPr lang="en-US" smtClean="0"/>
              <a:t>6/1/18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23623-AC1C-D04B-ABDB-1029CC11C631}" type="slidenum">
              <a:rPr lang="en-US" smtClean="0"/>
              <a:t>‹#›</a:t>
            </a:fld>
            <a:endParaRPr lang="en-US" dirty="0"/>
          </a:p>
        </p:txBody>
      </p:sp>
    </p:spTree>
    <p:extLst>
      <p:ext uri="{BB962C8B-B14F-4D97-AF65-F5344CB8AC3E}">
        <p14:creationId xmlns:p14="http://schemas.microsoft.com/office/powerpoint/2010/main" val="16052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9478" eaLnBrk="0" hangingPunct="0">
              <a:defRPr sz="1600">
                <a:solidFill>
                  <a:schemeClr val="tx1"/>
                </a:solidFill>
                <a:latin typeface="Arial" charset="0"/>
              </a:defRPr>
            </a:lvl1pPr>
            <a:lvl2pPr marL="741049" indent="-285018" defTabSz="929478" eaLnBrk="0" hangingPunct="0">
              <a:defRPr sz="1600">
                <a:solidFill>
                  <a:schemeClr val="tx1"/>
                </a:solidFill>
                <a:latin typeface="Arial" charset="0"/>
              </a:defRPr>
            </a:lvl2pPr>
            <a:lvl3pPr marL="1140074" indent="-228014" defTabSz="929478" eaLnBrk="0" hangingPunct="0">
              <a:defRPr sz="1600">
                <a:solidFill>
                  <a:schemeClr val="tx1"/>
                </a:solidFill>
                <a:latin typeface="Arial" charset="0"/>
              </a:defRPr>
            </a:lvl3pPr>
            <a:lvl4pPr marL="1596105" indent="-228014" defTabSz="929478" eaLnBrk="0" hangingPunct="0">
              <a:defRPr sz="1600">
                <a:solidFill>
                  <a:schemeClr val="tx1"/>
                </a:solidFill>
                <a:latin typeface="Arial" charset="0"/>
              </a:defRPr>
            </a:lvl4pPr>
            <a:lvl5pPr marL="2052134" indent="-228014" defTabSz="929478" eaLnBrk="0" hangingPunct="0">
              <a:defRPr sz="1600">
                <a:solidFill>
                  <a:schemeClr val="tx1"/>
                </a:solidFill>
                <a:latin typeface="Arial" charset="0"/>
              </a:defRPr>
            </a:lvl5pPr>
            <a:lvl6pPr marL="2508165" indent="-228014" defTabSz="929478" eaLnBrk="0" fontAlgn="base" hangingPunct="0">
              <a:spcBef>
                <a:spcPct val="0"/>
              </a:spcBef>
              <a:spcAft>
                <a:spcPct val="0"/>
              </a:spcAft>
              <a:defRPr sz="1600">
                <a:solidFill>
                  <a:schemeClr val="tx1"/>
                </a:solidFill>
                <a:latin typeface="Arial" charset="0"/>
              </a:defRPr>
            </a:lvl6pPr>
            <a:lvl7pPr marL="2964196" indent="-228014" defTabSz="929478" eaLnBrk="0" fontAlgn="base" hangingPunct="0">
              <a:spcBef>
                <a:spcPct val="0"/>
              </a:spcBef>
              <a:spcAft>
                <a:spcPct val="0"/>
              </a:spcAft>
              <a:defRPr sz="1600">
                <a:solidFill>
                  <a:schemeClr val="tx1"/>
                </a:solidFill>
                <a:latin typeface="Arial" charset="0"/>
              </a:defRPr>
            </a:lvl7pPr>
            <a:lvl8pPr marL="3420224" indent="-228014" defTabSz="929478" eaLnBrk="0" fontAlgn="base" hangingPunct="0">
              <a:spcBef>
                <a:spcPct val="0"/>
              </a:spcBef>
              <a:spcAft>
                <a:spcPct val="0"/>
              </a:spcAft>
              <a:defRPr sz="1600">
                <a:solidFill>
                  <a:schemeClr val="tx1"/>
                </a:solidFill>
                <a:latin typeface="Arial" charset="0"/>
              </a:defRPr>
            </a:lvl8pPr>
            <a:lvl9pPr marL="3876255" indent="-228014" defTabSz="929478" eaLnBrk="0" fontAlgn="base" hangingPunct="0">
              <a:spcBef>
                <a:spcPct val="0"/>
              </a:spcBef>
              <a:spcAft>
                <a:spcPct val="0"/>
              </a:spcAft>
              <a:defRPr sz="1600">
                <a:solidFill>
                  <a:schemeClr val="tx1"/>
                </a:solidFill>
                <a:latin typeface="Arial" charset="0"/>
              </a:defRPr>
            </a:lvl9pPr>
          </a:lstStyle>
          <a:p>
            <a:pPr eaLnBrk="1" hangingPunct="1"/>
            <a:fld id="{02DFABD8-17F5-4F65-9CF3-FAF2759C6D59}" type="slidenum">
              <a:rPr lang="en-US" sz="1200">
                <a:solidFill>
                  <a:prstClr val="black"/>
                </a:solidFill>
              </a:rPr>
              <a:pPr eaLnBrk="1" hangingPunct="1"/>
              <a:t>1</a:t>
            </a:fld>
            <a:endParaRPr lang="en-US" sz="1200" dirty="0">
              <a:solidFill>
                <a:prstClr val="black"/>
              </a:solidFill>
            </a:endParaRPr>
          </a:p>
        </p:txBody>
      </p:sp>
      <p:sp>
        <p:nvSpPr>
          <p:cNvPr id="45059" name="Rectangle 2"/>
          <p:cNvSpPr>
            <a:spLocks noGrp="1" noRot="1" noChangeAspect="1" noChangeArrowheads="1" noTextEdit="1"/>
          </p:cNvSpPr>
          <p:nvPr>
            <p:ph type="sldImg"/>
          </p:nvPr>
        </p:nvSpPr>
        <p:spPr>
          <a:xfrm>
            <a:off x="1371600" y="1143000"/>
            <a:ext cx="4114800" cy="3086100"/>
          </a:xfrm>
          <a:ln/>
        </p:spPr>
      </p:sp>
      <p:sp>
        <p:nvSpPr>
          <p:cNvPr id="4506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02060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23623-AC1C-D04B-ABDB-1029CC11C631}" type="slidenum">
              <a:rPr lang="en-US" smtClean="0"/>
              <a:t>3</a:t>
            </a:fld>
            <a:endParaRPr lang="en-US" dirty="0"/>
          </a:p>
        </p:txBody>
      </p:sp>
    </p:spTree>
    <p:extLst>
      <p:ext uri="{BB962C8B-B14F-4D97-AF65-F5344CB8AC3E}">
        <p14:creationId xmlns:p14="http://schemas.microsoft.com/office/powerpoint/2010/main" val="3369523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8" descr="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450" y="-14288"/>
            <a:ext cx="9191625" cy="6872288"/>
          </a:xfrm>
          <a:prstGeom prst="rect">
            <a:avLst/>
          </a:prstGeom>
          <a:noFill/>
          <a:ln w="9525">
            <a:solidFill>
              <a:schemeClr val="tx1"/>
            </a:solidFill>
            <a:miter lim="800000"/>
            <a:headEnd/>
            <a:tailEnd/>
          </a:ln>
        </p:spPr>
      </p:pic>
      <p:sp>
        <p:nvSpPr>
          <p:cNvPr id="5" name="Line 34"/>
          <p:cNvSpPr>
            <a:spLocks noChangeShapeType="1"/>
          </p:cNvSpPr>
          <p:nvPr/>
        </p:nvSpPr>
        <p:spPr bwMode="auto">
          <a:xfrm>
            <a:off x="0" y="1603375"/>
            <a:ext cx="57912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6" name="Line 35"/>
          <p:cNvSpPr>
            <a:spLocks noChangeShapeType="1"/>
          </p:cNvSpPr>
          <p:nvPr/>
        </p:nvSpPr>
        <p:spPr bwMode="auto">
          <a:xfrm>
            <a:off x="0" y="1835150"/>
            <a:ext cx="55626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7" name="Line 36"/>
          <p:cNvSpPr>
            <a:spLocks noChangeShapeType="1"/>
          </p:cNvSpPr>
          <p:nvPr/>
        </p:nvSpPr>
        <p:spPr bwMode="auto">
          <a:xfrm>
            <a:off x="0" y="2062165"/>
            <a:ext cx="54102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8" name="Line 37"/>
          <p:cNvSpPr>
            <a:spLocks noChangeShapeType="1"/>
          </p:cNvSpPr>
          <p:nvPr/>
        </p:nvSpPr>
        <p:spPr bwMode="auto">
          <a:xfrm>
            <a:off x="0" y="1371600"/>
            <a:ext cx="60198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9" name="Line 43"/>
          <p:cNvSpPr>
            <a:spLocks noChangeShapeType="1"/>
          </p:cNvSpPr>
          <p:nvPr/>
        </p:nvSpPr>
        <p:spPr bwMode="auto">
          <a:xfrm rot="16200000">
            <a:off x="3776663" y="6515100"/>
            <a:ext cx="68580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0" name="Line 44"/>
          <p:cNvSpPr>
            <a:spLocks noChangeShapeType="1"/>
          </p:cNvSpPr>
          <p:nvPr/>
        </p:nvSpPr>
        <p:spPr bwMode="auto">
          <a:xfrm rot="16200000">
            <a:off x="3475038" y="6438900"/>
            <a:ext cx="83820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1" name="Line 45"/>
          <p:cNvSpPr>
            <a:spLocks noChangeShapeType="1"/>
          </p:cNvSpPr>
          <p:nvPr/>
        </p:nvSpPr>
        <p:spPr bwMode="auto">
          <a:xfrm rot="16200000">
            <a:off x="2408238" y="6057900"/>
            <a:ext cx="160020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2" name="Line 46"/>
          <p:cNvSpPr>
            <a:spLocks noChangeShapeType="1"/>
          </p:cNvSpPr>
          <p:nvPr/>
        </p:nvSpPr>
        <p:spPr bwMode="auto">
          <a:xfrm rot="16200000">
            <a:off x="2830513" y="6248400"/>
            <a:ext cx="121920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3" name="Line 47"/>
          <p:cNvSpPr>
            <a:spLocks noChangeShapeType="1"/>
          </p:cNvSpPr>
          <p:nvPr/>
        </p:nvSpPr>
        <p:spPr bwMode="auto">
          <a:xfrm rot="16200000">
            <a:off x="3173413" y="6362700"/>
            <a:ext cx="99060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4" name="Line 48"/>
          <p:cNvSpPr>
            <a:spLocks noChangeShapeType="1"/>
          </p:cNvSpPr>
          <p:nvPr/>
        </p:nvSpPr>
        <p:spPr bwMode="auto">
          <a:xfrm rot="16200000">
            <a:off x="1985963" y="5867400"/>
            <a:ext cx="198120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5" name="Text Box 74"/>
          <p:cNvSpPr txBox="1">
            <a:spLocks noChangeArrowheads="1"/>
          </p:cNvSpPr>
          <p:nvPr/>
        </p:nvSpPr>
        <p:spPr bwMode="auto">
          <a:xfrm>
            <a:off x="468314" y="423865"/>
            <a:ext cx="6618287" cy="244475"/>
          </a:xfrm>
          <a:prstGeom prst="rect">
            <a:avLst/>
          </a:prstGeom>
          <a:noFill/>
          <a:ln>
            <a:noFill/>
          </a:ln>
          <a:extLst/>
        </p:spPr>
        <p:txBody>
          <a:bodyPr>
            <a:spAutoFit/>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defTabSz="457200" eaLnBrk="1" hangingPunct="1">
              <a:spcBef>
                <a:spcPct val="50000"/>
              </a:spcBef>
              <a:defRPr/>
            </a:pPr>
            <a:r>
              <a:rPr lang="en-US" sz="1000" dirty="0">
                <a:solidFill>
                  <a:prstClr val="black"/>
                </a:solidFill>
                <a:latin typeface="Helvetica" charset="0"/>
                <a:ea typeface="MS PGothic" pitchFamily="34" charset="-128"/>
              </a:rPr>
              <a:t>National Aeronautics and Space Administration</a:t>
            </a:r>
          </a:p>
        </p:txBody>
      </p:sp>
      <p:sp>
        <p:nvSpPr>
          <p:cNvPr id="16" name="Line 113"/>
          <p:cNvSpPr>
            <a:spLocks noChangeShapeType="1"/>
          </p:cNvSpPr>
          <p:nvPr/>
        </p:nvSpPr>
        <p:spPr bwMode="auto">
          <a:xfrm rot="16200000">
            <a:off x="4076700" y="6591300"/>
            <a:ext cx="53340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7" name="Line 123"/>
          <p:cNvSpPr>
            <a:spLocks noChangeShapeType="1"/>
          </p:cNvSpPr>
          <p:nvPr/>
        </p:nvSpPr>
        <p:spPr bwMode="auto">
          <a:xfrm>
            <a:off x="0" y="2284415"/>
            <a:ext cx="50292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8" name="Line 124"/>
          <p:cNvSpPr>
            <a:spLocks noChangeShapeType="1"/>
          </p:cNvSpPr>
          <p:nvPr/>
        </p:nvSpPr>
        <p:spPr bwMode="auto">
          <a:xfrm>
            <a:off x="0" y="2516190"/>
            <a:ext cx="41910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19" name="Line 125"/>
          <p:cNvSpPr>
            <a:spLocks noChangeShapeType="1"/>
          </p:cNvSpPr>
          <p:nvPr/>
        </p:nvSpPr>
        <p:spPr bwMode="auto">
          <a:xfrm>
            <a:off x="0" y="2743200"/>
            <a:ext cx="39624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0" name="Line 127"/>
          <p:cNvSpPr>
            <a:spLocks noChangeShapeType="1"/>
          </p:cNvSpPr>
          <p:nvPr/>
        </p:nvSpPr>
        <p:spPr bwMode="auto">
          <a:xfrm>
            <a:off x="0" y="2974975"/>
            <a:ext cx="37338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1" name="Line 128"/>
          <p:cNvSpPr>
            <a:spLocks noChangeShapeType="1"/>
          </p:cNvSpPr>
          <p:nvPr/>
        </p:nvSpPr>
        <p:spPr bwMode="auto">
          <a:xfrm>
            <a:off x="0" y="3206750"/>
            <a:ext cx="35052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2" name="Line 129"/>
          <p:cNvSpPr>
            <a:spLocks noChangeShapeType="1"/>
          </p:cNvSpPr>
          <p:nvPr/>
        </p:nvSpPr>
        <p:spPr bwMode="auto">
          <a:xfrm>
            <a:off x="0" y="3433765"/>
            <a:ext cx="32766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3" name="Line 131"/>
          <p:cNvSpPr>
            <a:spLocks noChangeShapeType="1"/>
          </p:cNvSpPr>
          <p:nvPr/>
        </p:nvSpPr>
        <p:spPr bwMode="auto">
          <a:xfrm>
            <a:off x="0" y="3656013"/>
            <a:ext cx="30480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4" name="Line 132"/>
          <p:cNvSpPr>
            <a:spLocks noChangeShapeType="1"/>
          </p:cNvSpPr>
          <p:nvPr/>
        </p:nvSpPr>
        <p:spPr bwMode="auto">
          <a:xfrm>
            <a:off x="0" y="3887789"/>
            <a:ext cx="28956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5" name="Line 133"/>
          <p:cNvSpPr>
            <a:spLocks noChangeShapeType="1"/>
          </p:cNvSpPr>
          <p:nvPr/>
        </p:nvSpPr>
        <p:spPr bwMode="auto">
          <a:xfrm>
            <a:off x="0" y="4114800"/>
            <a:ext cx="27432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6" name="Line 134"/>
          <p:cNvSpPr>
            <a:spLocks noChangeShapeType="1"/>
          </p:cNvSpPr>
          <p:nvPr/>
        </p:nvSpPr>
        <p:spPr bwMode="auto">
          <a:xfrm>
            <a:off x="0" y="4344990"/>
            <a:ext cx="27432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7" name="Line 135"/>
          <p:cNvSpPr>
            <a:spLocks noChangeShapeType="1"/>
          </p:cNvSpPr>
          <p:nvPr/>
        </p:nvSpPr>
        <p:spPr bwMode="auto">
          <a:xfrm>
            <a:off x="0" y="4576765"/>
            <a:ext cx="28956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8" name="Line 136"/>
          <p:cNvSpPr>
            <a:spLocks noChangeShapeType="1"/>
          </p:cNvSpPr>
          <p:nvPr/>
        </p:nvSpPr>
        <p:spPr bwMode="auto">
          <a:xfrm>
            <a:off x="0" y="4803775"/>
            <a:ext cx="30480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29" name="Line 138"/>
          <p:cNvSpPr>
            <a:spLocks noChangeShapeType="1"/>
          </p:cNvSpPr>
          <p:nvPr/>
        </p:nvSpPr>
        <p:spPr bwMode="auto">
          <a:xfrm>
            <a:off x="0" y="5026025"/>
            <a:ext cx="30480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30" name="Line 139"/>
          <p:cNvSpPr>
            <a:spLocks noChangeShapeType="1"/>
          </p:cNvSpPr>
          <p:nvPr/>
        </p:nvSpPr>
        <p:spPr bwMode="auto">
          <a:xfrm>
            <a:off x="0" y="5257800"/>
            <a:ext cx="33528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31" name="Line 140"/>
          <p:cNvSpPr>
            <a:spLocks noChangeShapeType="1"/>
          </p:cNvSpPr>
          <p:nvPr/>
        </p:nvSpPr>
        <p:spPr bwMode="auto">
          <a:xfrm>
            <a:off x="0" y="5484815"/>
            <a:ext cx="33528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32" name="Line 141"/>
          <p:cNvSpPr>
            <a:spLocks noChangeShapeType="1"/>
          </p:cNvSpPr>
          <p:nvPr/>
        </p:nvSpPr>
        <p:spPr bwMode="auto">
          <a:xfrm>
            <a:off x="0" y="5716590"/>
            <a:ext cx="35814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33" name="Line 142"/>
          <p:cNvSpPr>
            <a:spLocks noChangeShapeType="1"/>
          </p:cNvSpPr>
          <p:nvPr/>
        </p:nvSpPr>
        <p:spPr bwMode="auto">
          <a:xfrm>
            <a:off x="0" y="5948365"/>
            <a:ext cx="3810000" cy="1587"/>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34" name="Line 143"/>
          <p:cNvSpPr>
            <a:spLocks noChangeShapeType="1"/>
          </p:cNvSpPr>
          <p:nvPr/>
        </p:nvSpPr>
        <p:spPr bwMode="auto">
          <a:xfrm>
            <a:off x="0" y="6175375"/>
            <a:ext cx="41910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35" name="Line 144"/>
          <p:cNvSpPr>
            <a:spLocks noChangeShapeType="1"/>
          </p:cNvSpPr>
          <p:nvPr/>
        </p:nvSpPr>
        <p:spPr bwMode="auto">
          <a:xfrm>
            <a:off x="0" y="6397625"/>
            <a:ext cx="44196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36" name="Line 145"/>
          <p:cNvSpPr>
            <a:spLocks noChangeShapeType="1"/>
          </p:cNvSpPr>
          <p:nvPr/>
        </p:nvSpPr>
        <p:spPr bwMode="auto">
          <a:xfrm>
            <a:off x="0" y="6629400"/>
            <a:ext cx="46482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grpSp>
        <p:nvGrpSpPr>
          <p:cNvPr id="2" name="Group 158"/>
          <p:cNvGrpSpPr>
            <a:grpSpLocks/>
          </p:cNvGrpSpPr>
          <p:nvPr/>
        </p:nvGrpSpPr>
        <p:grpSpPr bwMode="auto">
          <a:xfrm>
            <a:off x="236538" y="1066800"/>
            <a:ext cx="5707062" cy="5791200"/>
            <a:chOff x="149" y="672"/>
            <a:chExt cx="3595" cy="3648"/>
          </a:xfrm>
        </p:grpSpPr>
        <p:sp>
          <p:nvSpPr>
            <p:cNvPr id="38" name="Line 60"/>
            <p:cNvSpPr>
              <a:spLocks noChangeShapeType="1"/>
            </p:cNvSpPr>
            <p:nvPr userDrawn="1"/>
          </p:nvSpPr>
          <p:spPr bwMode="auto">
            <a:xfrm rot="-5400000">
              <a:off x="-1674" y="2495"/>
              <a:ext cx="3648"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grpSp>
          <p:nvGrpSpPr>
            <p:cNvPr id="3" name="Group 157"/>
            <p:cNvGrpSpPr>
              <a:grpSpLocks/>
            </p:cNvGrpSpPr>
            <p:nvPr userDrawn="1"/>
          </p:nvGrpSpPr>
          <p:grpSpPr bwMode="auto">
            <a:xfrm>
              <a:off x="256" y="670"/>
              <a:ext cx="3488" cy="3653"/>
              <a:chOff x="256" y="718"/>
              <a:chExt cx="3488" cy="3602"/>
            </a:xfrm>
          </p:grpSpPr>
          <p:sp>
            <p:nvSpPr>
              <p:cNvPr id="40" name="Line 39"/>
              <p:cNvSpPr>
                <a:spLocks noChangeShapeType="1"/>
              </p:cNvSpPr>
              <p:nvPr userDrawn="1"/>
            </p:nvSpPr>
            <p:spPr bwMode="auto">
              <a:xfrm rot="-5400000">
                <a:off x="2814" y="1080"/>
                <a:ext cx="72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1" name="Line 41"/>
              <p:cNvSpPr>
                <a:spLocks noChangeShapeType="1"/>
              </p:cNvSpPr>
              <p:nvPr userDrawn="1"/>
            </p:nvSpPr>
            <p:spPr bwMode="auto">
              <a:xfrm rot="-5400000">
                <a:off x="2507" y="1102"/>
                <a:ext cx="767"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2" name="Line 42"/>
              <p:cNvSpPr>
                <a:spLocks noChangeShapeType="1"/>
              </p:cNvSpPr>
              <p:nvPr userDrawn="1"/>
            </p:nvSpPr>
            <p:spPr bwMode="auto">
              <a:xfrm rot="-5400000">
                <a:off x="2647" y="1104"/>
                <a:ext cx="768"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3" name="Line 49"/>
              <p:cNvSpPr>
                <a:spLocks noChangeShapeType="1"/>
              </p:cNvSpPr>
              <p:nvPr userDrawn="1"/>
            </p:nvSpPr>
            <p:spPr bwMode="auto">
              <a:xfrm rot="-5400000">
                <a:off x="-393"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4" name="Line 50"/>
              <p:cNvSpPr>
                <a:spLocks noChangeShapeType="1"/>
              </p:cNvSpPr>
              <p:nvPr userDrawn="1"/>
            </p:nvSpPr>
            <p:spPr bwMode="auto">
              <a:xfrm rot="-5400000">
                <a:off x="-251"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5" name="Line 51"/>
              <p:cNvSpPr>
                <a:spLocks noChangeShapeType="1"/>
              </p:cNvSpPr>
              <p:nvPr userDrawn="1"/>
            </p:nvSpPr>
            <p:spPr bwMode="auto">
              <a:xfrm rot="-5400000">
                <a:off x="-109"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6" name="Line 52"/>
              <p:cNvSpPr>
                <a:spLocks noChangeShapeType="1"/>
              </p:cNvSpPr>
              <p:nvPr userDrawn="1"/>
            </p:nvSpPr>
            <p:spPr bwMode="auto">
              <a:xfrm rot="-5400000">
                <a:off x="-537"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7" name="Line 53"/>
              <p:cNvSpPr>
                <a:spLocks noChangeShapeType="1"/>
              </p:cNvSpPr>
              <p:nvPr userDrawn="1"/>
            </p:nvSpPr>
            <p:spPr bwMode="auto">
              <a:xfrm rot="-5400000">
                <a:off x="-969"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8" name="Line 54"/>
              <p:cNvSpPr>
                <a:spLocks noChangeShapeType="1"/>
              </p:cNvSpPr>
              <p:nvPr userDrawn="1"/>
            </p:nvSpPr>
            <p:spPr bwMode="auto">
              <a:xfrm rot="-5400000">
                <a:off x="-823"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49" name="Line 55"/>
              <p:cNvSpPr>
                <a:spLocks noChangeShapeType="1"/>
              </p:cNvSpPr>
              <p:nvPr userDrawn="1"/>
            </p:nvSpPr>
            <p:spPr bwMode="auto">
              <a:xfrm rot="-5400000">
                <a:off x="-681"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0" name="Line 56"/>
              <p:cNvSpPr>
                <a:spLocks noChangeShapeType="1"/>
              </p:cNvSpPr>
              <p:nvPr userDrawn="1"/>
            </p:nvSpPr>
            <p:spPr bwMode="auto">
              <a:xfrm rot="-5400000">
                <a:off x="-1115"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1" name="Line 57"/>
              <p:cNvSpPr>
                <a:spLocks noChangeShapeType="1"/>
              </p:cNvSpPr>
              <p:nvPr userDrawn="1"/>
            </p:nvSpPr>
            <p:spPr bwMode="auto">
              <a:xfrm rot="-5400000">
                <a:off x="-1543"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2" name="Line 58"/>
              <p:cNvSpPr>
                <a:spLocks noChangeShapeType="1"/>
              </p:cNvSpPr>
              <p:nvPr userDrawn="1"/>
            </p:nvSpPr>
            <p:spPr bwMode="auto">
              <a:xfrm rot="-5400000">
                <a:off x="-1401"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3" name="Line 59"/>
              <p:cNvSpPr>
                <a:spLocks noChangeShapeType="1"/>
              </p:cNvSpPr>
              <p:nvPr userDrawn="1"/>
            </p:nvSpPr>
            <p:spPr bwMode="auto">
              <a:xfrm rot="-5400000">
                <a:off x="-1259" y="2519"/>
                <a:ext cx="3600" cy="1"/>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4" name="Line 112"/>
              <p:cNvSpPr>
                <a:spLocks noChangeShapeType="1"/>
              </p:cNvSpPr>
              <p:nvPr userDrawn="1"/>
            </p:nvSpPr>
            <p:spPr bwMode="auto">
              <a:xfrm rot="-5400000">
                <a:off x="2334" y="1128"/>
                <a:ext cx="816"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5" name="Line 114"/>
              <p:cNvSpPr>
                <a:spLocks noChangeShapeType="1"/>
              </p:cNvSpPr>
              <p:nvPr userDrawn="1"/>
            </p:nvSpPr>
            <p:spPr bwMode="auto">
              <a:xfrm rot="-5400000">
                <a:off x="2137" y="1176"/>
                <a:ext cx="912"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6" name="Line 115"/>
              <p:cNvSpPr>
                <a:spLocks noChangeShapeType="1"/>
              </p:cNvSpPr>
              <p:nvPr userDrawn="1"/>
            </p:nvSpPr>
            <p:spPr bwMode="auto">
              <a:xfrm rot="-5400000">
                <a:off x="1921" y="1248"/>
                <a:ext cx="1056"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7" name="Line 116"/>
              <p:cNvSpPr>
                <a:spLocks noChangeShapeType="1"/>
              </p:cNvSpPr>
              <p:nvPr userDrawn="1"/>
            </p:nvSpPr>
            <p:spPr bwMode="auto">
              <a:xfrm rot="-5400000">
                <a:off x="1729" y="1296"/>
                <a:ext cx="1152"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8" name="Line 117"/>
              <p:cNvSpPr>
                <a:spLocks noChangeShapeType="1"/>
              </p:cNvSpPr>
              <p:nvPr userDrawn="1"/>
            </p:nvSpPr>
            <p:spPr bwMode="auto">
              <a:xfrm rot="-5400000">
                <a:off x="1489" y="1392"/>
                <a:ext cx="1344"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59" name="Line 118"/>
              <p:cNvSpPr>
                <a:spLocks noChangeShapeType="1"/>
              </p:cNvSpPr>
              <p:nvPr userDrawn="1"/>
            </p:nvSpPr>
            <p:spPr bwMode="auto">
              <a:xfrm rot="-5400000">
                <a:off x="1297" y="1440"/>
                <a:ext cx="144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60" name="Line 119"/>
              <p:cNvSpPr>
                <a:spLocks noChangeShapeType="1"/>
              </p:cNvSpPr>
              <p:nvPr userDrawn="1"/>
            </p:nvSpPr>
            <p:spPr bwMode="auto">
              <a:xfrm rot="-5400000">
                <a:off x="1081" y="1512"/>
                <a:ext cx="1584"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61" name="Line 120"/>
              <p:cNvSpPr>
                <a:spLocks noChangeShapeType="1"/>
              </p:cNvSpPr>
              <p:nvPr userDrawn="1"/>
            </p:nvSpPr>
            <p:spPr bwMode="auto">
              <a:xfrm rot="-5400000">
                <a:off x="3192" y="984"/>
                <a:ext cx="53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62" name="Line 122"/>
              <p:cNvSpPr>
                <a:spLocks noChangeShapeType="1"/>
              </p:cNvSpPr>
              <p:nvPr userDrawn="1"/>
            </p:nvSpPr>
            <p:spPr bwMode="auto">
              <a:xfrm rot="-5400000">
                <a:off x="2977" y="1056"/>
                <a:ext cx="672"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63" name="Line 153"/>
              <p:cNvSpPr>
                <a:spLocks noChangeShapeType="1"/>
              </p:cNvSpPr>
              <p:nvPr userDrawn="1"/>
            </p:nvSpPr>
            <p:spPr bwMode="auto">
              <a:xfrm rot="-5400000">
                <a:off x="3408" y="912"/>
                <a:ext cx="384"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64" name="Line 156"/>
              <p:cNvSpPr>
                <a:spLocks noChangeShapeType="1"/>
              </p:cNvSpPr>
              <p:nvPr userDrawn="1"/>
            </p:nvSpPr>
            <p:spPr bwMode="auto">
              <a:xfrm rot="-5400000">
                <a:off x="3624" y="840"/>
                <a:ext cx="240" cy="0"/>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grpSp>
      </p:grpSp>
      <p:sp>
        <p:nvSpPr>
          <p:cNvPr id="65" name="Line 180"/>
          <p:cNvSpPr>
            <a:spLocks noChangeShapeType="1"/>
          </p:cNvSpPr>
          <p:nvPr/>
        </p:nvSpPr>
        <p:spPr bwMode="auto">
          <a:xfrm>
            <a:off x="0" y="1139825"/>
            <a:ext cx="6172200" cy="1588"/>
          </a:xfrm>
          <a:prstGeom prst="line">
            <a:avLst/>
          </a:prstGeom>
          <a:noFill/>
          <a:ln w="3175">
            <a:solidFill>
              <a:schemeClr val="bg1">
                <a:alpha val="14902"/>
              </a:schemeClr>
            </a:solidFill>
            <a:round/>
            <a:headEnd/>
            <a:tailEnd/>
          </a:ln>
        </p:spPr>
        <p:txBody>
          <a:bodyPr wrap="none" anchor="ctr"/>
          <a:lstStyle/>
          <a:p>
            <a:pPr defTabSz="457200">
              <a:defRPr/>
            </a:pPr>
            <a:endParaRPr lang="en-US" sz="1800" dirty="0">
              <a:solidFill>
                <a:prstClr val="black"/>
              </a:solidFill>
            </a:endParaRPr>
          </a:p>
        </p:txBody>
      </p:sp>
      <p:sp>
        <p:nvSpPr>
          <p:cNvPr id="66" name="Rectangle 131"/>
          <p:cNvSpPr>
            <a:spLocks noChangeArrowheads="1"/>
          </p:cNvSpPr>
          <p:nvPr/>
        </p:nvSpPr>
        <p:spPr bwMode="auto">
          <a:xfrm>
            <a:off x="381000" y="439738"/>
            <a:ext cx="5029200" cy="215900"/>
          </a:xfrm>
          <a:prstGeom prst="rect">
            <a:avLst/>
          </a:prstGeom>
          <a:noFill/>
          <a:ln w="9525">
            <a:noFill/>
            <a:miter lim="800000"/>
            <a:headEnd/>
            <a:tailEnd/>
          </a:ln>
        </p:spPr>
        <p:txBody>
          <a:bodyPr>
            <a:spAutoFit/>
          </a:bodyPr>
          <a:lstStyle/>
          <a:p>
            <a:pPr defTabSz="457200" eaLnBrk="0" hangingPunct="0">
              <a:spcBef>
                <a:spcPct val="50000"/>
              </a:spcBef>
              <a:defRPr/>
            </a:pPr>
            <a:r>
              <a:rPr lang="en-US" sz="800" dirty="0">
                <a:solidFill>
                  <a:srgbClr val="FFFFFF"/>
                </a:solidFill>
                <a:latin typeface="Helvetica" pitchFamily="34" charset="0"/>
              </a:rPr>
              <a:t>National Aeronautics and Space Administration</a:t>
            </a:r>
          </a:p>
        </p:txBody>
      </p:sp>
      <p:pic>
        <p:nvPicPr>
          <p:cNvPr id="67" name="Picture 67" descr="NASA insignia 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4964" y="239715"/>
            <a:ext cx="717550" cy="593725"/>
          </a:xfrm>
          <a:prstGeom prst="rect">
            <a:avLst/>
          </a:prstGeom>
          <a:noFill/>
          <a:ln w="9525">
            <a:noFill/>
            <a:miter lim="800000"/>
            <a:headEnd/>
            <a:tailEnd/>
          </a:ln>
        </p:spPr>
      </p:pic>
      <p:pic>
        <p:nvPicPr>
          <p:cNvPr id="68" name="Picture 76" descr="ISS LOGO v7 transparent.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1" y="3600450"/>
            <a:ext cx="2025650" cy="2025650"/>
          </a:xfrm>
          <a:prstGeom prst="rect">
            <a:avLst/>
          </a:prstGeom>
          <a:noFill/>
          <a:ln w="9525">
            <a:noFill/>
            <a:miter lim="800000"/>
            <a:headEnd/>
            <a:tailEnd/>
          </a:ln>
        </p:spPr>
      </p:pic>
      <p:sp>
        <p:nvSpPr>
          <p:cNvPr id="8268" name="Rectangle 76"/>
          <p:cNvSpPr>
            <a:spLocks noGrp="1" noChangeArrowheads="1"/>
          </p:cNvSpPr>
          <p:nvPr>
            <p:ph type="ctrTitle"/>
          </p:nvPr>
        </p:nvSpPr>
        <p:spPr>
          <a:xfrm>
            <a:off x="458788" y="1728788"/>
            <a:ext cx="8197850" cy="1090612"/>
          </a:xfrm>
          <a:effectLst>
            <a:outerShdw blurRad="63500" dist="17961" dir="2700000" algn="ctr" rotWithShape="0">
              <a:schemeClr val="tx1">
                <a:alpha val="74998"/>
              </a:schemeClr>
            </a:outerShdw>
          </a:effectLst>
        </p:spPr>
        <p:txBody>
          <a:bodyPr/>
          <a:lstStyle>
            <a:lvl1pPr>
              <a:defRPr sz="3600"/>
            </a:lvl1pPr>
          </a:lstStyle>
          <a:p>
            <a:r>
              <a:rPr lang="en-US"/>
              <a:t>Click to edit Master title style</a:t>
            </a:r>
          </a:p>
        </p:txBody>
      </p:sp>
      <p:sp>
        <p:nvSpPr>
          <p:cNvPr id="8381" name="Rectangle 189"/>
          <p:cNvSpPr>
            <a:spLocks noGrp="1" noChangeArrowheads="1"/>
          </p:cNvSpPr>
          <p:nvPr>
            <p:ph type="subTitle" sz="quarter" idx="1"/>
          </p:nvPr>
        </p:nvSpPr>
        <p:spPr>
          <a:xfrm>
            <a:off x="444500" y="3767138"/>
            <a:ext cx="6096000" cy="1376362"/>
          </a:xfrm>
          <a:effectLst>
            <a:outerShdw blurRad="63500" dist="17961" dir="2700000" algn="ctr" rotWithShape="0">
              <a:schemeClr val="tx1">
                <a:alpha val="74998"/>
              </a:schemeClr>
            </a:outerShdw>
          </a:effectLst>
        </p:spPr>
        <p:txBody>
          <a:bodyPr/>
          <a:lstStyle>
            <a:lvl1pPr marL="0" indent="0">
              <a:buFontTx/>
              <a:buNone/>
              <a:defRPr b="1">
                <a:solidFill>
                  <a:schemeClr val="bg1"/>
                </a:solidFill>
                <a:latin typeface="Helvetica" pitchFamily="-112" charset="0"/>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sz="2600">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9"/>
          <p:cNvSpPr>
            <a:spLocks noGrp="1"/>
          </p:cNvSpPr>
          <p:nvPr>
            <p:ph type="dt" sz="half" idx="11"/>
          </p:nvPr>
        </p:nvSpPr>
        <p:spPr>
          <a:xfrm>
            <a:off x="50801" y="6487684"/>
            <a:ext cx="1071563" cy="365125"/>
          </a:xfrm>
          <a:prstGeom prst="rect">
            <a:avLst/>
          </a:prstGeom>
        </p:spPr>
        <p:txBody>
          <a:bodyPr/>
          <a:lstStyle>
            <a:lvl1pPr>
              <a:defRPr>
                <a:solidFill>
                  <a:schemeClr val="bg1"/>
                </a:solidFill>
              </a:defRPr>
            </a:lvl1pPr>
          </a:lstStyle>
          <a:p>
            <a:r>
              <a:rPr lang="en-US" dirty="0">
                <a:solidFill>
                  <a:prstClr val="white"/>
                </a:solidFill>
              </a:rPr>
              <a:t>5/30/17</a:t>
            </a:r>
          </a:p>
        </p:txBody>
      </p:sp>
      <p:sp>
        <p:nvSpPr>
          <p:cNvPr id="6" name="Slide Number Placeholder 10"/>
          <p:cNvSpPr>
            <a:spLocks noGrp="1"/>
          </p:cNvSpPr>
          <p:nvPr>
            <p:ph type="sldNum" sz="quarter" idx="12"/>
          </p:nvPr>
        </p:nvSpPr>
        <p:spPr>
          <a:xfrm>
            <a:off x="8534401" y="6451604"/>
            <a:ext cx="558800" cy="365125"/>
          </a:xfrm>
          <a:prstGeom prst="rect">
            <a:avLst/>
          </a:prstGeom>
        </p:spPr>
        <p:txBody>
          <a:bodyPr/>
          <a:lstStyle>
            <a:lvl1pPr>
              <a:defRPr>
                <a:solidFill>
                  <a:schemeClr val="bg1"/>
                </a:solidFill>
              </a:defRPr>
            </a:lvl1pPr>
          </a:lstStyle>
          <a:p>
            <a:fld id="{84991C2F-0A20-4643-A1A0-963D5BF259D7}" type="slidenum">
              <a:rPr lang="en-US" smtClean="0">
                <a:solidFill>
                  <a:prstClr val="white"/>
                </a:solidFill>
              </a:rPr>
              <a:pPr/>
              <a:t>‹#›</a:t>
            </a:fld>
            <a:endParaRPr lang="en-US" dirty="0">
              <a:solidFill>
                <a:prstClr val="white"/>
              </a:solidFill>
            </a:endParaRPr>
          </a:p>
        </p:txBody>
      </p:sp>
      <p:sp>
        <p:nvSpPr>
          <p:cNvPr id="7" name="Footer Placeholder 3"/>
          <p:cNvSpPr>
            <a:spLocks noGrp="1"/>
          </p:cNvSpPr>
          <p:nvPr>
            <p:ph type="ftr" sz="quarter" idx="16"/>
          </p:nvPr>
        </p:nvSpPr>
        <p:spPr>
          <a:xfrm>
            <a:off x="3037766" y="6497298"/>
            <a:ext cx="3068469" cy="276999"/>
          </a:xfrm>
        </p:spPr>
        <p:txBody>
          <a:bodyPr/>
          <a:lstStyle/>
          <a:p>
            <a:r>
              <a:rPr lang="en-US" dirty="0">
                <a:solidFill>
                  <a:prstClr val="white"/>
                </a:solidFill>
              </a:rPr>
              <a:t>Space Biology Monthly Report to SLPSRA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atin typeface="Arial"/>
                <a:cs typeface="Arial"/>
              </a:defRPr>
            </a:lvl1pPr>
          </a:lstStyle>
          <a:p>
            <a:r>
              <a:rPr lang="en-US"/>
              <a:t>Click to edit Master title style</a:t>
            </a:r>
          </a:p>
        </p:txBody>
      </p:sp>
      <p:sp>
        <p:nvSpPr>
          <p:cNvPr id="7" name="Date Placeholder 9"/>
          <p:cNvSpPr>
            <a:spLocks noGrp="1"/>
          </p:cNvSpPr>
          <p:nvPr>
            <p:ph type="dt" sz="half" idx="11"/>
          </p:nvPr>
        </p:nvSpPr>
        <p:spPr>
          <a:xfrm>
            <a:off x="50801" y="6494900"/>
            <a:ext cx="1071563" cy="365125"/>
          </a:xfrm>
          <a:prstGeom prst="rect">
            <a:avLst/>
          </a:prstGeom>
        </p:spPr>
        <p:txBody>
          <a:bodyPr/>
          <a:lstStyle>
            <a:lvl1pPr>
              <a:defRPr/>
            </a:lvl1pPr>
          </a:lstStyle>
          <a:p>
            <a:r>
              <a:rPr lang="en-US" dirty="0">
                <a:solidFill>
                  <a:prstClr val="white"/>
                </a:solidFill>
              </a:rPr>
              <a:t>5/30/17</a:t>
            </a:r>
          </a:p>
        </p:txBody>
      </p:sp>
      <p:sp>
        <p:nvSpPr>
          <p:cNvPr id="8" name="Slide Number Placeholder 10"/>
          <p:cNvSpPr>
            <a:spLocks noGrp="1"/>
          </p:cNvSpPr>
          <p:nvPr>
            <p:ph type="sldNum" sz="quarter" idx="12"/>
          </p:nvPr>
        </p:nvSpPr>
        <p:spPr>
          <a:xfrm>
            <a:off x="8534401" y="6466036"/>
            <a:ext cx="558800" cy="365125"/>
          </a:xfrm>
          <a:prstGeom prst="rect">
            <a:avLst/>
          </a:prstGeom>
        </p:spPr>
        <p:txBody>
          <a:bodyPr/>
          <a:lstStyle>
            <a:lvl1pPr>
              <a:defRPr/>
            </a:lvl1pPr>
          </a:lstStyle>
          <a:p>
            <a:fld id="{84991C2F-0A20-4643-A1A0-963D5BF259D7}" type="slidenum">
              <a:rPr lang="en-US" smtClean="0">
                <a:solidFill>
                  <a:prstClr val="white"/>
                </a:solidFill>
              </a:rPr>
              <a:pPr/>
              <a:t>‹#›</a:t>
            </a:fld>
            <a:endParaRPr lang="en-US" dirty="0">
              <a:solidFill>
                <a:prstClr val="white"/>
              </a:solidFill>
            </a:endParaRPr>
          </a:p>
        </p:txBody>
      </p:sp>
      <p:sp>
        <p:nvSpPr>
          <p:cNvPr id="9" name="Footer Placeholder 3"/>
          <p:cNvSpPr>
            <a:spLocks noGrp="1"/>
          </p:cNvSpPr>
          <p:nvPr>
            <p:ph type="ftr" sz="quarter" idx="10"/>
          </p:nvPr>
        </p:nvSpPr>
        <p:spPr>
          <a:xfrm>
            <a:off x="3037766" y="6475650"/>
            <a:ext cx="3068469" cy="276999"/>
          </a:xfrm>
        </p:spPr>
        <p:txBody>
          <a:bodyPr/>
          <a:lstStyle/>
          <a:p>
            <a:r>
              <a:rPr lang="en-US" dirty="0">
                <a:solidFill>
                  <a:prstClr val="white"/>
                </a:solidFill>
              </a:rPr>
              <a:t>Space Biology Monthly Report to SLPSRA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9"/>
          <p:cNvSpPr>
            <a:spLocks noGrp="1"/>
          </p:cNvSpPr>
          <p:nvPr>
            <p:ph type="dt" sz="half" idx="11"/>
          </p:nvPr>
        </p:nvSpPr>
        <p:spPr>
          <a:xfrm>
            <a:off x="50801" y="6473252"/>
            <a:ext cx="1071563" cy="365125"/>
          </a:xfrm>
          <a:prstGeom prst="rect">
            <a:avLst/>
          </a:prstGeom>
        </p:spPr>
        <p:txBody>
          <a:bodyPr/>
          <a:lstStyle>
            <a:lvl1pPr>
              <a:defRPr/>
            </a:lvl1pPr>
          </a:lstStyle>
          <a:p>
            <a:r>
              <a:rPr lang="en-US" dirty="0">
                <a:solidFill>
                  <a:prstClr val="white"/>
                </a:solidFill>
              </a:rPr>
              <a:t>5/30/17</a:t>
            </a:r>
          </a:p>
        </p:txBody>
      </p:sp>
      <p:sp>
        <p:nvSpPr>
          <p:cNvPr id="7" name="Slide Number Placeholder 10"/>
          <p:cNvSpPr>
            <a:spLocks noGrp="1"/>
          </p:cNvSpPr>
          <p:nvPr>
            <p:ph type="sldNum" sz="quarter" idx="12"/>
          </p:nvPr>
        </p:nvSpPr>
        <p:spPr>
          <a:xfrm>
            <a:off x="8534401" y="6466036"/>
            <a:ext cx="558800" cy="365125"/>
          </a:xfrm>
          <a:prstGeom prst="rect">
            <a:avLst/>
          </a:prstGeom>
        </p:spPr>
        <p:txBody>
          <a:bodyPr/>
          <a:lstStyle>
            <a:lvl1pPr>
              <a:defRPr/>
            </a:lvl1pPr>
          </a:lstStyle>
          <a:p>
            <a:fld id="{84991C2F-0A20-4643-A1A0-963D5BF259D7}" type="slidenum">
              <a:rPr lang="en-US" smtClean="0">
                <a:solidFill>
                  <a:prstClr val="white"/>
                </a:solidFill>
              </a:rPr>
              <a:pPr/>
              <a:t>‹#›</a:t>
            </a:fld>
            <a:endParaRPr lang="en-US" dirty="0">
              <a:solidFill>
                <a:prstClr val="white"/>
              </a:solidFill>
            </a:endParaRPr>
          </a:p>
        </p:txBody>
      </p:sp>
      <p:sp>
        <p:nvSpPr>
          <p:cNvPr id="5" name="Footer Placeholder 3"/>
          <p:cNvSpPr>
            <a:spLocks noGrp="1"/>
          </p:cNvSpPr>
          <p:nvPr>
            <p:ph type="ftr" sz="quarter" idx="10"/>
          </p:nvPr>
        </p:nvSpPr>
        <p:spPr>
          <a:xfrm>
            <a:off x="3037766" y="6475650"/>
            <a:ext cx="3068469" cy="276999"/>
          </a:xfrm>
        </p:spPr>
        <p:txBody>
          <a:bodyPr/>
          <a:lstStyle/>
          <a:p>
            <a:r>
              <a:rPr lang="en-US" dirty="0">
                <a:solidFill>
                  <a:prstClr val="white"/>
                </a:solidFill>
              </a:rPr>
              <a:t>Space Biology Monthly Report to SLPSRA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Date Placeholder 9"/>
          <p:cNvSpPr>
            <a:spLocks noGrp="1"/>
          </p:cNvSpPr>
          <p:nvPr>
            <p:ph type="dt" sz="half" idx="11"/>
          </p:nvPr>
        </p:nvSpPr>
        <p:spPr>
          <a:xfrm>
            <a:off x="50803" y="6458718"/>
            <a:ext cx="1071563" cy="365125"/>
          </a:xfrm>
          <a:prstGeom prst="rect">
            <a:avLst/>
          </a:prstGeom>
        </p:spPr>
        <p:txBody>
          <a:bodyPr anchor="ctr"/>
          <a:lstStyle>
            <a:lvl1pPr>
              <a:defRPr/>
            </a:lvl1pPr>
          </a:lstStyle>
          <a:p>
            <a:r>
              <a:rPr lang="en-US" dirty="0">
                <a:solidFill>
                  <a:prstClr val="white"/>
                </a:solidFill>
              </a:rPr>
              <a:t>5/30/17</a:t>
            </a:r>
          </a:p>
        </p:txBody>
      </p:sp>
      <p:sp>
        <p:nvSpPr>
          <p:cNvPr id="7" name="Slide Number Placeholder 10"/>
          <p:cNvSpPr>
            <a:spLocks noGrp="1"/>
          </p:cNvSpPr>
          <p:nvPr>
            <p:ph type="sldNum" sz="quarter" idx="12"/>
          </p:nvPr>
        </p:nvSpPr>
        <p:spPr>
          <a:xfrm>
            <a:off x="8534401" y="6454781"/>
            <a:ext cx="558800" cy="365125"/>
          </a:xfrm>
          <a:prstGeom prst="rect">
            <a:avLst/>
          </a:prstGeom>
        </p:spPr>
        <p:txBody>
          <a:bodyPr anchor="ctr"/>
          <a:lstStyle>
            <a:lvl1pPr>
              <a:defRPr/>
            </a:lvl1pPr>
          </a:lstStyle>
          <a:p>
            <a:fld id="{84991C2F-0A20-4643-A1A0-963D5BF259D7}"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Date Placeholder 9"/>
          <p:cNvSpPr>
            <a:spLocks noGrp="1"/>
          </p:cNvSpPr>
          <p:nvPr>
            <p:ph type="dt" sz="half" idx="11"/>
          </p:nvPr>
        </p:nvSpPr>
        <p:spPr>
          <a:xfrm>
            <a:off x="50805" y="6458722"/>
            <a:ext cx="1071563" cy="365125"/>
          </a:xfrm>
          <a:prstGeom prst="rect">
            <a:avLst/>
          </a:prstGeom>
        </p:spPr>
        <p:txBody>
          <a:bodyPr anchor="ctr"/>
          <a:lstStyle>
            <a:lvl1pPr>
              <a:defRPr/>
            </a:lvl1pPr>
          </a:lstStyle>
          <a:p>
            <a:r>
              <a:rPr lang="en-US" dirty="0">
                <a:solidFill>
                  <a:prstClr val="white"/>
                </a:solidFill>
              </a:rPr>
              <a:t>5/30/17</a:t>
            </a:r>
          </a:p>
        </p:txBody>
      </p:sp>
      <p:sp>
        <p:nvSpPr>
          <p:cNvPr id="7" name="Slide Number Placeholder 10"/>
          <p:cNvSpPr>
            <a:spLocks noGrp="1"/>
          </p:cNvSpPr>
          <p:nvPr>
            <p:ph type="sldNum" sz="quarter" idx="12"/>
          </p:nvPr>
        </p:nvSpPr>
        <p:spPr>
          <a:xfrm>
            <a:off x="8534401" y="6454785"/>
            <a:ext cx="558800" cy="365125"/>
          </a:xfrm>
          <a:prstGeom prst="rect">
            <a:avLst/>
          </a:prstGeom>
        </p:spPr>
        <p:txBody>
          <a:bodyPr anchor="ctr"/>
          <a:lstStyle>
            <a:lvl1pPr>
              <a:defRPr/>
            </a:lvl1pPr>
          </a:lstStyle>
          <a:p>
            <a:fld id="{84991C2F-0A20-4643-A1A0-963D5BF259D7}"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ooter Placeholder 8"/>
          <p:cNvSpPr>
            <a:spLocks noGrp="1"/>
          </p:cNvSpPr>
          <p:nvPr>
            <p:ph type="ftr" sz="quarter" idx="3"/>
          </p:nvPr>
        </p:nvSpPr>
        <p:spPr>
          <a:xfrm>
            <a:off x="3037766" y="6530203"/>
            <a:ext cx="3068469" cy="276999"/>
          </a:xfrm>
          <a:prstGeom prst="rect">
            <a:avLst/>
          </a:prstGeom>
        </p:spPr>
        <p:txBody>
          <a:bodyPr wrap="none" anchor="b" anchorCtr="1">
            <a:spAutoFit/>
          </a:bodyPr>
          <a:lstStyle>
            <a:lvl1pPr algn="ctr">
              <a:defRPr sz="1200">
                <a:solidFill>
                  <a:schemeClr val="bg1"/>
                </a:solidFill>
              </a:defRPr>
            </a:lvl1pPr>
          </a:lstStyle>
          <a:p>
            <a:pPr defTabSz="457200"/>
            <a:r>
              <a:rPr lang="en-US" dirty="0">
                <a:solidFill>
                  <a:prstClr val="white"/>
                </a:solidFill>
              </a:rPr>
              <a:t>Space Biology Monthly Report to SLPSRA</a:t>
            </a:r>
          </a:p>
        </p:txBody>
      </p:sp>
      <p:pic>
        <p:nvPicPr>
          <p:cNvPr id="1026" name="Picture 7" descr="top.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1113" y="-23813"/>
            <a:ext cx="9155113" cy="879476"/>
          </a:xfrm>
          <a:prstGeom prst="rect">
            <a:avLst/>
          </a:prstGeom>
          <a:noFill/>
          <a:ln w="0">
            <a:solidFill>
              <a:schemeClr val="tx1"/>
            </a:solidFill>
            <a:miter lim="800000"/>
            <a:headEnd/>
            <a:tailEnd/>
          </a:ln>
        </p:spPr>
      </p:pic>
      <p:pic>
        <p:nvPicPr>
          <p:cNvPr id="1027" name="Picture 8" descr="Bottom.jpg"/>
          <p:cNvPicPr>
            <a:picLocks noChangeAspect="1"/>
          </p:cNvPicPr>
          <p:nvPr userDrawn="1"/>
        </p:nvPicPr>
        <p:blipFill>
          <a:blip r:embed="rId9">
            <a:extLst>
              <a:ext uri="{28A0092B-C50C-407E-A947-70E740481C1C}">
                <a14:useLocalDpi xmlns:a14="http://schemas.microsoft.com/office/drawing/2010/main"/>
              </a:ext>
            </a:extLst>
          </a:blip>
          <a:srcRect/>
          <a:stretch>
            <a:fillRect/>
          </a:stretch>
        </p:blipFill>
        <p:spPr bwMode="auto">
          <a:xfrm>
            <a:off x="0" y="6362702"/>
            <a:ext cx="9144000" cy="506413"/>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391092" y="1075401"/>
            <a:ext cx="8361817" cy="5135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73"/>
          <p:cNvSpPr>
            <a:spLocks noGrp="1" noChangeArrowheads="1"/>
          </p:cNvSpPr>
          <p:nvPr>
            <p:ph type="title"/>
          </p:nvPr>
        </p:nvSpPr>
        <p:spPr bwMode="auto">
          <a:xfrm>
            <a:off x="865189" y="109538"/>
            <a:ext cx="74136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0" name="Picture 67" descr="NASA insignia RGB"/>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13738" y="168277"/>
            <a:ext cx="717550" cy="593725"/>
          </a:xfrm>
          <a:prstGeom prst="rect">
            <a:avLst/>
          </a:prstGeom>
          <a:noFill/>
          <a:ln w="9525">
            <a:noFill/>
            <a:miter lim="800000"/>
            <a:headEnd/>
            <a:tailEnd/>
          </a:ln>
        </p:spPr>
      </p:pic>
      <p:pic>
        <p:nvPicPr>
          <p:cNvPr id="1034" name="Picture 12" descr="ISS LOGO v7 transparent.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401" y="73025"/>
            <a:ext cx="717550" cy="717550"/>
          </a:xfrm>
          <a:prstGeom prst="rect">
            <a:avLst/>
          </a:prstGeom>
          <a:noFill/>
          <a:ln w="9525">
            <a:noFill/>
            <a:miter lim="800000"/>
            <a:headEnd/>
            <a:tailEnd/>
          </a:ln>
        </p:spPr>
      </p:pic>
      <p:sp>
        <p:nvSpPr>
          <p:cNvPr id="16" name="Date Placeholder 9"/>
          <p:cNvSpPr>
            <a:spLocks noGrp="1"/>
          </p:cNvSpPr>
          <p:nvPr>
            <p:ph type="dt" sz="half" idx="2"/>
          </p:nvPr>
        </p:nvSpPr>
        <p:spPr>
          <a:xfrm>
            <a:off x="50801" y="6454777"/>
            <a:ext cx="1071563" cy="365125"/>
          </a:xfrm>
          <a:prstGeom prst="rect">
            <a:avLst/>
          </a:prstGeom>
        </p:spPr>
        <p:txBody>
          <a:bodyPr/>
          <a:lstStyle>
            <a:lvl1pPr algn="ctr">
              <a:defRPr sz="1200">
                <a:solidFill>
                  <a:schemeClr val="bg1"/>
                </a:solidFill>
              </a:defRPr>
            </a:lvl1pPr>
          </a:lstStyle>
          <a:p>
            <a:pPr defTabSz="457200"/>
            <a:r>
              <a:rPr lang="en-US" dirty="0">
                <a:solidFill>
                  <a:prstClr val="white"/>
                </a:solidFill>
              </a:rPr>
              <a:t>5/30/17</a:t>
            </a:r>
          </a:p>
        </p:txBody>
      </p:sp>
      <p:sp>
        <p:nvSpPr>
          <p:cNvPr id="17" name="Slide Number Placeholder 10"/>
          <p:cNvSpPr>
            <a:spLocks noGrp="1"/>
          </p:cNvSpPr>
          <p:nvPr>
            <p:ph type="sldNum" sz="quarter" idx="4"/>
          </p:nvPr>
        </p:nvSpPr>
        <p:spPr>
          <a:xfrm>
            <a:off x="8534401" y="6454777"/>
            <a:ext cx="558800" cy="365125"/>
          </a:xfrm>
          <a:prstGeom prst="rect">
            <a:avLst/>
          </a:prstGeom>
        </p:spPr>
        <p:txBody>
          <a:bodyPr/>
          <a:lstStyle>
            <a:lvl1pPr algn="ctr">
              <a:defRPr sz="1200">
                <a:solidFill>
                  <a:schemeClr val="bg1"/>
                </a:solidFill>
              </a:defRPr>
            </a:lvl1pPr>
          </a:lstStyle>
          <a:p>
            <a:pPr defTabSz="457200"/>
            <a:fld id="{84991C2F-0A20-4643-A1A0-963D5BF259D7}"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29227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ctr" rtl="0" eaLnBrk="1" fontAlgn="base" hangingPunct="1">
        <a:spcBef>
          <a:spcPct val="0"/>
        </a:spcBef>
        <a:spcAft>
          <a:spcPct val="0"/>
        </a:spcAft>
        <a:defRPr sz="2400" b="1">
          <a:solidFill>
            <a:schemeClr val="bg1"/>
          </a:solidFill>
          <a:latin typeface="+mn-lt"/>
          <a:ea typeface="MS PGothic" pitchFamily="34" charset="-128"/>
          <a:cs typeface="+mj-cs"/>
        </a:defRPr>
      </a:lvl1pPr>
      <a:lvl2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2pPr>
      <a:lvl3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3pPr>
      <a:lvl4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4pPr>
      <a:lvl5pPr algn="ctr" rtl="0" eaLnBrk="1" fontAlgn="base" hangingPunct="1">
        <a:spcBef>
          <a:spcPct val="0"/>
        </a:spcBef>
        <a:spcAft>
          <a:spcPct val="0"/>
        </a:spcAft>
        <a:defRPr sz="2400" b="1">
          <a:solidFill>
            <a:schemeClr val="bg1"/>
          </a:solidFill>
          <a:latin typeface="Helvetica" pitchFamily="-112" charset="0"/>
          <a:ea typeface="MS PGothic" pitchFamily="34" charset="-128"/>
          <a:cs typeface="ＭＳ Ｐゴシック" pitchFamily="-112" charset="-128"/>
        </a:defRPr>
      </a:lvl5pPr>
      <a:lvl6pPr marL="4572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b="1">
          <a:solidFill>
            <a:schemeClr val="bg1"/>
          </a:solidFill>
          <a:latin typeface="Helvetica" pitchFamily="-112" charset="0"/>
          <a:ea typeface="ＭＳ Ｐゴシック" pitchFamily="-112" charset="-128"/>
          <a:cs typeface="ＭＳ Ｐゴシック" pitchFamily="-112" charset="-128"/>
        </a:defRPr>
      </a:lvl9pPr>
    </p:titleStyle>
    <p:bodyStyle>
      <a:lvl1pPr marL="225425" indent="-225425"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460375" indent="-233363" algn="l" rtl="0" eaLnBrk="1" fontAlgn="base" hangingPunct="1">
        <a:spcBef>
          <a:spcPct val="20000"/>
        </a:spcBef>
        <a:spcAft>
          <a:spcPct val="0"/>
        </a:spcAft>
        <a:buChar char="–"/>
        <a:defRPr sz="1800">
          <a:solidFill>
            <a:schemeClr val="tx1"/>
          </a:solidFill>
          <a:latin typeface="+mn-lt"/>
          <a:ea typeface="MS PGothic" pitchFamily="34" charset="-128"/>
          <a:cs typeface="ＭＳ Ｐゴシック"/>
        </a:defRPr>
      </a:lvl2pPr>
      <a:lvl3pPr marL="687388" indent="-225425" algn="l" rtl="0" eaLnBrk="1" fontAlgn="base" hangingPunct="1">
        <a:spcBef>
          <a:spcPct val="20000"/>
        </a:spcBef>
        <a:spcAft>
          <a:spcPct val="0"/>
        </a:spcAft>
        <a:buChar char="•"/>
        <a:defRPr sz="1600">
          <a:solidFill>
            <a:schemeClr val="tx1"/>
          </a:solidFill>
          <a:latin typeface="+mn-lt"/>
          <a:ea typeface="ヒラギノ角ゴ Pro W3" pitchFamily="-106" charset="-128"/>
          <a:cs typeface="ヒラギノ角ゴ Pro W3" charset="-128"/>
        </a:defRPr>
      </a:lvl3pPr>
      <a:lvl4pPr marL="915988" indent="-227013" algn="l" rtl="0" eaLnBrk="1" fontAlgn="base" hangingPunct="1">
        <a:spcBef>
          <a:spcPct val="20000"/>
        </a:spcBef>
        <a:spcAft>
          <a:spcPct val="0"/>
        </a:spcAft>
        <a:buChar char="–"/>
        <a:defRPr sz="1400">
          <a:solidFill>
            <a:schemeClr val="tx1"/>
          </a:solidFill>
          <a:latin typeface="+mn-lt"/>
          <a:ea typeface="ヒラギノ角ゴ Pro W3" pitchFamily="-106" charset="-128"/>
          <a:cs typeface="ヒラギノ角ゴ Pro W3" charset="-128"/>
        </a:defRPr>
      </a:lvl4pPr>
      <a:lvl5pPr marL="1144588" indent="-227013" algn="l" rtl="0" eaLnBrk="1" fontAlgn="base" hangingPunct="1">
        <a:spcBef>
          <a:spcPct val="20000"/>
        </a:spcBef>
        <a:spcAft>
          <a:spcPct val="0"/>
        </a:spcAft>
        <a:buChar char="»"/>
        <a:defRPr sz="1200">
          <a:solidFill>
            <a:schemeClr val="tx1"/>
          </a:solidFill>
          <a:latin typeface="+mn-lt"/>
          <a:ea typeface="ヒラギノ角ゴ Pro W3" pitchFamily="-106" charset="-128"/>
          <a:cs typeface="ヒラギノ角ゴ Pro W3" charset="-128"/>
        </a:defRPr>
      </a:lvl5pPr>
      <a:lvl6pPr marL="1601788" indent="-227013" algn="l" rtl="0" eaLnBrk="1" fontAlgn="base" hangingPunct="1">
        <a:spcBef>
          <a:spcPct val="20000"/>
        </a:spcBef>
        <a:spcAft>
          <a:spcPct val="0"/>
        </a:spcAft>
        <a:buChar char="»"/>
        <a:defRPr>
          <a:solidFill>
            <a:schemeClr val="tx1"/>
          </a:solidFill>
          <a:latin typeface="+mn-lt"/>
          <a:ea typeface="+mn-ea"/>
        </a:defRPr>
      </a:lvl6pPr>
      <a:lvl7pPr marL="2058988" indent="-227013" algn="l" rtl="0" eaLnBrk="1" fontAlgn="base" hangingPunct="1">
        <a:spcBef>
          <a:spcPct val="20000"/>
        </a:spcBef>
        <a:spcAft>
          <a:spcPct val="0"/>
        </a:spcAft>
        <a:buChar char="»"/>
        <a:defRPr>
          <a:solidFill>
            <a:schemeClr val="tx1"/>
          </a:solidFill>
          <a:latin typeface="+mn-lt"/>
          <a:ea typeface="+mn-ea"/>
        </a:defRPr>
      </a:lvl7pPr>
      <a:lvl8pPr marL="2516188" indent="-227013" algn="l" rtl="0" eaLnBrk="1" fontAlgn="base" hangingPunct="1">
        <a:spcBef>
          <a:spcPct val="20000"/>
        </a:spcBef>
        <a:spcAft>
          <a:spcPct val="0"/>
        </a:spcAft>
        <a:buChar char="»"/>
        <a:defRPr>
          <a:solidFill>
            <a:schemeClr val="tx1"/>
          </a:solidFill>
          <a:latin typeface="+mn-lt"/>
          <a:ea typeface="+mn-ea"/>
        </a:defRPr>
      </a:lvl8pPr>
      <a:lvl9pPr marL="2973388" indent="-227013"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sda.jsc.nasa.gov/Request/dataRequest" TargetMode="External"/><Relationship Id="rId2" Type="http://schemas.openxmlformats.org/officeDocument/2006/relationships/hyperlink" Target="https://lsda.jsc.nasa.gov/cf/scripts/biospecimens/bio_search_start_adv.cfm" TargetMode="External"/><Relationship Id="rId1" Type="http://schemas.openxmlformats.org/officeDocument/2006/relationships/slideLayout" Target="../slideLayouts/slideLayout2.xml"/><Relationship Id="rId5" Type="http://schemas.openxmlformats.org/officeDocument/2006/relationships/hyperlink" Target="mailto:rebecca.a.klotz@nasa.gov" TargetMode="External"/><Relationship Id="rId4" Type="http://schemas.openxmlformats.org/officeDocument/2006/relationships/hyperlink" Target="mailto:alison.j.french@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Grp="1" noChangeArrowheads="1"/>
          </p:cNvSpPr>
          <p:nvPr>
            <p:ph type="ctrTitle"/>
          </p:nvPr>
        </p:nvSpPr>
        <p:spPr>
          <a:xfrm>
            <a:off x="597192" y="1483245"/>
            <a:ext cx="7695436" cy="1634028"/>
          </a:xfrm>
        </p:spPr>
        <p:txBody>
          <a:bodyPr/>
          <a:lstStyle/>
          <a:p>
            <a:r>
              <a:rPr lang="en-US" dirty="0"/>
              <a:t>Biospecimen Sharing Program (BSP)</a:t>
            </a:r>
            <a:endParaRPr lang="en-US" sz="1400" dirty="0"/>
          </a:p>
        </p:txBody>
      </p:sp>
      <p:sp>
        <p:nvSpPr>
          <p:cNvPr id="2053" name="Rectangle 10"/>
          <p:cNvSpPr>
            <a:spLocks noGrp="1" noChangeArrowheads="1"/>
          </p:cNvSpPr>
          <p:nvPr>
            <p:ph type="subTitle" idx="1"/>
          </p:nvPr>
        </p:nvSpPr>
        <p:spPr>
          <a:xfrm>
            <a:off x="95002" y="3443616"/>
            <a:ext cx="6670964" cy="2368500"/>
          </a:xfrm>
        </p:spPr>
        <p:txBody>
          <a:bodyPr/>
          <a:lstStyle/>
          <a:p>
            <a:endParaRPr lang="en-US" dirty="0"/>
          </a:p>
          <a:p>
            <a:endParaRPr lang="en-US" dirty="0"/>
          </a:p>
          <a:p>
            <a:r>
              <a:rPr lang="en-US" dirty="0"/>
              <a:t>Prepared by: Rebecca Klotz</a:t>
            </a:r>
          </a:p>
          <a:p>
            <a:r>
              <a:rPr lang="en-US" dirty="0"/>
              <a:t>Space Biology Science Definition and BSP Lead</a:t>
            </a:r>
          </a:p>
          <a:p>
            <a:r>
              <a:rPr lang="en-US" dirty="0"/>
              <a:t>May 31, 2018</a:t>
            </a:r>
          </a:p>
          <a:p>
            <a:r>
              <a:rPr lang="en-US" dirty="0"/>
              <a:t>Technical Exchange Meeting 2 (TEM-2)</a:t>
            </a:r>
          </a:p>
        </p:txBody>
      </p:sp>
    </p:spTree>
    <p:extLst>
      <p:ext uri="{BB962C8B-B14F-4D97-AF65-F5344CB8AC3E}">
        <p14:creationId xmlns:p14="http://schemas.microsoft.com/office/powerpoint/2010/main" val="175099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304" t="14419" r="4131" b="38656"/>
          <a:stretch/>
        </p:blipFill>
        <p:spPr>
          <a:xfrm>
            <a:off x="110287" y="2708092"/>
            <a:ext cx="5587563" cy="2195520"/>
          </a:xfrm>
          <a:prstGeom prst="rect">
            <a:avLst/>
          </a:prstGeom>
          <a:ln>
            <a:solidFill>
              <a:schemeClr val="tx1"/>
            </a:solidFill>
          </a:ln>
        </p:spPr>
      </p:pic>
      <p:sp>
        <p:nvSpPr>
          <p:cNvPr id="2" name="Title 1"/>
          <p:cNvSpPr>
            <a:spLocks noGrp="1"/>
          </p:cNvSpPr>
          <p:nvPr>
            <p:ph type="title"/>
          </p:nvPr>
        </p:nvSpPr>
        <p:spPr/>
        <p:txBody>
          <a:bodyPr/>
          <a:lstStyle/>
          <a:p>
            <a:r>
              <a:rPr lang="en-US" sz="3200" dirty="0"/>
              <a:t>BSP Overview</a:t>
            </a:r>
          </a:p>
        </p:txBody>
      </p:sp>
      <p:sp>
        <p:nvSpPr>
          <p:cNvPr id="5" name="Footer Placeholder 4"/>
          <p:cNvSpPr>
            <a:spLocks noGrp="1"/>
          </p:cNvSpPr>
          <p:nvPr>
            <p:ph type="ftr" sz="quarter" idx="16"/>
          </p:nvPr>
        </p:nvSpPr>
        <p:spPr>
          <a:xfrm>
            <a:off x="4057281" y="6467062"/>
            <a:ext cx="1029449" cy="276999"/>
          </a:xfrm>
        </p:spPr>
        <p:txBody>
          <a:bodyPr/>
          <a:lstStyle/>
          <a:p>
            <a:r>
              <a:rPr lang="en-US" dirty="0">
                <a:solidFill>
                  <a:prstClr val="white"/>
                </a:solidFill>
              </a:rPr>
              <a:t>TEM-2 2018</a:t>
            </a:r>
          </a:p>
        </p:txBody>
      </p:sp>
      <p:sp>
        <p:nvSpPr>
          <p:cNvPr id="7" name="Slide Number Placeholder 6"/>
          <p:cNvSpPr>
            <a:spLocks noGrp="1"/>
          </p:cNvSpPr>
          <p:nvPr>
            <p:ph type="sldNum" sz="quarter" idx="12"/>
          </p:nvPr>
        </p:nvSpPr>
        <p:spPr/>
        <p:txBody>
          <a:bodyPr/>
          <a:lstStyle/>
          <a:p>
            <a:fld id="{84991C2F-0A20-4643-A1A0-963D5BF259D7}" type="slidenum">
              <a:rPr lang="en-US" smtClean="0">
                <a:solidFill>
                  <a:prstClr val="white"/>
                </a:solidFill>
              </a:rPr>
              <a:pPr/>
              <a:t>2</a:t>
            </a:fld>
            <a:endParaRPr lang="en-US" dirty="0">
              <a:solidFill>
                <a:prstClr val="white"/>
              </a:solidFill>
            </a:endParaRPr>
          </a:p>
        </p:txBody>
      </p:sp>
      <p:sp>
        <p:nvSpPr>
          <p:cNvPr id="14" name="TextBox 13"/>
          <p:cNvSpPr txBox="1"/>
          <p:nvPr/>
        </p:nvSpPr>
        <p:spPr>
          <a:xfrm>
            <a:off x="5733003" y="2542540"/>
            <a:ext cx="3251967" cy="2062103"/>
          </a:xfrm>
          <a:prstGeom prst="rect">
            <a:avLst/>
          </a:prstGeom>
          <a:noFill/>
          <a:ln>
            <a:solidFill>
              <a:schemeClr val="tx1"/>
            </a:solidFill>
          </a:ln>
        </p:spPr>
        <p:txBody>
          <a:bodyPr wrap="square" rtlCol="0">
            <a:spAutoFit/>
          </a:bodyPr>
          <a:lstStyle/>
          <a:p>
            <a:r>
              <a:rPr lang="en-US" sz="1600" b="1" dirty="0"/>
              <a:t>Core team members:</a:t>
            </a:r>
          </a:p>
          <a:p>
            <a:r>
              <a:rPr lang="en-US" sz="1600" dirty="0"/>
              <a:t>Yi-Chun Chen, Christina Cheung, Yael Kisel, Rebecca Klotz, Tyler Marsh, Karin Perkins, Hami Ray, America Reyes, Ryan Scott, Vandana Verma</a:t>
            </a:r>
          </a:p>
          <a:p>
            <a:endParaRPr lang="en-US" sz="1600" dirty="0"/>
          </a:p>
          <a:p>
            <a:r>
              <a:rPr lang="en-US" sz="1600" dirty="0"/>
              <a:t>ALSDA support: Alison French</a:t>
            </a:r>
          </a:p>
        </p:txBody>
      </p:sp>
      <p:sp>
        <p:nvSpPr>
          <p:cNvPr id="15" name="TextBox 14"/>
          <p:cNvSpPr txBox="1"/>
          <p:nvPr/>
        </p:nvSpPr>
        <p:spPr>
          <a:xfrm>
            <a:off x="461520" y="928785"/>
            <a:ext cx="8352281" cy="1569660"/>
          </a:xfrm>
          <a:prstGeom prst="rect">
            <a:avLst/>
          </a:prstGeom>
          <a:noFill/>
          <a:ln>
            <a:solidFill>
              <a:schemeClr val="tx1"/>
            </a:solidFill>
          </a:ln>
        </p:spPr>
        <p:txBody>
          <a:bodyPr wrap="square" rtlCol="0">
            <a:spAutoFit/>
          </a:bodyPr>
          <a:lstStyle/>
          <a:p>
            <a:pPr algn="ctr"/>
            <a:r>
              <a:rPr lang="en-US" sz="1600" b="1" dirty="0"/>
              <a:t>PURPOSE</a:t>
            </a:r>
          </a:p>
          <a:p>
            <a:r>
              <a:rPr lang="en-US" sz="1600" dirty="0"/>
              <a:t>The mission of the Biospecimen Sharing Program (BSP) is to maximize scientific return from specimens flown in space. BSP provides access to tissues that otherwise are not available to the scientific community.  Tissue samples not used by the PI during Flight missions (non-treated, vehicle) are collected by the BSP team and then stored in the Ames Life Science Data Archive (ALSDA) and are available upon request/approval.</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1982" t="15443" r="16751" b="32132"/>
          <a:stretch/>
        </p:blipFill>
        <p:spPr>
          <a:xfrm>
            <a:off x="5664841" y="4648738"/>
            <a:ext cx="2980976" cy="1714677"/>
          </a:xfrm>
          <a:prstGeom prst="rect">
            <a:avLst/>
          </a:prstGeom>
          <a:ln>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818" t="38772" r="23296" b="30701"/>
          <a:stretch/>
        </p:blipFill>
        <p:spPr>
          <a:xfrm>
            <a:off x="846457" y="4551332"/>
            <a:ext cx="4115225" cy="1771655"/>
          </a:xfrm>
          <a:prstGeom prst="rect">
            <a:avLst/>
          </a:prstGeom>
          <a:ln>
            <a:solidFill>
              <a:schemeClr val="tx1"/>
            </a:solidFill>
          </a:ln>
        </p:spPr>
      </p:pic>
    </p:spTree>
    <p:extLst>
      <p:ext uri="{BB962C8B-B14F-4D97-AF65-F5344CB8AC3E}">
        <p14:creationId xmlns:p14="http://schemas.microsoft.com/office/powerpoint/2010/main" val="205235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BSP Process- Rodent Research</a:t>
            </a:r>
          </a:p>
        </p:txBody>
      </p:sp>
      <p:sp>
        <p:nvSpPr>
          <p:cNvPr id="7" name="Slide Number Placeholder 6"/>
          <p:cNvSpPr>
            <a:spLocks noGrp="1"/>
          </p:cNvSpPr>
          <p:nvPr>
            <p:ph type="sldNum" sz="quarter" idx="12"/>
          </p:nvPr>
        </p:nvSpPr>
        <p:spPr/>
        <p:txBody>
          <a:bodyPr/>
          <a:lstStyle/>
          <a:p>
            <a:fld id="{84991C2F-0A20-4643-A1A0-963D5BF259D7}" type="slidenum">
              <a:rPr lang="en-US" smtClean="0">
                <a:solidFill>
                  <a:prstClr val="white"/>
                </a:solidFill>
              </a:rPr>
              <a:pPr/>
              <a:t>3</a:t>
            </a:fld>
            <a:endParaRPr lang="en-US" dirty="0">
              <a:solidFill>
                <a:prstClr val="white"/>
              </a:solidFill>
            </a:endParaRPr>
          </a:p>
        </p:txBody>
      </p:sp>
      <p:sp>
        <p:nvSpPr>
          <p:cNvPr id="15" name="Footer Placeholder 4"/>
          <p:cNvSpPr>
            <a:spLocks noGrp="1"/>
          </p:cNvSpPr>
          <p:nvPr>
            <p:ph type="ftr" sz="quarter" idx="16"/>
          </p:nvPr>
        </p:nvSpPr>
        <p:spPr>
          <a:xfrm>
            <a:off x="4057287" y="6467062"/>
            <a:ext cx="1029449" cy="276999"/>
          </a:xfrm>
        </p:spPr>
        <p:txBody>
          <a:bodyPr/>
          <a:lstStyle/>
          <a:p>
            <a:r>
              <a:rPr lang="en-US" dirty="0">
                <a:solidFill>
                  <a:prstClr val="white"/>
                </a:solidFill>
              </a:rPr>
              <a:t>TEM-2 2018</a:t>
            </a:r>
          </a:p>
        </p:txBody>
      </p:sp>
      <p:cxnSp>
        <p:nvCxnSpPr>
          <p:cNvPr id="9" name="Straight Arrow Connector 8"/>
          <p:cNvCxnSpPr/>
          <p:nvPr/>
        </p:nvCxnSpPr>
        <p:spPr bwMode="auto">
          <a:xfrm>
            <a:off x="865189" y="3002973"/>
            <a:ext cx="5930466" cy="218209"/>
          </a:xfrm>
          <a:prstGeom prst="straightConnector1">
            <a:avLst/>
          </a:prstGeom>
          <a:noFill/>
          <a:ln w="9525" cap="flat" cmpd="sng" algn="ctr">
            <a:noFill/>
            <a:prstDash val="solid"/>
            <a:round/>
            <a:headEnd type="none" w="med" len="med"/>
            <a:tailEnd type="triangle"/>
          </a:ln>
          <a:effectLst>
            <a:outerShdw blurRad="63500" dist="17961" dir="2700000" algn="ctr" rotWithShape="0">
              <a:schemeClr val="tx1">
                <a:alpha val="74998"/>
              </a:schemeClr>
            </a:outerShdw>
          </a:effectLst>
        </p:spPr>
      </p:cxnSp>
      <p:sp>
        <p:nvSpPr>
          <p:cNvPr id="22" name="TextBox 21"/>
          <p:cNvSpPr txBox="1"/>
          <p:nvPr/>
        </p:nvSpPr>
        <p:spPr>
          <a:xfrm>
            <a:off x="112889" y="988840"/>
            <a:ext cx="3241487" cy="1846659"/>
          </a:xfrm>
          <a:prstGeom prst="rect">
            <a:avLst/>
          </a:prstGeom>
          <a:solidFill>
            <a:schemeClr val="bg1"/>
          </a:solidFill>
          <a:ln>
            <a:solidFill>
              <a:schemeClr val="accent6">
                <a:lumMod val="75000"/>
              </a:schemeClr>
            </a:solidFill>
          </a:ln>
        </p:spPr>
        <p:txBody>
          <a:bodyPr wrap="square" rtlCol="0">
            <a:spAutoFit/>
          </a:bodyPr>
          <a:lstStyle/>
          <a:p>
            <a:pPr algn="ctr"/>
            <a:r>
              <a:rPr lang="en-US" b="1" dirty="0">
                <a:latin typeface="Arial" panose="020B0604020202020204" pitchFamily="34" charset="0"/>
                <a:ea typeface="Calibri" charset="0"/>
                <a:cs typeface="Arial" panose="020B0604020202020204" pitchFamily="34" charset="0"/>
              </a:rPr>
              <a:t>BSP Planning Phase</a:t>
            </a:r>
          </a:p>
          <a:p>
            <a:pPr algn="ctr"/>
            <a:r>
              <a:rPr lang="en-US" sz="1600" dirty="0">
                <a:latin typeface="Arial" panose="020B0604020202020204" pitchFamily="34" charset="0"/>
                <a:ea typeface="Calibri" charset="0"/>
                <a:cs typeface="Arial" panose="020B0604020202020204" pitchFamily="34" charset="0"/>
              </a:rPr>
              <a:t>(up to 1 year of planning before Launch) </a:t>
            </a:r>
          </a:p>
          <a:p>
            <a:pPr marL="342900" indent="-342900">
              <a:buAutoNum type="arabicPeriod"/>
            </a:pPr>
            <a:r>
              <a:rPr lang="en-US" sz="1600" dirty="0">
                <a:latin typeface="Arial" panose="020B0604020202020204" pitchFamily="34" charset="0"/>
                <a:ea typeface="Calibri" charset="0"/>
                <a:cs typeface="Arial" panose="020B0604020202020204" pitchFamily="34" charset="0"/>
              </a:rPr>
              <a:t>International agreements</a:t>
            </a:r>
          </a:p>
          <a:p>
            <a:pPr marL="342900" indent="-342900">
              <a:buAutoNum type="arabicPeriod"/>
            </a:pPr>
            <a:r>
              <a:rPr lang="en-US" sz="1600" dirty="0">
                <a:latin typeface="Arial" panose="020B0604020202020204" pitchFamily="34" charset="0"/>
                <a:ea typeface="Calibri" charset="0"/>
                <a:cs typeface="Arial" panose="020B0604020202020204" pitchFamily="34" charset="0"/>
              </a:rPr>
              <a:t>Directed BSP- PI collaborators</a:t>
            </a:r>
          </a:p>
          <a:p>
            <a:pPr marL="342900" indent="-342900">
              <a:buAutoNum type="arabicPeriod"/>
            </a:pPr>
            <a:r>
              <a:rPr lang="en-US" sz="1600" dirty="0">
                <a:latin typeface="Arial" panose="020B0604020202020204" pitchFamily="34" charset="0"/>
                <a:ea typeface="Calibri" charset="0"/>
                <a:cs typeface="Arial" panose="020B0604020202020204" pitchFamily="34" charset="0"/>
              </a:rPr>
              <a:t>Grant call for proposals</a:t>
            </a:r>
          </a:p>
        </p:txBody>
      </p:sp>
      <p:sp>
        <p:nvSpPr>
          <p:cNvPr id="11" name="TextBox 10"/>
          <p:cNvSpPr txBox="1"/>
          <p:nvPr/>
        </p:nvSpPr>
        <p:spPr>
          <a:xfrm>
            <a:off x="3479178" y="1289916"/>
            <a:ext cx="2313176" cy="1600438"/>
          </a:xfrm>
          <a:prstGeom prst="rect">
            <a:avLst/>
          </a:prstGeom>
          <a:solidFill>
            <a:schemeClr val="bg1"/>
          </a:solidFill>
          <a:ln>
            <a:solidFill>
              <a:srgbClr val="7030A0"/>
            </a:solidFill>
          </a:ln>
        </p:spPr>
        <p:txBody>
          <a:bodyPr wrap="square" rtlCol="0">
            <a:spAutoFit/>
          </a:bodyPr>
          <a:lstStyle/>
          <a:p>
            <a:pPr algn="ctr"/>
            <a:r>
              <a:rPr lang="en-US" b="1" dirty="0">
                <a:latin typeface="Arial" panose="020B0604020202020204" pitchFamily="34" charset="0"/>
                <a:ea typeface="Calibri" charset="0"/>
                <a:cs typeface="Arial" panose="020B0604020202020204" pitchFamily="34" charset="0"/>
              </a:rPr>
              <a:t>Dissection Phase</a:t>
            </a:r>
          </a:p>
          <a:p>
            <a:pPr algn="ctr"/>
            <a:r>
              <a:rPr lang="en-US" sz="1600" dirty="0">
                <a:latin typeface="Arial" panose="020B0604020202020204" pitchFamily="34" charset="0"/>
                <a:ea typeface="Calibri" charset="0"/>
                <a:cs typeface="Arial" panose="020B0604020202020204" pitchFamily="34" charset="0"/>
              </a:rPr>
              <a:t>(up to 6 different timepoints; Baseline, Live Animal Return, ISS frozen carcasses, Ground Controls)</a:t>
            </a:r>
          </a:p>
        </p:txBody>
      </p:sp>
      <p:sp>
        <p:nvSpPr>
          <p:cNvPr id="12" name="TextBox 11"/>
          <p:cNvSpPr txBox="1"/>
          <p:nvPr/>
        </p:nvSpPr>
        <p:spPr>
          <a:xfrm>
            <a:off x="2527624" y="4809893"/>
            <a:ext cx="1302798" cy="369332"/>
          </a:xfrm>
          <a:prstGeom prst="rect">
            <a:avLst/>
          </a:prstGeom>
          <a:solidFill>
            <a:schemeClr val="bg1"/>
          </a:solidFill>
          <a:ln>
            <a:solidFill>
              <a:schemeClr val="tx1"/>
            </a:solidFill>
          </a:ln>
        </p:spPr>
        <p:txBody>
          <a:bodyPr wrap="square" rtlCol="0">
            <a:spAutoFit/>
          </a:bodyPr>
          <a:lstStyle/>
          <a:p>
            <a:pPr algn="ctr"/>
            <a:r>
              <a:rPr lang="en-US" b="1" dirty="0">
                <a:latin typeface="Arial" panose="020B0604020202020204" pitchFamily="34" charset="0"/>
                <a:ea typeface="Calibri" charset="0"/>
                <a:cs typeface="Arial" panose="020B0604020202020204" pitchFamily="34" charset="0"/>
              </a:rPr>
              <a:t>LAUNCH</a:t>
            </a:r>
            <a:endParaRPr lang="en-US" dirty="0">
              <a:latin typeface="Arial" panose="020B0604020202020204" pitchFamily="34" charset="0"/>
              <a:ea typeface="Calibri" charset="0"/>
              <a:cs typeface="Arial" panose="020B0604020202020204" pitchFamily="34" charset="0"/>
            </a:endParaRPr>
          </a:p>
        </p:txBody>
      </p:sp>
      <p:sp>
        <p:nvSpPr>
          <p:cNvPr id="13" name="TextBox 12"/>
          <p:cNvSpPr txBox="1"/>
          <p:nvPr/>
        </p:nvSpPr>
        <p:spPr>
          <a:xfrm>
            <a:off x="6497526" y="3798927"/>
            <a:ext cx="2387452" cy="861774"/>
          </a:xfrm>
          <a:prstGeom prst="rect">
            <a:avLst/>
          </a:prstGeom>
          <a:solidFill>
            <a:schemeClr val="bg1"/>
          </a:solidFill>
          <a:ln>
            <a:solidFill>
              <a:srgbClr val="7030A0"/>
            </a:solidFill>
          </a:ln>
        </p:spPr>
        <p:txBody>
          <a:bodyPr wrap="square" rtlCol="0">
            <a:spAutoFit/>
          </a:bodyPr>
          <a:lstStyle/>
          <a:p>
            <a:pPr algn="ctr"/>
            <a:r>
              <a:rPr lang="en-US" b="1" dirty="0">
                <a:latin typeface="Arial" panose="020B0604020202020204" pitchFamily="34" charset="0"/>
                <a:ea typeface="Calibri" charset="0"/>
                <a:cs typeface="Arial" panose="020B0604020202020204" pitchFamily="34" charset="0"/>
              </a:rPr>
              <a:t>Sample Storage</a:t>
            </a:r>
          </a:p>
          <a:p>
            <a:pPr algn="ctr"/>
            <a:r>
              <a:rPr lang="en-US" sz="1600" dirty="0">
                <a:latin typeface="Arial" panose="020B0604020202020204" pitchFamily="34" charset="0"/>
                <a:ea typeface="Calibri" charset="0"/>
                <a:cs typeface="Arial" panose="020B0604020202020204" pitchFamily="34" charset="0"/>
              </a:rPr>
              <a:t>Ames Life Science Data Archives (ALSDA)</a:t>
            </a:r>
          </a:p>
        </p:txBody>
      </p:sp>
      <p:sp>
        <p:nvSpPr>
          <p:cNvPr id="14" name="TextBox 13"/>
          <p:cNvSpPr txBox="1"/>
          <p:nvPr/>
        </p:nvSpPr>
        <p:spPr>
          <a:xfrm>
            <a:off x="6431898" y="1790110"/>
            <a:ext cx="2277773" cy="1107996"/>
          </a:xfrm>
          <a:prstGeom prst="rect">
            <a:avLst/>
          </a:prstGeom>
          <a:solidFill>
            <a:schemeClr val="bg1"/>
          </a:solidFill>
          <a:ln>
            <a:solidFill>
              <a:srgbClr val="7030A0"/>
            </a:solidFill>
          </a:ln>
        </p:spPr>
        <p:txBody>
          <a:bodyPr wrap="square" rtlCol="0">
            <a:spAutoFit/>
          </a:bodyPr>
          <a:lstStyle/>
          <a:p>
            <a:pPr algn="ctr"/>
            <a:r>
              <a:rPr lang="en-US" b="1" dirty="0">
                <a:latin typeface="Arial" panose="020B0604020202020204" pitchFamily="34" charset="0"/>
                <a:ea typeface="Calibri" charset="0"/>
                <a:cs typeface="Arial" panose="020B0604020202020204" pitchFamily="34" charset="0"/>
              </a:rPr>
              <a:t>Sample Shipment</a:t>
            </a:r>
          </a:p>
          <a:p>
            <a:pPr algn="ctr"/>
            <a:r>
              <a:rPr lang="en-US" sz="1600" dirty="0">
                <a:latin typeface="Arial" panose="020B0604020202020204" pitchFamily="34" charset="0"/>
                <a:ea typeface="Calibri" charset="0"/>
                <a:cs typeface="Arial" panose="020B0604020202020204" pitchFamily="34" charset="0"/>
              </a:rPr>
              <a:t>(i.e. pre-agreement with IMBP, JAXA, co-collaborator)</a:t>
            </a:r>
          </a:p>
        </p:txBody>
      </p:sp>
      <p:sp>
        <p:nvSpPr>
          <p:cNvPr id="16" name="TextBox 15"/>
          <p:cNvSpPr txBox="1"/>
          <p:nvPr/>
        </p:nvSpPr>
        <p:spPr>
          <a:xfrm>
            <a:off x="6497526" y="5109719"/>
            <a:ext cx="2387452" cy="923330"/>
          </a:xfrm>
          <a:prstGeom prst="rect">
            <a:avLst/>
          </a:prstGeom>
          <a:solidFill>
            <a:schemeClr val="bg1"/>
          </a:solidFill>
          <a:ln>
            <a:solidFill>
              <a:srgbClr val="FF0000"/>
            </a:solidFill>
          </a:ln>
        </p:spPr>
        <p:txBody>
          <a:bodyPr wrap="square" rtlCol="0">
            <a:spAutoFit/>
          </a:bodyPr>
          <a:lstStyle/>
          <a:p>
            <a:pPr algn="ctr"/>
            <a:r>
              <a:rPr lang="en-US" b="1" dirty="0">
                <a:solidFill>
                  <a:srgbClr val="FF0000"/>
                </a:solidFill>
                <a:latin typeface="Arial" panose="020B0604020202020204" pitchFamily="34" charset="0"/>
                <a:ea typeface="Calibri" charset="0"/>
                <a:cs typeface="Arial" panose="020B0604020202020204" pitchFamily="34" charset="0"/>
              </a:rPr>
              <a:t>Tissues/Data can be requested by Science Community</a:t>
            </a:r>
            <a:endParaRPr lang="en-US" dirty="0">
              <a:solidFill>
                <a:srgbClr val="FF0000"/>
              </a:solidFill>
              <a:latin typeface="Arial" panose="020B0604020202020204" pitchFamily="34" charset="0"/>
              <a:ea typeface="Calibri" charset="0"/>
              <a:cs typeface="Arial" panose="020B0604020202020204" pitchFamily="34" charset="0"/>
            </a:endParaRPr>
          </a:p>
        </p:txBody>
      </p:sp>
      <p:sp>
        <p:nvSpPr>
          <p:cNvPr id="4" name="Rectangle 3"/>
          <p:cNvSpPr/>
          <p:nvPr/>
        </p:nvSpPr>
        <p:spPr bwMode="auto">
          <a:xfrm>
            <a:off x="314292" y="3418388"/>
            <a:ext cx="2832669" cy="320391"/>
          </a:xfrm>
          <a:prstGeom prst="rect">
            <a:avLst/>
          </a:prstGeom>
          <a:solidFill>
            <a:schemeClr val="accent6">
              <a:lumMod val="75000"/>
            </a:schemeClr>
          </a:solidFill>
          <a:ln w="9525" cap="flat" cmpd="sng" algn="ctr">
            <a:solidFill>
              <a:schemeClr val="accent6">
                <a:lumMod val="75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18" name="Rectangle 17"/>
          <p:cNvSpPr/>
          <p:nvPr/>
        </p:nvSpPr>
        <p:spPr bwMode="auto">
          <a:xfrm>
            <a:off x="3146961" y="3418389"/>
            <a:ext cx="2761707" cy="320390"/>
          </a:xfrm>
          <a:prstGeom prst="rect">
            <a:avLst/>
          </a:prstGeom>
          <a:solidFill>
            <a:srgbClr val="7030A0"/>
          </a:solidFill>
          <a:ln w="9525" cap="flat" cmpd="sng" algn="ctr">
            <a:solidFill>
              <a:srgbClr val="7030A0"/>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sp>
        <p:nvSpPr>
          <p:cNvPr id="3" name="Left-Up Arrow 2"/>
          <p:cNvSpPr/>
          <p:nvPr/>
        </p:nvSpPr>
        <p:spPr bwMode="auto">
          <a:xfrm rot="7517717">
            <a:off x="5721664" y="3074982"/>
            <a:ext cx="1019548" cy="880766"/>
          </a:xfrm>
          <a:prstGeom prst="leftUpArrow">
            <a:avLst/>
          </a:prstGeom>
          <a:solidFill>
            <a:srgbClr val="7030A0"/>
          </a:solidFill>
          <a:ln>
            <a:solidFill>
              <a:srgbClr val="7030A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20" name="Straight Arrow Connector 19"/>
          <p:cNvCxnSpPr/>
          <p:nvPr/>
        </p:nvCxnSpPr>
        <p:spPr>
          <a:xfrm flipV="1">
            <a:off x="3146961" y="3828199"/>
            <a:ext cx="0" cy="897143"/>
          </a:xfrm>
          <a:prstGeom prst="straightConnector1">
            <a:avLst/>
          </a:prstGeom>
          <a:ln w="38100" cmpd="sng">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6" name="Right Brace 5"/>
          <p:cNvSpPr/>
          <p:nvPr/>
        </p:nvSpPr>
        <p:spPr bwMode="auto">
          <a:xfrm rot="16200000">
            <a:off x="1468473" y="1927557"/>
            <a:ext cx="515606" cy="2420075"/>
          </a:xfrm>
          <a:prstGeom prst="rightBrace">
            <a:avLst/>
          </a:prstGeom>
          <a:noFill/>
          <a:ln w="9525" cap="flat" cmpd="sng" algn="ctr">
            <a:solidFill>
              <a:schemeClr val="accent6">
                <a:lumMod val="75000"/>
              </a:schemeClr>
            </a:solidFill>
            <a:prstDash val="solid"/>
            <a:round/>
            <a:headEnd type="none" w="med" len="med"/>
            <a:tailEnd type="none" w="med" len="med"/>
          </a:ln>
          <a:effectLst>
            <a:outerShdw blurRad="63500" dist="17961" dir="2700000" algn="ctr" rotWithShape="0">
              <a:schemeClr val="tx1">
                <a:alpha val="74998"/>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Helvetica Neue Black Condensed" pitchFamily="-112" charset="0"/>
              <a:ea typeface="ＭＳ Ｐゴシック" pitchFamily="-112" charset="-128"/>
              <a:cs typeface="ＭＳ Ｐゴシック" pitchFamily="-112" charset="-128"/>
            </a:endParaRPr>
          </a:p>
        </p:txBody>
      </p:sp>
      <p:cxnSp>
        <p:nvCxnSpPr>
          <p:cNvPr id="24" name="Straight Arrow Connector 23"/>
          <p:cNvCxnSpPr/>
          <p:nvPr/>
        </p:nvCxnSpPr>
        <p:spPr>
          <a:xfrm>
            <a:off x="4028705" y="2859576"/>
            <a:ext cx="0" cy="519687"/>
          </a:xfrm>
          <a:prstGeom prst="straightConnector1">
            <a:avLst/>
          </a:prstGeom>
          <a:ln w="38100" cmpd="sng">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178632" y="2877752"/>
            <a:ext cx="0" cy="519687"/>
          </a:xfrm>
          <a:prstGeom prst="straightConnector1">
            <a:avLst/>
          </a:prstGeom>
          <a:ln w="38100" cmpd="sng">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635766" y="2877752"/>
            <a:ext cx="0" cy="519687"/>
          </a:xfrm>
          <a:prstGeom prst="straightConnector1">
            <a:avLst/>
          </a:prstGeom>
          <a:ln w="38100" cmpd="sng">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7731465" y="4707657"/>
            <a:ext cx="0" cy="402063"/>
          </a:xfrm>
          <a:prstGeom prst="straightConnector1">
            <a:avLst/>
          </a:prstGeom>
          <a:ln w="4762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947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Current BSP Schedule</a:t>
            </a:r>
          </a:p>
        </p:txBody>
      </p:sp>
      <p:sp>
        <p:nvSpPr>
          <p:cNvPr id="7" name="Slide Number Placeholder 6"/>
          <p:cNvSpPr>
            <a:spLocks noGrp="1"/>
          </p:cNvSpPr>
          <p:nvPr>
            <p:ph type="sldNum" sz="quarter" idx="12"/>
          </p:nvPr>
        </p:nvSpPr>
        <p:spPr/>
        <p:txBody>
          <a:bodyPr/>
          <a:lstStyle/>
          <a:p>
            <a:fld id="{84991C2F-0A20-4643-A1A0-963D5BF259D7}" type="slidenum">
              <a:rPr lang="en-US" smtClean="0">
                <a:solidFill>
                  <a:prstClr val="white"/>
                </a:solidFill>
              </a:rPr>
              <a:pPr/>
              <a:t>4</a:t>
            </a:fld>
            <a:endParaRPr lang="en-US" dirty="0">
              <a:solidFill>
                <a:prstClr val="white"/>
              </a:solidFill>
            </a:endParaRPr>
          </a:p>
        </p:txBody>
      </p:sp>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31616" r="9865" b="12642"/>
          <a:stretch/>
        </p:blipFill>
        <p:spPr>
          <a:xfrm>
            <a:off x="326200" y="3286244"/>
            <a:ext cx="8622919" cy="2999560"/>
          </a:xfrm>
          <a:prstGeom prst="rect">
            <a:avLst/>
          </a:prstGeom>
        </p:spPr>
      </p:pic>
      <p:sp>
        <p:nvSpPr>
          <p:cNvPr id="9" name="TextBox 8"/>
          <p:cNvSpPr txBox="1"/>
          <p:nvPr/>
        </p:nvSpPr>
        <p:spPr>
          <a:xfrm>
            <a:off x="461520" y="1205707"/>
            <a:ext cx="8352281" cy="1877437"/>
          </a:xfrm>
          <a:prstGeom prst="rect">
            <a:avLst/>
          </a:prstGeom>
          <a:noFill/>
          <a:ln>
            <a:solidFill>
              <a:schemeClr val="tx1"/>
            </a:solidFill>
          </a:ln>
        </p:spPr>
        <p:txBody>
          <a:bodyPr wrap="square" rtlCol="0">
            <a:spAutoFit/>
          </a:bodyPr>
          <a:lstStyle/>
          <a:p>
            <a:pPr algn="ctr"/>
            <a:r>
              <a:rPr lang="en-US" b="1" dirty="0"/>
              <a:t>2018</a:t>
            </a:r>
          </a:p>
          <a:p>
            <a:endParaRPr lang="en-US" sz="1600" b="1" dirty="0"/>
          </a:p>
          <a:p>
            <a:pPr marL="285750" indent="-285750">
              <a:buFont typeface="Arial" panose="020B0604020202020204" pitchFamily="34" charset="0"/>
              <a:buChar char="•"/>
            </a:pPr>
            <a:r>
              <a:rPr lang="en-US" sz="1600" b="1" dirty="0"/>
              <a:t>JAXA MHU-2 </a:t>
            </a:r>
            <a:r>
              <a:rPr lang="en-US" sz="1600" dirty="0"/>
              <a:t>completed in March (Tsukuba Space Center, Japan)</a:t>
            </a:r>
          </a:p>
          <a:p>
            <a:pPr marL="285750" indent="-285750">
              <a:buFont typeface="Arial" panose="020B0604020202020204" pitchFamily="34" charset="0"/>
              <a:buChar char="•"/>
            </a:pPr>
            <a:r>
              <a:rPr lang="en-US" sz="1600" b="1" dirty="0"/>
              <a:t>Rutkove</a:t>
            </a:r>
            <a:r>
              <a:rPr lang="en-US" sz="1600" dirty="0"/>
              <a:t> rat experiment completed in April (Beth Israel Deaconess Medical Center, MA)</a:t>
            </a:r>
          </a:p>
          <a:p>
            <a:pPr marL="285750" indent="-285750">
              <a:buFont typeface="Arial" panose="020B0604020202020204" pitchFamily="34" charset="0"/>
              <a:buChar char="•"/>
            </a:pPr>
            <a:r>
              <a:rPr lang="en-US" sz="1600" b="1" dirty="0"/>
              <a:t>RR6</a:t>
            </a:r>
            <a:r>
              <a:rPr lang="en-US" sz="1600" dirty="0"/>
              <a:t> will be completed in the end of May (Houston Method Research Institute, TX)</a:t>
            </a:r>
          </a:p>
          <a:p>
            <a:pPr marL="285750" indent="-285750">
              <a:buFont typeface="Arial" panose="020B0604020202020204" pitchFamily="34" charset="0"/>
              <a:buChar char="•"/>
            </a:pPr>
            <a:r>
              <a:rPr lang="en-US" sz="1600" b="1" dirty="0"/>
              <a:t>RR9</a:t>
            </a:r>
            <a:r>
              <a:rPr lang="en-US" sz="1600" dirty="0"/>
              <a:t> will be completed in the end of June (Kennedy Space Center, FL)</a:t>
            </a:r>
          </a:p>
          <a:p>
            <a:pPr marL="285750" indent="-285750">
              <a:buFont typeface="Arial" panose="020B0604020202020204" pitchFamily="34" charset="0"/>
              <a:buChar char="•"/>
            </a:pPr>
            <a:r>
              <a:rPr lang="en-US" sz="1600" b="1" dirty="0"/>
              <a:t>RR7 </a:t>
            </a:r>
            <a:r>
              <a:rPr lang="en-US" sz="1600" dirty="0"/>
              <a:t>will be completed by the end of this year (Northwestern University, IL)</a:t>
            </a:r>
          </a:p>
        </p:txBody>
      </p:sp>
      <p:sp>
        <p:nvSpPr>
          <p:cNvPr id="10" name="Footer Placeholder 4"/>
          <p:cNvSpPr>
            <a:spLocks noGrp="1"/>
          </p:cNvSpPr>
          <p:nvPr>
            <p:ph type="ftr" sz="quarter" idx="16"/>
          </p:nvPr>
        </p:nvSpPr>
        <p:spPr>
          <a:xfrm>
            <a:off x="4057281" y="6467062"/>
            <a:ext cx="1029449" cy="276999"/>
          </a:xfrm>
        </p:spPr>
        <p:txBody>
          <a:bodyPr/>
          <a:lstStyle/>
          <a:p>
            <a:r>
              <a:rPr lang="en-US" dirty="0">
                <a:solidFill>
                  <a:prstClr val="white"/>
                </a:solidFill>
              </a:rPr>
              <a:t>TEM-2 2018</a:t>
            </a:r>
          </a:p>
        </p:txBody>
      </p:sp>
    </p:spTree>
    <p:extLst>
      <p:ext uri="{BB962C8B-B14F-4D97-AF65-F5344CB8AC3E}">
        <p14:creationId xmlns:p14="http://schemas.microsoft.com/office/powerpoint/2010/main" val="85991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Contact Information</a:t>
            </a:r>
          </a:p>
        </p:txBody>
      </p:sp>
      <p:sp>
        <p:nvSpPr>
          <p:cNvPr id="7" name="Slide Number Placeholder 6"/>
          <p:cNvSpPr>
            <a:spLocks noGrp="1"/>
          </p:cNvSpPr>
          <p:nvPr>
            <p:ph type="sldNum" sz="quarter" idx="12"/>
          </p:nvPr>
        </p:nvSpPr>
        <p:spPr/>
        <p:txBody>
          <a:bodyPr/>
          <a:lstStyle/>
          <a:p>
            <a:fld id="{84991C2F-0A20-4643-A1A0-963D5BF259D7}" type="slidenum">
              <a:rPr lang="en-US" smtClean="0">
                <a:solidFill>
                  <a:prstClr val="white"/>
                </a:solidFill>
              </a:rPr>
              <a:pPr/>
              <a:t>5</a:t>
            </a:fld>
            <a:endParaRPr lang="en-US" dirty="0">
              <a:solidFill>
                <a:prstClr val="white"/>
              </a:solidFill>
            </a:endParaRPr>
          </a:p>
        </p:txBody>
      </p:sp>
      <p:sp>
        <p:nvSpPr>
          <p:cNvPr id="9" name="TextBox 8"/>
          <p:cNvSpPr txBox="1"/>
          <p:nvPr/>
        </p:nvSpPr>
        <p:spPr>
          <a:xfrm>
            <a:off x="461520" y="1304654"/>
            <a:ext cx="8352281" cy="4524315"/>
          </a:xfrm>
          <a:prstGeom prst="rect">
            <a:avLst/>
          </a:prstGeom>
          <a:noFill/>
          <a:ln>
            <a:solidFill>
              <a:schemeClr val="tx1"/>
            </a:solidFill>
          </a:ln>
        </p:spPr>
        <p:txBody>
          <a:bodyPr wrap="square" rtlCol="0">
            <a:spAutoFit/>
          </a:bodyPr>
          <a:lstStyle/>
          <a:p>
            <a:pPr algn="ctr"/>
            <a:r>
              <a:rPr lang="en-US" dirty="0"/>
              <a:t>For more information on Spaceflight Biospecimens visit:</a:t>
            </a:r>
          </a:p>
          <a:p>
            <a:pPr algn="ctr"/>
            <a:r>
              <a:rPr lang="en-US" b="1" dirty="0"/>
              <a:t>Life Sciences Data Archive (LSDA)</a:t>
            </a:r>
          </a:p>
          <a:p>
            <a:pPr algn="ctr"/>
            <a:r>
              <a:rPr lang="en-US" u="sng" dirty="0">
                <a:hlinkClick r:id="rId2"/>
              </a:rPr>
              <a:t>https://lsda.jsc.nasa.gov/cf/scripts/biospecimens/bio_search_start_adv.cfm</a:t>
            </a:r>
            <a:endParaRPr lang="en-US" u="sng" dirty="0"/>
          </a:p>
          <a:p>
            <a:pPr algn="ctr"/>
            <a:r>
              <a:rPr lang="en-US" dirty="0"/>
              <a:t>  </a:t>
            </a:r>
            <a:endParaRPr lang="en-US" b="1" dirty="0"/>
          </a:p>
          <a:p>
            <a:pPr algn="ctr"/>
            <a:r>
              <a:rPr lang="en-US" b="1" dirty="0"/>
              <a:t>Tissue/Data Requests</a:t>
            </a:r>
          </a:p>
          <a:p>
            <a:pPr algn="ctr"/>
            <a:r>
              <a:rPr lang="en-US" u="sng" dirty="0">
                <a:hlinkClick r:id="rId3"/>
              </a:rPr>
              <a:t>https://lsda.jsc.nasa.gov/Request/dataRequest</a:t>
            </a:r>
            <a:endParaRPr lang="en-US" dirty="0"/>
          </a:p>
          <a:p>
            <a:pPr algn="ctr"/>
            <a:endParaRPr lang="en-US" b="1" dirty="0"/>
          </a:p>
          <a:p>
            <a:pPr algn="ctr"/>
            <a:r>
              <a:rPr lang="en-US" b="1" dirty="0"/>
              <a:t>ALSDA</a:t>
            </a:r>
          </a:p>
          <a:p>
            <a:pPr algn="ctr"/>
            <a:r>
              <a:rPr lang="en-US" dirty="0"/>
              <a:t>Alison French</a:t>
            </a:r>
          </a:p>
          <a:p>
            <a:pPr algn="ctr"/>
            <a:r>
              <a:rPr lang="en-US" dirty="0">
                <a:hlinkClick r:id="rId4"/>
              </a:rPr>
              <a:t>alison.j.french@nasa.gov</a:t>
            </a:r>
            <a:endParaRPr lang="en-US" dirty="0"/>
          </a:p>
          <a:p>
            <a:pPr algn="ctr"/>
            <a:r>
              <a:rPr lang="en-US" dirty="0"/>
              <a:t>650-604-0711</a:t>
            </a:r>
          </a:p>
          <a:p>
            <a:pPr algn="ctr"/>
            <a:endParaRPr lang="en-US" dirty="0"/>
          </a:p>
          <a:p>
            <a:pPr algn="ctr"/>
            <a:r>
              <a:rPr lang="en-US" b="1" dirty="0"/>
              <a:t>Biospecimen Sharing Program</a:t>
            </a:r>
          </a:p>
          <a:p>
            <a:pPr algn="ctr"/>
            <a:r>
              <a:rPr lang="en-US" dirty="0"/>
              <a:t>Rebecca Klotz</a:t>
            </a:r>
          </a:p>
          <a:p>
            <a:pPr algn="ctr"/>
            <a:r>
              <a:rPr lang="en-US" dirty="0">
                <a:hlinkClick r:id="rId5"/>
              </a:rPr>
              <a:t>rebecca.a.klotz@nasa.gov</a:t>
            </a:r>
            <a:endParaRPr lang="en-US" dirty="0"/>
          </a:p>
          <a:p>
            <a:pPr algn="ctr"/>
            <a:r>
              <a:rPr lang="en-US" dirty="0"/>
              <a:t>650-604-1119</a:t>
            </a:r>
          </a:p>
        </p:txBody>
      </p:sp>
      <p:sp>
        <p:nvSpPr>
          <p:cNvPr id="8" name="Footer Placeholder 4"/>
          <p:cNvSpPr>
            <a:spLocks noGrp="1"/>
          </p:cNvSpPr>
          <p:nvPr>
            <p:ph type="ftr" sz="quarter" idx="16"/>
          </p:nvPr>
        </p:nvSpPr>
        <p:spPr>
          <a:xfrm>
            <a:off x="4057281" y="6467062"/>
            <a:ext cx="1029449" cy="276999"/>
          </a:xfrm>
        </p:spPr>
        <p:txBody>
          <a:bodyPr/>
          <a:lstStyle/>
          <a:p>
            <a:r>
              <a:rPr lang="en-US" dirty="0">
                <a:solidFill>
                  <a:prstClr val="white"/>
                </a:solidFill>
              </a:rPr>
              <a:t>TEM-2 2018</a:t>
            </a:r>
          </a:p>
        </p:txBody>
      </p:sp>
    </p:spTree>
    <p:extLst>
      <p:ext uri="{BB962C8B-B14F-4D97-AF65-F5344CB8AC3E}">
        <p14:creationId xmlns:p14="http://schemas.microsoft.com/office/powerpoint/2010/main" val="610020400"/>
      </p:ext>
    </p:extLst>
  </p:cSld>
  <p:clrMapOvr>
    <a:masterClrMapping/>
  </p:clrMapOvr>
</p:sld>
</file>

<file path=ppt/theme/theme1.xml><?xml version="1.0" encoding="utf-8"?>
<a:theme xmlns:a="http://schemas.openxmlformats.org/drawingml/2006/main" name="General_ESMD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ploration Ambassadors">
      <a:majorFont>
        <a:latin typeface="Helvetic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blurRad="63500" dist="17961" dir="2700000" algn="ctr" rotWithShape="0">
            <a:schemeClr val="tx1">
              <a:alpha val="74998"/>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chemeClr val="bg1"/>
            </a:solidFill>
            <a:effectLst/>
            <a:latin typeface="Helvetica Neue Black Condensed" pitchFamily="-112" charset="0"/>
            <a:ea typeface="ＭＳ Ｐゴシック" pitchFamily="-112" charset="-128"/>
            <a:cs typeface="ＭＳ Ｐゴシック" pitchFamily="-112" charset="-128"/>
          </a:defRPr>
        </a:defPPr>
      </a:lstStyle>
    </a:lnDef>
  </a:objectDefaults>
  <a:extraClrSchemeLst>
    <a:extraClrScheme>
      <a:clrScheme name="Exploration Ambassado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loration Ambassado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loration Ambassado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loration Ambassado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loration Ambassado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loration Ambassado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loration Ambassado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loration Ambassado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loration Ambassado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loration Ambassado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loration Ambassado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loration Ambassado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368</Words>
  <Application>Microsoft Macintosh PowerPoint</Application>
  <PresentationFormat>On-screen Show (4:3)</PresentationFormat>
  <Paragraphs>63</Paragraphs>
  <Slides>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ＭＳ Ｐゴシック</vt:lpstr>
      <vt:lpstr>ＭＳ Ｐゴシック</vt:lpstr>
      <vt:lpstr>ヒラギノ角ゴ Pro W3</vt:lpstr>
      <vt:lpstr>Arial</vt:lpstr>
      <vt:lpstr>Calibri</vt:lpstr>
      <vt:lpstr>Helvetica</vt:lpstr>
      <vt:lpstr>Helvetica Neue Black Condensed</vt:lpstr>
      <vt:lpstr>General_ESMD_Template</vt:lpstr>
      <vt:lpstr>Biospecimen Sharing Program (BSP)</vt:lpstr>
      <vt:lpstr>BSP Overview</vt:lpstr>
      <vt:lpstr>BSP Process- Rodent Research</vt:lpstr>
      <vt:lpstr>Current BSP Schedule</vt:lpstr>
      <vt:lpstr>Contact Information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Biospecimen Sharing Project  Highlight</dc:title>
  <dc:creator>diana.c.ly@gmail.com</dc:creator>
  <cp:lastModifiedBy>Alan Wood</cp:lastModifiedBy>
  <cp:revision>94</cp:revision>
  <dcterms:created xsi:type="dcterms:W3CDTF">2017-05-24T22:51:12Z</dcterms:created>
  <dcterms:modified xsi:type="dcterms:W3CDTF">2018-06-01T16:34:07Z</dcterms:modified>
</cp:coreProperties>
</file>