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12"/>
  </p:notesMasterIdLst>
  <p:handoutMasterIdLst>
    <p:handoutMasterId r:id="rId13"/>
  </p:handoutMasterIdLst>
  <p:sldIdLst>
    <p:sldId id="822" r:id="rId2"/>
    <p:sldId id="824" r:id="rId3"/>
    <p:sldId id="827" r:id="rId4"/>
    <p:sldId id="828" r:id="rId5"/>
    <p:sldId id="829" r:id="rId6"/>
    <p:sldId id="825" r:id="rId7"/>
    <p:sldId id="826" r:id="rId8"/>
    <p:sldId id="816" r:id="rId9"/>
    <p:sldId id="818" r:id="rId10"/>
    <p:sldId id="821"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9">
          <p15:clr>
            <a:srgbClr val="A4A3A4"/>
          </p15:clr>
        </p15:guide>
        <p15:guide id="2" pos="28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4F6FF"/>
    <a:srgbClr val="00B000"/>
    <a:srgbClr val="33CC00"/>
    <a:srgbClr val="6CB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5" autoAdjust="0"/>
    <p:restoredTop sz="99540" autoAdjust="0"/>
  </p:normalViewPr>
  <p:slideViewPr>
    <p:cSldViewPr snapToGrid="0" snapToObjects="1" showGuides="1">
      <p:cViewPr varScale="1">
        <p:scale>
          <a:sx n="127" d="100"/>
          <a:sy n="127" d="100"/>
        </p:scale>
        <p:origin x="184" y="432"/>
      </p:cViewPr>
      <p:guideLst>
        <p:guide orient="horz" pos="1549"/>
        <p:guide pos="2878"/>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3" d="100"/>
          <a:sy n="103" d="100"/>
        </p:scale>
        <p:origin x="364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HRP</a:t>
            </a:r>
            <a:r>
              <a:rPr lang="en-US" baseline="0" dirty="0"/>
              <a:t> and Space Biology Funded Grants </a:t>
            </a:r>
          </a:p>
          <a:p>
            <a:pPr>
              <a:defRPr/>
            </a:pPr>
            <a:r>
              <a:rPr lang="en-US" baseline="0" dirty="0"/>
              <a:t>(2010 to 2017)</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638466510439694E-2"/>
          <c:y val="0.179832115706927"/>
          <c:w val="0.86756704671481699"/>
          <c:h val="0.664256357642525"/>
        </c:manualLayout>
      </c:layout>
      <c:barChart>
        <c:barDir val="col"/>
        <c:grouping val="stacked"/>
        <c:varyColors val="0"/>
        <c:ser>
          <c:idx val="0"/>
          <c:order val="0"/>
          <c:tx>
            <c:strRef>
              <c:f>Sheet1!$B$1</c:f>
              <c:strCache>
                <c:ptCount val="1"/>
                <c:pt idx="0">
                  <c:v>Space Biology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Active Investigations</c:v>
                </c:pt>
                <c:pt idx="1">
                  <c:v>Complete</c:v>
                </c:pt>
                <c:pt idx="2">
                  <c:v>Investigations in Progress</c:v>
                </c:pt>
                <c:pt idx="3">
                  <c:v>DSA's In Progress</c:v>
                </c:pt>
                <c:pt idx="4">
                  <c:v>DSA's Completed</c:v>
                </c:pt>
              </c:strCache>
            </c:strRef>
          </c:cat>
          <c:val>
            <c:numRef>
              <c:f>Sheet1!$B$2:$B$6</c:f>
              <c:numCache>
                <c:formatCode>General</c:formatCode>
                <c:ptCount val="5"/>
                <c:pt idx="0">
                  <c:v>87</c:v>
                </c:pt>
                <c:pt idx="1">
                  <c:v>26</c:v>
                </c:pt>
                <c:pt idx="2">
                  <c:v>61</c:v>
                </c:pt>
                <c:pt idx="3">
                  <c:v>11</c:v>
                </c:pt>
                <c:pt idx="4">
                  <c:v>37</c:v>
                </c:pt>
              </c:numCache>
            </c:numRef>
          </c:val>
          <c:extLst>
            <c:ext xmlns:c16="http://schemas.microsoft.com/office/drawing/2014/chart" uri="{C3380CC4-5D6E-409C-BE32-E72D297353CC}">
              <c16:uniqueId val="{00000000-AF2E-894C-9887-7B36FA407765}"/>
            </c:ext>
          </c:extLst>
        </c:ser>
        <c:ser>
          <c:idx val="1"/>
          <c:order val="1"/>
          <c:tx>
            <c:strRef>
              <c:f>Sheet1!$C$1</c:f>
              <c:strCache>
                <c:ptCount val="1"/>
                <c:pt idx="0">
                  <c:v>HRP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Active Investigations</c:v>
                </c:pt>
                <c:pt idx="1">
                  <c:v>Complete</c:v>
                </c:pt>
                <c:pt idx="2">
                  <c:v>Investigations in Progress</c:v>
                </c:pt>
                <c:pt idx="3">
                  <c:v>DSA's In Progress</c:v>
                </c:pt>
                <c:pt idx="4">
                  <c:v>DSA's Completed</c:v>
                </c:pt>
              </c:strCache>
            </c:strRef>
          </c:cat>
          <c:val>
            <c:numRef>
              <c:f>Sheet1!$C$2:$C$6</c:f>
              <c:numCache>
                <c:formatCode>General</c:formatCode>
                <c:ptCount val="5"/>
                <c:pt idx="0">
                  <c:v>23</c:v>
                </c:pt>
                <c:pt idx="1">
                  <c:v>3</c:v>
                </c:pt>
                <c:pt idx="2">
                  <c:v>20</c:v>
                </c:pt>
                <c:pt idx="3">
                  <c:v>5</c:v>
                </c:pt>
                <c:pt idx="4">
                  <c:v>14</c:v>
                </c:pt>
              </c:numCache>
            </c:numRef>
          </c:val>
          <c:extLst>
            <c:ext xmlns:c16="http://schemas.microsoft.com/office/drawing/2014/chart" uri="{C3380CC4-5D6E-409C-BE32-E72D297353CC}">
              <c16:uniqueId val="{00000001-AF2E-894C-9887-7B36FA407765}"/>
            </c:ext>
          </c:extLst>
        </c:ser>
        <c:dLbls>
          <c:showLegendKey val="0"/>
          <c:showVal val="0"/>
          <c:showCatName val="0"/>
          <c:showSerName val="0"/>
          <c:showPercent val="0"/>
          <c:showBubbleSize val="0"/>
        </c:dLbls>
        <c:gapWidth val="150"/>
        <c:overlap val="100"/>
        <c:axId val="-2091325168"/>
        <c:axId val="-2125927488"/>
      </c:barChart>
      <c:catAx>
        <c:axId val="-20913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927488"/>
        <c:crosses val="autoZero"/>
        <c:auto val="1"/>
        <c:lblAlgn val="ctr"/>
        <c:lblOffset val="100"/>
        <c:noMultiLvlLbl val="0"/>
      </c:catAx>
      <c:valAx>
        <c:axId val="-2125927488"/>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32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0.90037</cdr:y>
    </cdr:from>
    <cdr:to>
      <cdr:x>0.39289</cdr:x>
      <cdr:y>1</cdr:y>
    </cdr:to>
    <cdr:sp macro="" textlink="">
      <cdr:nvSpPr>
        <cdr:cNvPr id="2" name="Text Box 1"/>
        <cdr:cNvSpPr txBox="1"/>
      </cdr:nvSpPr>
      <cdr:spPr>
        <a:xfrm xmlns:a="http://schemas.openxmlformats.org/drawingml/2006/main">
          <a:off x="0" y="3937283"/>
          <a:ext cx="1849643" cy="4356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982232-C6EB-084E-B175-B4F11ADCB4D3}" type="datetimeFigureOut">
              <a:rPr lang="en-US" smtClean="0"/>
              <a:pPr/>
              <a:t>5/30/18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DE4384A-C8DA-1D4E-B252-139AD378BB17}" type="slidenum">
              <a:rPr lang="en-US" smtClean="0"/>
              <a:pPr/>
              <a:t>‹#›</a:t>
            </a:fld>
            <a:endParaRPr lang="en-US" dirty="0"/>
          </a:p>
        </p:txBody>
      </p:sp>
    </p:spTree>
    <p:extLst>
      <p:ext uri="{BB962C8B-B14F-4D97-AF65-F5344CB8AC3E}">
        <p14:creationId xmlns:p14="http://schemas.microsoft.com/office/powerpoint/2010/main" val="413873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2915D9-00E7-7D4F-99BD-17CE4BEED4D0}" type="datetimeFigureOut">
              <a:rPr lang="en-US" smtClean="0"/>
              <a:pPr/>
              <a:t>5/30/18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8520F1-82B7-5349-8617-E9ECC93FE04F}" type="slidenum">
              <a:rPr lang="en-US" smtClean="0"/>
              <a:pPr/>
              <a:t>‹#›</a:t>
            </a:fld>
            <a:endParaRPr lang="en-US" dirty="0"/>
          </a:p>
        </p:txBody>
      </p:sp>
    </p:spTree>
    <p:extLst>
      <p:ext uri="{BB962C8B-B14F-4D97-AF65-F5344CB8AC3E}">
        <p14:creationId xmlns:p14="http://schemas.microsoft.com/office/powerpoint/2010/main" val="4539004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1714" eaLnBrk="0" hangingPunct="0">
              <a:defRPr sz="1600">
                <a:solidFill>
                  <a:schemeClr val="tx1"/>
                </a:solidFill>
                <a:latin typeface="Arial" charset="0"/>
              </a:defRPr>
            </a:lvl1pPr>
            <a:lvl2pPr marL="742832" indent="-285704" defTabSz="931714" eaLnBrk="0" hangingPunct="0">
              <a:defRPr sz="1600">
                <a:solidFill>
                  <a:schemeClr val="tx1"/>
                </a:solidFill>
                <a:latin typeface="Arial" charset="0"/>
              </a:defRPr>
            </a:lvl2pPr>
            <a:lvl3pPr marL="1142817" indent="-228563" defTabSz="931714" eaLnBrk="0" hangingPunct="0">
              <a:defRPr sz="1600">
                <a:solidFill>
                  <a:schemeClr val="tx1"/>
                </a:solidFill>
                <a:latin typeface="Arial" charset="0"/>
              </a:defRPr>
            </a:lvl3pPr>
            <a:lvl4pPr marL="1599945" indent="-228563" defTabSz="931714" eaLnBrk="0" hangingPunct="0">
              <a:defRPr sz="1600">
                <a:solidFill>
                  <a:schemeClr val="tx1"/>
                </a:solidFill>
                <a:latin typeface="Arial" charset="0"/>
              </a:defRPr>
            </a:lvl4pPr>
            <a:lvl5pPr marL="2057071" indent="-228563" defTabSz="931714" eaLnBrk="0" hangingPunct="0">
              <a:defRPr sz="1600">
                <a:solidFill>
                  <a:schemeClr val="tx1"/>
                </a:solidFill>
                <a:latin typeface="Arial" charset="0"/>
              </a:defRPr>
            </a:lvl5pPr>
            <a:lvl6pPr marL="2514199" indent="-228563" defTabSz="931714" eaLnBrk="0" fontAlgn="base" hangingPunct="0">
              <a:spcBef>
                <a:spcPct val="0"/>
              </a:spcBef>
              <a:spcAft>
                <a:spcPct val="0"/>
              </a:spcAft>
              <a:defRPr sz="1600">
                <a:solidFill>
                  <a:schemeClr val="tx1"/>
                </a:solidFill>
                <a:latin typeface="Arial" charset="0"/>
              </a:defRPr>
            </a:lvl6pPr>
            <a:lvl7pPr marL="2971327" indent="-228563" defTabSz="931714" eaLnBrk="0" fontAlgn="base" hangingPunct="0">
              <a:spcBef>
                <a:spcPct val="0"/>
              </a:spcBef>
              <a:spcAft>
                <a:spcPct val="0"/>
              </a:spcAft>
              <a:defRPr sz="1600">
                <a:solidFill>
                  <a:schemeClr val="tx1"/>
                </a:solidFill>
                <a:latin typeface="Arial" charset="0"/>
              </a:defRPr>
            </a:lvl7pPr>
            <a:lvl8pPr marL="3428452" indent="-228563" defTabSz="931714" eaLnBrk="0" fontAlgn="base" hangingPunct="0">
              <a:spcBef>
                <a:spcPct val="0"/>
              </a:spcBef>
              <a:spcAft>
                <a:spcPct val="0"/>
              </a:spcAft>
              <a:defRPr sz="1600">
                <a:solidFill>
                  <a:schemeClr val="tx1"/>
                </a:solidFill>
                <a:latin typeface="Arial" charset="0"/>
              </a:defRPr>
            </a:lvl8pPr>
            <a:lvl9pPr marL="3885580" indent="-228563" defTabSz="931714" eaLnBrk="0" fontAlgn="base" hangingPunct="0">
              <a:spcBef>
                <a:spcPct val="0"/>
              </a:spcBef>
              <a:spcAft>
                <a:spcPct val="0"/>
              </a:spcAft>
              <a:defRPr sz="1600">
                <a:solidFill>
                  <a:schemeClr val="tx1"/>
                </a:solidFill>
                <a:latin typeface="Arial" charset="0"/>
              </a:defRPr>
            </a:lvl9pPr>
          </a:lstStyle>
          <a:p>
            <a:pPr eaLnBrk="1" hangingPunct="1"/>
            <a:fld id="{02DFABD8-17F5-4F65-9CF3-FAF2759C6D59}" type="slidenum">
              <a:rPr lang="en-US" sz="1200"/>
              <a:pPr eaLnBrk="1" hangingPunct="1"/>
              <a:t>1</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8151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central slide and will be basis of presentation with other slides included for backup.</a:t>
            </a:r>
          </a:p>
        </p:txBody>
      </p:sp>
      <p:sp>
        <p:nvSpPr>
          <p:cNvPr id="4" name="Slide Number Placeholder 3"/>
          <p:cNvSpPr>
            <a:spLocks noGrp="1"/>
          </p:cNvSpPr>
          <p:nvPr>
            <p:ph type="sldNum" sz="quarter" idx="10"/>
          </p:nvPr>
        </p:nvSpPr>
        <p:spPr/>
        <p:txBody>
          <a:bodyPr/>
          <a:lstStyle/>
          <a:p>
            <a:fld id="{328520F1-82B7-5349-8617-E9ECC93FE04F}" type="slidenum">
              <a:rPr lang="en-US" smtClean="0"/>
              <a:pPr/>
              <a:t>2</a:t>
            </a:fld>
            <a:endParaRPr lang="en-US" dirty="0"/>
          </a:p>
        </p:txBody>
      </p:sp>
    </p:spTree>
    <p:extLst>
      <p:ext uri="{BB962C8B-B14F-4D97-AF65-F5344CB8AC3E}">
        <p14:creationId xmlns:p14="http://schemas.microsoft.com/office/powerpoint/2010/main" val="85501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central slide and will be basis of presentation with other slides included for backup.</a:t>
            </a:r>
          </a:p>
        </p:txBody>
      </p:sp>
      <p:sp>
        <p:nvSpPr>
          <p:cNvPr id="4" name="Slide Number Placeholder 3"/>
          <p:cNvSpPr>
            <a:spLocks noGrp="1"/>
          </p:cNvSpPr>
          <p:nvPr>
            <p:ph type="sldNum" sz="quarter" idx="10"/>
          </p:nvPr>
        </p:nvSpPr>
        <p:spPr/>
        <p:txBody>
          <a:bodyPr/>
          <a:lstStyle/>
          <a:p>
            <a:fld id="{328520F1-82B7-5349-8617-E9ECC93FE04F}" type="slidenum">
              <a:rPr lang="en-US" smtClean="0"/>
              <a:pPr/>
              <a:t>3</a:t>
            </a:fld>
            <a:endParaRPr lang="en-US" dirty="0"/>
          </a:p>
        </p:txBody>
      </p:sp>
    </p:spTree>
    <p:extLst>
      <p:ext uri="{BB962C8B-B14F-4D97-AF65-F5344CB8AC3E}">
        <p14:creationId xmlns:p14="http://schemas.microsoft.com/office/powerpoint/2010/main" val="197537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central slide and will be basis of presentation with other slides included for backup.</a:t>
            </a:r>
          </a:p>
        </p:txBody>
      </p:sp>
      <p:sp>
        <p:nvSpPr>
          <p:cNvPr id="4" name="Slide Number Placeholder 3"/>
          <p:cNvSpPr>
            <a:spLocks noGrp="1"/>
          </p:cNvSpPr>
          <p:nvPr>
            <p:ph type="sldNum" sz="quarter" idx="10"/>
          </p:nvPr>
        </p:nvSpPr>
        <p:spPr/>
        <p:txBody>
          <a:bodyPr/>
          <a:lstStyle/>
          <a:p>
            <a:fld id="{328520F1-82B7-5349-8617-E9ECC93FE04F}" type="slidenum">
              <a:rPr lang="en-US" smtClean="0"/>
              <a:pPr/>
              <a:t>4</a:t>
            </a:fld>
            <a:endParaRPr lang="en-US" dirty="0"/>
          </a:p>
        </p:txBody>
      </p:sp>
    </p:spTree>
    <p:extLst>
      <p:ext uri="{BB962C8B-B14F-4D97-AF65-F5344CB8AC3E}">
        <p14:creationId xmlns:p14="http://schemas.microsoft.com/office/powerpoint/2010/main" val="356384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central slide and will be basis of presentation with other slides included for backup.</a:t>
            </a:r>
          </a:p>
        </p:txBody>
      </p:sp>
      <p:sp>
        <p:nvSpPr>
          <p:cNvPr id="4" name="Slide Number Placeholder 3"/>
          <p:cNvSpPr>
            <a:spLocks noGrp="1"/>
          </p:cNvSpPr>
          <p:nvPr>
            <p:ph type="sldNum" sz="quarter" idx="10"/>
          </p:nvPr>
        </p:nvSpPr>
        <p:spPr/>
        <p:txBody>
          <a:bodyPr/>
          <a:lstStyle/>
          <a:p>
            <a:fld id="{328520F1-82B7-5349-8617-E9ECC93FE04F}" type="slidenum">
              <a:rPr lang="en-US" smtClean="0"/>
              <a:pPr/>
              <a:t>5</a:t>
            </a:fld>
            <a:endParaRPr lang="en-US" dirty="0"/>
          </a:p>
        </p:txBody>
      </p:sp>
    </p:spTree>
    <p:extLst>
      <p:ext uri="{BB962C8B-B14F-4D97-AF65-F5344CB8AC3E}">
        <p14:creationId xmlns:p14="http://schemas.microsoft.com/office/powerpoint/2010/main" val="339687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plan to do a detailed read of this slide but here to provide info in the package.</a:t>
            </a:r>
          </a:p>
        </p:txBody>
      </p:sp>
      <p:sp>
        <p:nvSpPr>
          <p:cNvPr id="4" name="Slide Number Placeholder 3"/>
          <p:cNvSpPr>
            <a:spLocks noGrp="1"/>
          </p:cNvSpPr>
          <p:nvPr>
            <p:ph type="sldNum" sz="quarter" idx="10"/>
          </p:nvPr>
        </p:nvSpPr>
        <p:spPr/>
        <p:txBody>
          <a:bodyPr/>
          <a:lstStyle/>
          <a:p>
            <a:fld id="{328520F1-82B7-5349-8617-E9ECC93FE04F}" type="slidenum">
              <a:rPr lang="en-US" smtClean="0"/>
              <a:pPr/>
              <a:t>8</a:t>
            </a:fld>
            <a:endParaRPr lang="en-US" dirty="0"/>
          </a:p>
        </p:txBody>
      </p:sp>
    </p:spTree>
    <p:extLst>
      <p:ext uri="{BB962C8B-B14F-4D97-AF65-F5344CB8AC3E}">
        <p14:creationId xmlns:p14="http://schemas.microsoft.com/office/powerpoint/2010/main" val="257444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tiff"/><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8"/>
          <p:cNvSpPr>
            <a:spLocks noGrp="1"/>
          </p:cNvSpPr>
          <p:nvPr>
            <p:ph type="ftr" sz="quarter" idx="10"/>
          </p:nvPr>
        </p:nvSpPr>
        <p:spPr/>
        <p:txBody>
          <a:bodyPr/>
          <a:lstStyle>
            <a:lvl1pPr>
              <a:defRPr/>
            </a:lvl1pPr>
          </a:lstStyle>
          <a:p>
            <a:r>
              <a:rPr lang="en-US"/>
              <a:t>Collaborative Life Sciences TEM 2</a:t>
            </a:r>
            <a:endParaRPr lang="en-US" dirty="0"/>
          </a:p>
        </p:txBody>
      </p:sp>
      <p:sp>
        <p:nvSpPr>
          <p:cNvPr id="4" name="Date Placeholder 9"/>
          <p:cNvSpPr>
            <a:spLocks noGrp="1"/>
          </p:cNvSpPr>
          <p:nvPr>
            <p:ph type="dt" sz="half" idx="11"/>
          </p:nvPr>
        </p:nvSpPr>
        <p:spPr/>
        <p:txBody>
          <a:bodyPr/>
          <a:lstStyle>
            <a:lvl1pPr>
              <a:defRPr/>
            </a:lvl1pPr>
          </a:lstStyle>
          <a:p>
            <a:r>
              <a:rPr lang="en-US"/>
              <a:t>5/31/18</a:t>
            </a:r>
            <a:endParaRPr lang="en-US" dirty="0"/>
          </a:p>
        </p:txBody>
      </p:sp>
      <p:sp>
        <p:nvSpPr>
          <p:cNvPr id="5" name="Slide Number Placeholder 10"/>
          <p:cNvSpPr>
            <a:spLocks noGrp="1"/>
          </p:cNvSpPr>
          <p:nvPr>
            <p:ph type="sldNum" sz="quarter" idx="12"/>
          </p:nvPr>
        </p:nvSpPr>
        <p:spPr/>
        <p:txBody>
          <a:bodyPr/>
          <a:lstStyle>
            <a:lvl1pPr>
              <a:defRPr/>
            </a:lvl1pPr>
          </a:lstStyle>
          <a:p>
            <a:fld id="{84991C2F-0A20-4643-A1A0-963D5BF259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Date Placeholder 9"/>
          <p:cNvSpPr>
            <a:spLocks noGrp="1"/>
          </p:cNvSpPr>
          <p:nvPr>
            <p:ph type="dt" sz="half" idx="11"/>
          </p:nvPr>
        </p:nvSpPr>
        <p:spPr>
          <a:xfrm>
            <a:off x="50800" y="6530978"/>
            <a:ext cx="1071563" cy="365125"/>
          </a:xfrm>
          <a:prstGeom prst="rect">
            <a:avLst/>
          </a:prstGeom>
        </p:spPr>
        <p:txBody>
          <a:bodyPr/>
          <a:lstStyle>
            <a:lvl1pPr>
              <a:defRPr/>
            </a:lvl1pPr>
          </a:lstStyle>
          <a:p>
            <a:r>
              <a:rPr lang="en-US"/>
              <a:t>5/31/18</a:t>
            </a:r>
            <a:endParaRPr lang="en-US" dirty="0"/>
          </a:p>
        </p:txBody>
      </p:sp>
      <p:sp>
        <p:nvSpPr>
          <p:cNvPr id="7" name="Slide Number Placeholder 10"/>
          <p:cNvSpPr>
            <a:spLocks noGrp="1"/>
          </p:cNvSpPr>
          <p:nvPr>
            <p:ph type="sldNum" sz="quarter" idx="12"/>
          </p:nvPr>
        </p:nvSpPr>
        <p:spPr>
          <a:xfrm>
            <a:off x="8534400" y="6530978"/>
            <a:ext cx="558800" cy="365125"/>
          </a:xfrm>
          <a:prstGeom prst="rect">
            <a:avLst/>
          </a:prstGeom>
        </p:spPr>
        <p:txBody>
          <a:bodyPr/>
          <a:lstStyle>
            <a:lvl1pPr>
              <a:defRPr/>
            </a:lvl1pPr>
          </a:lstStyle>
          <a:p>
            <a:fld id="{84991C2F-0A20-4643-A1A0-963D5BF259D7}" type="slidenum">
              <a:rPr lang="en-US" smtClean="0"/>
              <a:pPr/>
              <a:t>‹#›</a:t>
            </a:fld>
            <a:endParaRPr lang="en-US" dirty="0"/>
          </a:p>
        </p:txBody>
      </p:sp>
      <p:sp>
        <p:nvSpPr>
          <p:cNvPr id="5" name="Footer Placeholder 3"/>
          <p:cNvSpPr>
            <a:spLocks noGrp="1"/>
          </p:cNvSpPr>
          <p:nvPr>
            <p:ph type="ftr" sz="quarter" idx="10"/>
          </p:nvPr>
        </p:nvSpPr>
        <p:spPr>
          <a:xfrm>
            <a:off x="3073032" y="6533376"/>
            <a:ext cx="2997937" cy="276999"/>
          </a:xfrm>
        </p:spPr>
        <p:txBody>
          <a:bodyPr/>
          <a:lstStyle/>
          <a:p>
            <a:r>
              <a:rPr lang="en-US"/>
              <a:t>Collaborative Life Sciences TEM 2</a:t>
            </a:r>
            <a:endParaRPr lang="en-US" dirty="0"/>
          </a:p>
        </p:txBody>
      </p:sp>
    </p:spTree>
    <p:extLst>
      <p:ext uri="{BB962C8B-B14F-4D97-AF65-F5344CB8AC3E}">
        <p14:creationId xmlns:p14="http://schemas.microsoft.com/office/powerpoint/2010/main" val="41803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44450" y="-14288"/>
            <a:ext cx="9191625" cy="6872288"/>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57912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 name="Line 35"/>
          <p:cNvSpPr>
            <a:spLocks noChangeShapeType="1"/>
          </p:cNvSpPr>
          <p:nvPr/>
        </p:nvSpPr>
        <p:spPr bwMode="auto">
          <a:xfrm>
            <a:off x="0" y="1835150"/>
            <a:ext cx="55626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7" name="Line 36"/>
          <p:cNvSpPr>
            <a:spLocks noChangeShapeType="1"/>
          </p:cNvSpPr>
          <p:nvPr/>
        </p:nvSpPr>
        <p:spPr bwMode="auto">
          <a:xfrm>
            <a:off x="0" y="2062163"/>
            <a:ext cx="54102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8" name="Line 37"/>
          <p:cNvSpPr>
            <a:spLocks noChangeShapeType="1"/>
          </p:cNvSpPr>
          <p:nvPr/>
        </p:nvSpPr>
        <p:spPr bwMode="auto">
          <a:xfrm>
            <a:off x="0" y="1371600"/>
            <a:ext cx="60198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9" name="Line 43"/>
          <p:cNvSpPr>
            <a:spLocks noChangeShapeType="1"/>
          </p:cNvSpPr>
          <p:nvPr/>
        </p:nvSpPr>
        <p:spPr bwMode="auto">
          <a:xfrm rot="16200000">
            <a:off x="3776663" y="6515100"/>
            <a:ext cx="6858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0" name="Line 44"/>
          <p:cNvSpPr>
            <a:spLocks noChangeShapeType="1"/>
          </p:cNvSpPr>
          <p:nvPr/>
        </p:nvSpPr>
        <p:spPr bwMode="auto">
          <a:xfrm rot="16200000">
            <a:off x="3475038" y="6438900"/>
            <a:ext cx="8382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1" name="Line 45"/>
          <p:cNvSpPr>
            <a:spLocks noChangeShapeType="1"/>
          </p:cNvSpPr>
          <p:nvPr/>
        </p:nvSpPr>
        <p:spPr bwMode="auto">
          <a:xfrm rot="16200000">
            <a:off x="2408238" y="6057900"/>
            <a:ext cx="16002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2" name="Line 46"/>
          <p:cNvSpPr>
            <a:spLocks noChangeShapeType="1"/>
          </p:cNvSpPr>
          <p:nvPr/>
        </p:nvSpPr>
        <p:spPr bwMode="auto">
          <a:xfrm rot="16200000">
            <a:off x="2830513" y="6248400"/>
            <a:ext cx="12192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3" name="Line 47"/>
          <p:cNvSpPr>
            <a:spLocks noChangeShapeType="1"/>
          </p:cNvSpPr>
          <p:nvPr/>
        </p:nvSpPr>
        <p:spPr bwMode="auto">
          <a:xfrm rot="16200000">
            <a:off x="3173413" y="6362700"/>
            <a:ext cx="9906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4" name="Line 48"/>
          <p:cNvSpPr>
            <a:spLocks noChangeShapeType="1"/>
          </p:cNvSpPr>
          <p:nvPr/>
        </p:nvSpPr>
        <p:spPr bwMode="auto">
          <a:xfrm rot="16200000">
            <a:off x="1985963" y="5867400"/>
            <a:ext cx="19812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5" name="Text Box 74"/>
          <p:cNvSpPr txBox="1">
            <a:spLocks noChangeArrowheads="1"/>
          </p:cNvSpPr>
          <p:nvPr/>
        </p:nvSpPr>
        <p:spPr bwMode="auto">
          <a:xfrm>
            <a:off x="468313" y="423863"/>
            <a:ext cx="6618287" cy="244475"/>
          </a:xfrm>
          <a:prstGeom prst="rect">
            <a:avLst/>
          </a:prstGeom>
          <a:noFill/>
          <a:ln>
            <a:noFill/>
          </a:ln>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fontAlgn="auto" hangingPunct="1">
              <a:spcBef>
                <a:spcPct val="50000"/>
              </a:spcBef>
              <a:spcAft>
                <a:spcPts val="0"/>
              </a:spcAft>
              <a:defRPr/>
            </a:pPr>
            <a:r>
              <a:rPr lang="en-US" sz="100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4076700" y="6591300"/>
            <a:ext cx="53340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7" name="Line 123"/>
          <p:cNvSpPr>
            <a:spLocks noChangeShapeType="1"/>
          </p:cNvSpPr>
          <p:nvPr/>
        </p:nvSpPr>
        <p:spPr bwMode="auto">
          <a:xfrm>
            <a:off x="0" y="2284413"/>
            <a:ext cx="50292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8" name="Line 124"/>
          <p:cNvSpPr>
            <a:spLocks noChangeShapeType="1"/>
          </p:cNvSpPr>
          <p:nvPr/>
        </p:nvSpPr>
        <p:spPr bwMode="auto">
          <a:xfrm>
            <a:off x="0" y="2516188"/>
            <a:ext cx="41910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9" name="Line 125"/>
          <p:cNvSpPr>
            <a:spLocks noChangeShapeType="1"/>
          </p:cNvSpPr>
          <p:nvPr/>
        </p:nvSpPr>
        <p:spPr bwMode="auto">
          <a:xfrm>
            <a:off x="0" y="2743200"/>
            <a:ext cx="39624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0" name="Line 127"/>
          <p:cNvSpPr>
            <a:spLocks noChangeShapeType="1"/>
          </p:cNvSpPr>
          <p:nvPr/>
        </p:nvSpPr>
        <p:spPr bwMode="auto">
          <a:xfrm>
            <a:off x="0" y="2974975"/>
            <a:ext cx="37338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1" name="Line 128"/>
          <p:cNvSpPr>
            <a:spLocks noChangeShapeType="1"/>
          </p:cNvSpPr>
          <p:nvPr/>
        </p:nvSpPr>
        <p:spPr bwMode="auto">
          <a:xfrm>
            <a:off x="0" y="3206750"/>
            <a:ext cx="35052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2" name="Line 129"/>
          <p:cNvSpPr>
            <a:spLocks noChangeShapeType="1"/>
          </p:cNvSpPr>
          <p:nvPr/>
        </p:nvSpPr>
        <p:spPr bwMode="auto">
          <a:xfrm>
            <a:off x="0" y="3433763"/>
            <a:ext cx="32766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3" name="Line 131"/>
          <p:cNvSpPr>
            <a:spLocks noChangeShapeType="1"/>
          </p:cNvSpPr>
          <p:nvPr/>
        </p:nvSpPr>
        <p:spPr bwMode="auto">
          <a:xfrm>
            <a:off x="0" y="3656013"/>
            <a:ext cx="30480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4" name="Line 132"/>
          <p:cNvSpPr>
            <a:spLocks noChangeShapeType="1"/>
          </p:cNvSpPr>
          <p:nvPr/>
        </p:nvSpPr>
        <p:spPr bwMode="auto">
          <a:xfrm>
            <a:off x="0" y="3887788"/>
            <a:ext cx="28956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5" name="Line 133"/>
          <p:cNvSpPr>
            <a:spLocks noChangeShapeType="1"/>
          </p:cNvSpPr>
          <p:nvPr/>
        </p:nvSpPr>
        <p:spPr bwMode="auto">
          <a:xfrm>
            <a:off x="0" y="4114800"/>
            <a:ext cx="27432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6" name="Line 134"/>
          <p:cNvSpPr>
            <a:spLocks noChangeShapeType="1"/>
          </p:cNvSpPr>
          <p:nvPr/>
        </p:nvSpPr>
        <p:spPr bwMode="auto">
          <a:xfrm>
            <a:off x="0" y="4344988"/>
            <a:ext cx="27432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7" name="Line 135"/>
          <p:cNvSpPr>
            <a:spLocks noChangeShapeType="1"/>
          </p:cNvSpPr>
          <p:nvPr/>
        </p:nvSpPr>
        <p:spPr bwMode="auto">
          <a:xfrm>
            <a:off x="0" y="4576763"/>
            <a:ext cx="28956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8" name="Line 136"/>
          <p:cNvSpPr>
            <a:spLocks noChangeShapeType="1"/>
          </p:cNvSpPr>
          <p:nvPr/>
        </p:nvSpPr>
        <p:spPr bwMode="auto">
          <a:xfrm>
            <a:off x="0" y="4803775"/>
            <a:ext cx="30480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29" name="Line 138"/>
          <p:cNvSpPr>
            <a:spLocks noChangeShapeType="1"/>
          </p:cNvSpPr>
          <p:nvPr/>
        </p:nvSpPr>
        <p:spPr bwMode="auto">
          <a:xfrm>
            <a:off x="0" y="5026025"/>
            <a:ext cx="30480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0" name="Line 139"/>
          <p:cNvSpPr>
            <a:spLocks noChangeShapeType="1"/>
          </p:cNvSpPr>
          <p:nvPr/>
        </p:nvSpPr>
        <p:spPr bwMode="auto">
          <a:xfrm>
            <a:off x="0" y="5257800"/>
            <a:ext cx="33528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1" name="Line 140"/>
          <p:cNvSpPr>
            <a:spLocks noChangeShapeType="1"/>
          </p:cNvSpPr>
          <p:nvPr/>
        </p:nvSpPr>
        <p:spPr bwMode="auto">
          <a:xfrm>
            <a:off x="0" y="5484813"/>
            <a:ext cx="33528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2" name="Line 141"/>
          <p:cNvSpPr>
            <a:spLocks noChangeShapeType="1"/>
          </p:cNvSpPr>
          <p:nvPr/>
        </p:nvSpPr>
        <p:spPr bwMode="auto">
          <a:xfrm>
            <a:off x="0" y="5716588"/>
            <a:ext cx="35814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3" name="Line 142"/>
          <p:cNvSpPr>
            <a:spLocks noChangeShapeType="1"/>
          </p:cNvSpPr>
          <p:nvPr/>
        </p:nvSpPr>
        <p:spPr bwMode="auto">
          <a:xfrm>
            <a:off x="0" y="5948363"/>
            <a:ext cx="3810000" cy="1587"/>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4" name="Line 143"/>
          <p:cNvSpPr>
            <a:spLocks noChangeShapeType="1"/>
          </p:cNvSpPr>
          <p:nvPr/>
        </p:nvSpPr>
        <p:spPr bwMode="auto">
          <a:xfrm>
            <a:off x="0" y="6175375"/>
            <a:ext cx="41910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5" name="Line 144"/>
          <p:cNvSpPr>
            <a:spLocks noChangeShapeType="1"/>
          </p:cNvSpPr>
          <p:nvPr/>
        </p:nvSpPr>
        <p:spPr bwMode="auto">
          <a:xfrm>
            <a:off x="0" y="6397625"/>
            <a:ext cx="44196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36" name="Line 145"/>
          <p:cNvSpPr>
            <a:spLocks noChangeShapeType="1"/>
          </p:cNvSpPr>
          <p:nvPr/>
        </p:nvSpPr>
        <p:spPr bwMode="auto">
          <a:xfrm>
            <a:off x="0" y="6629400"/>
            <a:ext cx="46482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grpSp>
        <p:nvGrpSpPr>
          <p:cNvPr id="2" name="Group 158"/>
          <p:cNvGrpSpPr>
            <a:grpSpLocks/>
          </p:cNvGrpSpPr>
          <p:nvPr/>
        </p:nvGrpSpPr>
        <p:grpSpPr bwMode="auto">
          <a:xfrm>
            <a:off x="236538" y="1066800"/>
            <a:ext cx="5707062"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grpSp>
          <p:nvGrpSpPr>
            <p:cNvPr id="3" name="Group 157"/>
            <p:cNvGrpSpPr>
              <a:grpSpLocks/>
            </p:cNvGrpSpPr>
            <p:nvPr userDrawn="1"/>
          </p:nvGrpSpPr>
          <p:grpSpPr bwMode="auto">
            <a:xfrm>
              <a:off x="256" y="670"/>
              <a:ext cx="3488" cy="3653"/>
              <a:chOff x="256" y="718"/>
              <a:chExt cx="3488"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3" name="Line 49"/>
              <p:cNvSpPr>
                <a:spLocks noChangeShapeType="1"/>
              </p:cNvSpPr>
              <p:nvPr userDrawn="1"/>
            </p:nvSpPr>
            <p:spPr bwMode="auto">
              <a:xfrm rot="-5400000">
                <a:off x="-393"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4" name="Line 50"/>
              <p:cNvSpPr>
                <a:spLocks noChangeShapeType="1"/>
              </p:cNvSpPr>
              <p:nvPr userDrawn="1"/>
            </p:nvSpPr>
            <p:spPr bwMode="auto">
              <a:xfrm rot="-5400000">
                <a:off x="-251"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5" name="Line 51"/>
              <p:cNvSpPr>
                <a:spLocks noChangeShapeType="1"/>
              </p:cNvSpPr>
              <p:nvPr userDrawn="1"/>
            </p:nvSpPr>
            <p:spPr bwMode="auto">
              <a:xfrm rot="-5400000">
                <a:off x="-109"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6" name="Line 52"/>
              <p:cNvSpPr>
                <a:spLocks noChangeShapeType="1"/>
              </p:cNvSpPr>
              <p:nvPr userDrawn="1"/>
            </p:nvSpPr>
            <p:spPr bwMode="auto">
              <a:xfrm rot="-5400000">
                <a:off x="-537"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7" name="Line 53"/>
              <p:cNvSpPr>
                <a:spLocks noChangeShapeType="1"/>
              </p:cNvSpPr>
              <p:nvPr userDrawn="1"/>
            </p:nvSpPr>
            <p:spPr bwMode="auto">
              <a:xfrm rot="-5400000">
                <a:off x="-969"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8" name="Line 54"/>
              <p:cNvSpPr>
                <a:spLocks noChangeShapeType="1"/>
              </p:cNvSpPr>
              <p:nvPr userDrawn="1"/>
            </p:nvSpPr>
            <p:spPr bwMode="auto">
              <a:xfrm rot="-5400000">
                <a:off x="-823"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49" name="Line 55"/>
              <p:cNvSpPr>
                <a:spLocks noChangeShapeType="1"/>
              </p:cNvSpPr>
              <p:nvPr userDrawn="1"/>
            </p:nvSpPr>
            <p:spPr bwMode="auto">
              <a:xfrm rot="-5400000">
                <a:off x="-681"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0" name="Line 56"/>
              <p:cNvSpPr>
                <a:spLocks noChangeShapeType="1"/>
              </p:cNvSpPr>
              <p:nvPr userDrawn="1"/>
            </p:nvSpPr>
            <p:spPr bwMode="auto">
              <a:xfrm rot="-5400000">
                <a:off x="-1115"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1" name="Line 57"/>
              <p:cNvSpPr>
                <a:spLocks noChangeShapeType="1"/>
              </p:cNvSpPr>
              <p:nvPr userDrawn="1"/>
            </p:nvSpPr>
            <p:spPr bwMode="auto">
              <a:xfrm rot="-5400000">
                <a:off x="-1543"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2" name="Line 58"/>
              <p:cNvSpPr>
                <a:spLocks noChangeShapeType="1"/>
              </p:cNvSpPr>
              <p:nvPr userDrawn="1"/>
            </p:nvSpPr>
            <p:spPr bwMode="auto">
              <a:xfrm rot="-5400000">
                <a:off x="-1401"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3" name="Line 59"/>
              <p:cNvSpPr>
                <a:spLocks noChangeShapeType="1"/>
              </p:cNvSpPr>
              <p:nvPr userDrawn="1"/>
            </p:nvSpPr>
            <p:spPr bwMode="auto">
              <a:xfrm rot="-5400000">
                <a:off x="-1259" y="2519"/>
                <a:ext cx="3600" cy="1"/>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grpSp>
      </p:grpSp>
      <p:sp>
        <p:nvSpPr>
          <p:cNvPr id="65" name="Line 180"/>
          <p:cNvSpPr>
            <a:spLocks noChangeShapeType="1"/>
          </p:cNvSpPr>
          <p:nvPr/>
        </p:nvSpPr>
        <p:spPr bwMode="auto">
          <a:xfrm>
            <a:off x="0" y="1139825"/>
            <a:ext cx="6172200" cy="1588"/>
          </a:xfrm>
          <a:prstGeom prst="line">
            <a:avLst/>
          </a:prstGeom>
          <a:noFill/>
          <a:ln w="3175">
            <a:solidFill>
              <a:schemeClr val="bg1">
                <a:alpha val="14902"/>
              </a:schemeClr>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66" name="Rectangle 131"/>
          <p:cNvSpPr>
            <a:spLocks noChangeArrowheads="1"/>
          </p:cNvSpPr>
          <p:nvPr/>
        </p:nvSpPr>
        <p:spPr bwMode="auto">
          <a:xfrm>
            <a:off x="381000" y="439738"/>
            <a:ext cx="5029200" cy="307777"/>
          </a:xfrm>
          <a:prstGeom prst="rect">
            <a:avLst/>
          </a:prstGeom>
          <a:noFill/>
          <a:ln w="9525">
            <a:noFill/>
            <a:miter lim="800000"/>
            <a:headEnd/>
            <a:tailEnd/>
          </a:ln>
        </p:spPr>
        <p:txBody>
          <a:bodyPr>
            <a:spAutoFit/>
          </a:bodyPr>
          <a:lstStyle/>
          <a:p>
            <a:pPr eaLnBrk="0" fontAlgn="auto" hangingPunct="0">
              <a:spcBef>
                <a:spcPct val="50000"/>
              </a:spcBef>
              <a:spcAft>
                <a:spcPts val="0"/>
              </a:spcAft>
              <a:defRPr/>
            </a:pPr>
            <a:r>
              <a:rPr lang="en-US" sz="1400" dirty="0">
                <a:solidFill>
                  <a:srgbClr val="FFFFFF"/>
                </a:solidFill>
                <a:latin typeface="Helvetica" pitchFamily="34" charset="0"/>
                <a:ea typeface="+mn-ea"/>
                <a:cs typeface="+mn-cs"/>
              </a:rPr>
              <a:t>National Aeronautics and Space Administration</a:t>
            </a:r>
          </a:p>
        </p:txBody>
      </p:sp>
      <p:pic>
        <p:nvPicPr>
          <p:cNvPr id="67" name="Picture 67" descr="NASA insignia 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4963" y="239713"/>
            <a:ext cx="1087836" cy="900112"/>
          </a:xfrm>
          <a:prstGeom prst="rect">
            <a:avLst/>
          </a:prstGeom>
          <a:noFill/>
          <a:ln w="9525">
            <a:noFill/>
            <a:miter lim="800000"/>
            <a:headEnd/>
            <a:tailEnd/>
          </a:ln>
        </p:spPr>
      </p:pic>
      <p:sp>
        <p:nvSpPr>
          <p:cNvPr id="8268" name="Rectangle 76"/>
          <p:cNvSpPr>
            <a:spLocks noGrp="1" noChangeArrowheads="1"/>
          </p:cNvSpPr>
          <p:nvPr>
            <p:ph type="ctrTitle"/>
          </p:nvPr>
        </p:nvSpPr>
        <p:spPr>
          <a:xfrm>
            <a:off x="458788" y="1728788"/>
            <a:ext cx="8197850"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p>
        </p:txBody>
      </p:sp>
      <p:sp>
        <p:nvSpPr>
          <p:cNvPr id="8381" name="Rectangle 189"/>
          <p:cNvSpPr>
            <a:spLocks noGrp="1" noChangeArrowheads="1"/>
          </p:cNvSpPr>
          <p:nvPr>
            <p:ph type="subTitle" sz="quarter" idx="1"/>
          </p:nvPr>
        </p:nvSpPr>
        <p:spPr>
          <a:xfrm>
            <a:off x="444500" y="3767138"/>
            <a:ext cx="6096000" cy="1376362"/>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a:t>Click to edit Master subtitle style</a:t>
            </a:r>
          </a:p>
        </p:txBody>
      </p:sp>
      <p:pic>
        <p:nvPicPr>
          <p:cNvPr id="37" name="Picture 36"/>
          <p:cNvPicPr>
            <a:picLocks noChangeAspect="1"/>
          </p:cNvPicPr>
          <p:nvPr userDrawn="1"/>
        </p:nvPicPr>
        <p:blipFill>
          <a:blip r:embed="rId5"/>
          <a:stretch>
            <a:fillRect/>
          </a:stretch>
        </p:blipFill>
        <p:spPr>
          <a:xfrm>
            <a:off x="7230863" y="5042237"/>
            <a:ext cx="1841500" cy="1714500"/>
          </a:xfrm>
          <a:prstGeom prst="rect">
            <a:avLst/>
          </a:prstGeom>
        </p:spPr>
      </p:pic>
      <p:pic>
        <p:nvPicPr>
          <p:cNvPr id="68" name="Picture 67"/>
          <p:cNvPicPr>
            <a:picLocks noChangeAspect="1"/>
          </p:cNvPicPr>
          <p:nvPr userDrawn="1"/>
        </p:nvPicPr>
        <p:blipFill>
          <a:blip r:embed="rId6"/>
          <a:stretch>
            <a:fillRect/>
          </a:stretch>
        </p:blipFill>
        <p:spPr>
          <a:xfrm>
            <a:off x="-2606675" y="4010743"/>
            <a:ext cx="6503992" cy="4856314"/>
          </a:xfrm>
          <a:prstGeom prst="rect">
            <a:avLst/>
          </a:prstGeom>
        </p:spPr>
      </p:pic>
    </p:spTree>
    <p:extLst>
      <p:ext uri="{BB962C8B-B14F-4D97-AF65-F5344CB8AC3E}">
        <p14:creationId xmlns:p14="http://schemas.microsoft.com/office/powerpoint/2010/main" val="321724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top.jpg"/>
          <p:cNvPicPr>
            <a:picLocks noChangeAspect="1"/>
          </p:cNvPicPr>
          <p:nvPr/>
        </p:nvPicPr>
        <p:blipFill>
          <a:blip r:embed="rId5"/>
          <a:srcRect/>
          <a:stretch>
            <a:fillRect/>
          </a:stretch>
        </p:blipFill>
        <p:spPr bwMode="auto">
          <a:xfrm>
            <a:off x="-11113" y="-23813"/>
            <a:ext cx="9155113" cy="879476"/>
          </a:xfrm>
          <a:prstGeom prst="rect">
            <a:avLst/>
          </a:prstGeom>
          <a:noFill/>
          <a:ln w="0">
            <a:solidFill>
              <a:schemeClr val="tx1"/>
            </a:solidFill>
            <a:miter lim="800000"/>
            <a:headEnd/>
            <a:tailEnd/>
          </a:ln>
        </p:spPr>
      </p:pic>
      <p:pic>
        <p:nvPicPr>
          <p:cNvPr id="1027" name="Picture 8" descr="Bottom.jpg"/>
          <p:cNvPicPr>
            <a:picLocks noChangeAspect="1"/>
          </p:cNvPicPr>
          <p:nvPr/>
        </p:nvPicPr>
        <p:blipFill>
          <a:blip r:embed="rId6"/>
          <a:srcRect/>
          <a:stretch>
            <a:fillRect/>
          </a:stretch>
        </p:blipFill>
        <p:spPr bwMode="auto">
          <a:xfrm>
            <a:off x="0" y="6362700"/>
            <a:ext cx="9144000" cy="506413"/>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391093" y="1075401"/>
            <a:ext cx="8361817" cy="5135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73"/>
          <p:cNvSpPr>
            <a:spLocks noGrp="1" noChangeArrowheads="1"/>
          </p:cNvSpPr>
          <p:nvPr>
            <p:ph type="title"/>
          </p:nvPr>
        </p:nvSpPr>
        <p:spPr bwMode="auto">
          <a:xfrm>
            <a:off x="865190" y="109539"/>
            <a:ext cx="74136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0" name="Picture 67" descr="NASA insignia RGB"/>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13738" y="168276"/>
            <a:ext cx="717550" cy="593725"/>
          </a:xfrm>
          <a:prstGeom prst="rect">
            <a:avLst/>
          </a:prstGeom>
          <a:noFill/>
          <a:ln w="9525">
            <a:noFill/>
            <a:miter lim="800000"/>
            <a:headEnd/>
            <a:tailEnd/>
          </a:ln>
        </p:spPr>
      </p:pic>
      <p:sp>
        <p:nvSpPr>
          <p:cNvPr id="9" name="Footer Placeholder 8"/>
          <p:cNvSpPr>
            <a:spLocks noGrp="1"/>
          </p:cNvSpPr>
          <p:nvPr>
            <p:ph type="ftr" sz="quarter" idx="3"/>
          </p:nvPr>
        </p:nvSpPr>
        <p:spPr>
          <a:xfrm>
            <a:off x="1454150" y="6445251"/>
            <a:ext cx="62357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ea typeface="+mn-ea"/>
                <a:cs typeface="+mn-cs"/>
              </a:defRPr>
            </a:lvl1pPr>
          </a:lstStyle>
          <a:p>
            <a:r>
              <a:rPr lang="en-US"/>
              <a:t>Collaborative Life Sciences TEM 2</a:t>
            </a:r>
            <a:endParaRPr lang="en-US" dirty="0"/>
          </a:p>
        </p:txBody>
      </p:sp>
      <p:sp>
        <p:nvSpPr>
          <p:cNvPr id="10" name="Date Placeholder 9"/>
          <p:cNvSpPr>
            <a:spLocks noGrp="1"/>
          </p:cNvSpPr>
          <p:nvPr>
            <p:ph type="dt" sz="half" idx="2"/>
          </p:nvPr>
        </p:nvSpPr>
        <p:spPr>
          <a:xfrm>
            <a:off x="50801" y="6454776"/>
            <a:ext cx="1071563"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r>
              <a:rPr lang="en-US"/>
              <a:t>5/31/18</a:t>
            </a:r>
            <a:endParaRPr lang="en-US" dirty="0"/>
          </a:p>
        </p:txBody>
      </p:sp>
      <p:sp>
        <p:nvSpPr>
          <p:cNvPr id="11" name="Slide Number Placeholder 10"/>
          <p:cNvSpPr>
            <a:spLocks noGrp="1"/>
          </p:cNvSpPr>
          <p:nvPr>
            <p:ph type="sldNum" sz="quarter" idx="4"/>
          </p:nvPr>
        </p:nvSpPr>
        <p:spPr>
          <a:xfrm>
            <a:off x="8534400" y="6454776"/>
            <a:ext cx="5588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FFFFF"/>
                </a:solidFill>
                <a:latin typeface="+mn-lt"/>
                <a:ea typeface="+mn-ea"/>
                <a:cs typeface="+mn-cs"/>
              </a:defRPr>
            </a:lvl1pPr>
          </a:lstStyle>
          <a:p>
            <a:fld id="{84991C2F-0A20-4643-A1A0-963D5BF259D7}" type="slidenum">
              <a:rPr lang="en-US" smtClean="0"/>
              <a:pPr/>
              <a:t>‹#›</a:t>
            </a:fld>
            <a:endParaRPr lang="en-US" dirty="0"/>
          </a:p>
        </p:txBody>
      </p:sp>
      <p:pic>
        <p:nvPicPr>
          <p:cNvPr id="1034" name="Picture 12" descr="ISS LOGO v7 transparent.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400" y="73024"/>
            <a:ext cx="717550" cy="7175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7" r:id="rId2"/>
    <p:sldLayoutId id="2147483698" r:id="rId3"/>
  </p:sldLayoutIdLst>
  <p:hf sldNum="0" hdr="0"/>
  <p:txStyles>
    <p:title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sz="1800">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sz="1600">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sz="1400">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sz="1200">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lsda.jsc.nasa.gov/Request/dataRequest" TargetMode="External"/><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Grp="1" noChangeArrowheads="1"/>
          </p:cNvSpPr>
          <p:nvPr>
            <p:ph type="ctrTitle"/>
          </p:nvPr>
        </p:nvSpPr>
        <p:spPr>
          <a:xfrm>
            <a:off x="520249" y="1357746"/>
            <a:ext cx="8197850" cy="4122774"/>
          </a:xfrm>
        </p:spPr>
        <p:txBody>
          <a:bodyPr/>
          <a:lstStyle/>
          <a:p>
            <a:r>
              <a:rPr lang="en-US" sz="2800" dirty="0"/>
              <a:t>Ames Life Sciences Data Archive (ALSDA)</a:t>
            </a:r>
            <a:br>
              <a:rPr lang="en-US" sz="2800" dirty="0"/>
            </a:br>
            <a:r>
              <a:rPr lang="en-US" sz="2800" dirty="0"/>
              <a:t>and</a:t>
            </a:r>
            <a:br>
              <a:rPr lang="en-US" sz="2800" dirty="0"/>
            </a:br>
            <a:r>
              <a:rPr lang="en-US" sz="2800" dirty="0"/>
              <a:t>ARC Biobank and Institutional Scientific Collection (ISC)</a:t>
            </a:r>
            <a:br>
              <a:rPr lang="en-US" sz="3200" dirty="0"/>
            </a:br>
            <a:br>
              <a:rPr lang="en-US" sz="3200" dirty="0"/>
            </a:br>
            <a:r>
              <a:rPr lang="en-US" sz="3200" dirty="0"/>
              <a:t>Collaborative Life Sciences </a:t>
            </a:r>
            <a:br>
              <a:rPr lang="en-US" sz="3200" dirty="0"/>
            </a:br>
            <a:r>
              <a:rPr lang="en-US" sz="3200" dirty="0"/>
              <a:t>Technical Exchange Meeting</a:t>
            </a:r>
            <a:br>
              <a:rPr lang="en-US" sz="3200" dirty="0"/>
            </a:br>
            <a:r>
              <a:rPr lang="en-US" sz="3200" dirty="0"/>
              <a:t>NASA ARC, May 31, 2018</a:t>
            </a:r>
            <a:br>
              <a:rPr lang="en-US" sz="3200" dirty="0"/>
            </a:br>
            <a:br>
              <a:rPr lang="en-US" sz="3200" dirty="0"/>
            </a:br>
            <a:r>
              <a:rPr lang="en-US" sz="1800" dirty="0"/>
              <a:t>Alan Wood</a:t>
            </a:r>
            <a:br>
              <a:rPr lang="en-US" sz="3200" dirty="0"/>
            </a:br>
            <a:r>
              <a:rPr lang="en-US" sz="1800" dirty="0"/>
              <a:t>ALSDA Information Systems Lead</a:t>
            </a:r>
            <a:br>
              <a:rPr lang="en-US" sz="3200" dirty="0"/>
            </a:br>
            <a:endParaRPr lang="en-US" sz="1800" dirty="0"/>
          </a:p>
        </p:txBody>
      </p:sp>
    </p:spTree>
    <p:extLst>
      <p:ext uri="{BB962C8B-B14F-4D97-AF65-F5344CB8AC3E}">
        <p14:creationId xmlns:p14="http://schemas.microsoft.com/office/powerpoint/2010/main" val="193538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9392" y="953950"/>
            <a:ext cx="4147808" cy="4277269"/>
          </a:xfrm>
          <a:prstGeom prst="rect">
            <a:avLst/>
          </a:prstGeom>
        </p:spPr>
        <p:txBody>
          <a:bodyPr/>
          <a:lstStyle>
            <a:lvl1pPr marL="225425" indent="-225425"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sz="1800">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sz="1600">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sz="1400">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sz="1200">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a:lstStyle>
          <a:p>
            <a:pPr>
              <a:buFont typeface="Arial" panose="020B0604020202020204" pitchFamily="34" charset="0"/>
              <a:buChar char="•"/>
            </a:pPr>
            <a:endParaRPr lang="en-US" sz="1200" dirty="0"/>
          </a:p>
        </p:txBody>
      </p:sp>
      <p:sp>
        <p:nvSpPr>
          <p:cNvPr id="6" name="Title 1"/>
          <p:cNvSpPr txBox="1">
            <a:spLocks/>
          </p:cNvSpPr>
          <p:nvPr/>
        </p:nvSpPr>
        <p:spPr>
          <a:xfrm>
            <a:off x="1063757" y="95830"/>
            <a:ext cx="7107793"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Managed Grants</a:t>
            </a:r>
          </a:p>
        </p:txBody>
      </p:sp>
      <p:sp>
        <p:nvSpPr>
          <p:cNvPr id="7" name="TextBox 6"/>
          <p:cNvSpPr txBox="1"/>
          <p:nvPr/>
        </p:nvSpPr>
        <p:spPr>
          <a:xfrm>
            <a:off x="1975556" y="1794933"/>
            <a:ext cx="184731" cy="369332"/>
          </a:xfrm>
          <a:prstGeom prst="rect">
            <a:avLst/>
          </a:prstGeom>
          <a:noFill/>
        </p:spPr>
        <p:txBody>
          <a:bodyPr wrap="none" rtlCol="0">
            <a:spAutoFit/>
          </a:bodyPr>
          <a:lstStyle/>
          <a:p>
            <a:endParaRPr lang="en-US" dirty="0"/>
          </a:p>
        </p:txBody>
      </p:sp>
      <p:sp>
        <p:nvSpPr>
          <p:cNvPr id="8" name="TextBox 7"/>
          <p:cNvSpPr txBox="1"/>
          <p:nvPr/>
        </p:nvSpPr>
        <p:spPr>
          <a:xfrm>
            <a:off x="1332089" y="1614311"/>
            <a:ext cx="184731" cy="369332"/>
          </a:xfrm>
          <a:prstGeom prst="rect">
            <a:avLst/>
          </a:prstGeom>
          <a:noFill/>
        </p:spPr>
        <p:txBody>
          <a:bodyPr wrap="none" rtlCol="0">
            <a:spAutoFit/>
          </a:bodyPr>
          <a:lstStyle/>
          <a:p>
            <a:endParaRPr lang="en-US"/>
          </a:p>
        </p:txBody>
      </p:sp>
      <p:graphicFrame>
        <p:nvGraphicFramePr>
          <p:cNvPr id="11" name="Chart 10"/>
          <p:cNvGraphicFramePr/>
          <p:nvPr>
            <p:extLst>
              <p:ext uri="{D42A27DB-BD31-4B8C-83A1-F6EECF244321}">
                <p14:modId xmlns:p14="http://schemas.microsoft.com/office/powerpoint/2010/main" val="381360713"/>
              </p:ext>
            </p:extLst>
          </p:nvPr>
        </p:nvGraphicFramePr>
        <p:xfrm>
          <a:off x="119392" y="953950"/>
          <a:ext cx="4707788" cy="4372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27180" y="1095153"/>
            <a:ext cx="4316819" cy="3046988"/>
          </a:xfrm>
          <a:prstGeom prst="rect">
            <a:avLst/>
          </a:prstGeom>
          <a:noFill/>
        </p:spPr>
        <p:txBody>
          <a:bodyPr wrap="square" rtlCol="0">
            <a:spAutoFit/>
          </a:bodyPr>
          <a:lstStyle/>
          <a:p>
            <a:r>
              <a:rPr lang="en-US" sz="1200" u="sng" dirty="0"/>
              <a:t>HRP and Space Biology Funded Investigations</a:t>
            </a:r>
          </a:p>
          <a:p>
            <a:endParaRPr lang="en-US" sz="1200" dirty="0"/>
          </a:p>
          <a:p>
            <a:pPr marL="171450" indent="-171450">
              <a:buFontTx/>
              <a:buChar char="-"/>
            </a:pPr>
            <a:r>
              <a:rPr lang="en-US" sz="1200" dirty="0"/>
              <a:t>804 experiments records, 1975 to 2017</a:t>
            </a:r>
          </a:p>
          <a:p>
            <a:pPr marL="171450" indent="-171450">
              <a:buFontTx/>
              <a:buChar char="-"/>
            </a:pPr>
            <a:r>
              <a:rPr lang="en-US" sz="1200" dirty="0"/>
              <a:t>698 legacy experiments, 1975 to 2015 </a:t>
            </a:r>
          </a:p>
          <a:p>
            <a:r>
              <a:rPr lang="en-US" sz="1200" dirty="0"/>
              <a:t>	- no further information expected</a:t>
            </a:r>
          </a:p>
          <a:p>
            <a:pPr marL="171450" indent="-171450">
              <a:buFontTx/>
              <a:buChar char="-"/>
            </a:pPr>
            <a:r>
              <a:rPr lang="en-US" sz="1200" dirty="0"/>
              <a:t>110 of those 800 experiments are active, 2010 to 2017</a:t>
            </a:r>
          </a:p>
          <a:p>
            <a:pPr marL="171450" indent="-171450">
              <a:buFontTx/>
              <a:buChar char="-"/>
            </a:pPr>
            <a:r>
              <a:rPr lang="en-US" sz="1200" dirty="0"/>
              <a:t>200 experiments linked to BSP investigations, 1996 to 2017</a:t>
            </a:r>
          </a:p>
          <a:p>
            <a:pPr marL="171450" indent="-171450">
              <a:buFontTx/>
              <a:buChar char="-"/>
            </a:pPr>
            <a:endParaRPr lang="en-US" sz="1200" dirty="0"/>
          </a:p>
          <a:p>
            <a:pPr marL="171450" indent="-171450">
              <a:buFontTx/>
              <a:buChar char="-"/>
            </a:pPr>
            <a:endParaRPr lang="en-US" sz="1200" dirty="0"/>
          </a:p>
          <a:p>
            <a:r>
              <a:rPr lang="en-US" sz="1200" u="sng" dirty="0" err="1"/>
              <a:t>Biospecimens</a:t>
            </a:r>
            <a:endParaRPr lang="en-US" sz="1200" u="sng" dirty="0"/>
          </a:p>
          <a:p>
            <a:endParaRPr lang="en-US" sz="1200" u="sng" dirty="0"/>
          </a:p>
          <a:p>
            <a:pPr marL="171450" indent="-171450">
              <a:buFont typeface="Arial" charset="0"/>
              <a:buChar char="•"/>
            </a:pPr>
            <a:r>
              <a:rPr lang="en-US" sz="1200" dirty="0"/>
              <a:t>~25,000 Frozen Samples (~10,000 are HRP)</a:t>
            </a:r>
          </a:p>
          <a:p>
            <a:pPr marL="171450" indent="-171450">
              <a:buFont typeface="Arial" charset="0"/>
              <a:buChar char="•"/>
            </a:pPr>
            <a:r>
              <a:rPr lang="en-US" sz="1200" dirty="0"/>
              <a:t>~2,500 Ambient Samples </a:t>
            </a:r>
          </a:p>
          <a:p>
            <a:pPr marL="171450" indent="-171450">
              <a:buFont typeface="Arial" charset="0"/>
              <a:buChar char="•"/>
            </a:pPr>
            <a:endParaRPr lang="en-US" sz="1200" dirty="0"/>
          </a:p>
          <a:p>
            <a:endParaRPr lang="en-US" sz="1200" dirty="0"/>
          </a:p>
        </p:txBody>
      </p:sp>
      <p:sp>
        <p:nvSpPr>
          <p:cNvPr id="5" name="TextBox 4"/>
          <p:cNvSpPr txBox="1"/>
          <p:nvPr/>
        </p:nvSpPr>
        <p:spPr>
          <a:xfrm>
            <a:off x="244549" y="5326912"/>
            <a:ext cx="4423144" cy="861774"/>
          </a:xfrm>
          <a:prstGeom prst="rect">
            <a:avLst/>
          </a:prstGeom>
          <a:noFill/>
        </p:spPr>
        <p:txBody>
          <a:bodyPr wrap="square" rtlCol="0">
            <a:spAutoFit/>
          </a:bodyPr>
          <a:lstStyle/>
          <a:p>
            <a:r>
              <a:rPr lang="en-US" sz="1000" u="sng" dirty="0"/>
              <a:t>Complete</a:t>
            </a:r>
            <a:r>
              <a:rPr lang="en-US" sz="1000" dirty="0"/>
              <a:t>- indicates data and/or results have been collected and archived. No further information is needed.</a:t>
            </a:r>
          </a:p>
          <a:p>
            <a:endParaRPr lang="en-US" sz="1000" dirty="0"/>
          </a:p>
          <a:p>
            <a:r>
              <a:rPr lang="en-US" sz="1000" u="sng" dirty="0"/>
              <a:t>Investigations in Progress</a:t>
            </a:r>
            <a:r>
              <a:rPr lang="en-US" sz="1000" dirty="0"/>
              <a:t>- DSA’s signed and awaiting completion of the investigation or archivist attempting to collect data from the PI </a:t>
            </a:r>
          </a:p>
        </p:txBody>
      </p:sp>
      <p:sp>
        <p:nvSpPr>
          <p:cNvPr id="3" name="Date Placeholder 2">
            <a:extLst>
              <a:ext uri="{FF2B5EF4-FFF2-40B4-BE49-F238E27FC236}">
                <a16:creationId xmlns:a16="http://schemas.microsoft.com/office/drawing/2014/main" id="{A10F92BC-5901-064C-97F0-6BE28ED5FD3A}"/>
              </a:ext>
            </a:extLst>
          </p:cNvPr>
          <p:cNvSpPr>
            <a:spLocks noGrp="1"/>
          </p:cNvSpPr>
          <p:nvPr>
            <p:ph type="dt" sz="half" idx="11"/>
          </p:nvPr>
        </p:nvSpPr>
        <p:spPr/>
        <p:txBody>
          <a:bodyPr/>
          <a:lstStyle/>
          <a:p>
            <a:r>
              <a:rPr lang="en-US"/>
              <a:t>5/31/18</a:t>
            </a:r>
            <a:endParaRPr lang="en-US" dirty="0"/>
          </a:p>
        </p:txBody>
      </p:sp>
      <p:sp>
        <p:nvSpPr>
          <p:cNvPr id="9" name="Footer Placeholder 8">
            <a:extLst>
              <a:ext uri="{FF2B5EF4-FFF2-40B4-BE49-F238E27FC236}">
                <a16:creationId xmlns:a16="http://schemas.microsoft.com/office/drawing/2014/main" id="{B12411C1-149A-D143-BB7A-746801712171}"/>
              </a:ext>
            </a:extLst>
          </p:cNvPr>
          <p:cNvSpPr>
            <a:spLocks noGrp="1"/>
          </p:cNvSpPr>
          <p:nvPr>
            <p:ph type="ftr" sz="quarter" idx="10"/>
          </p:nvPr>
        </p:nvSpPr>
        <p:spPr/>
        <p:txBody>
          <a:bodyPr/>
          <a:lstStyle/>
          <a:p>
            <a:r>
              <a:rPr lang="en-US"/>
              <a:t>Collaborative Life Sciences TEM 2</a:t>
            </a:r>
            <a:endParaRPr lang="en-US" dirty="0"/>
          </a:p>
        </p:txBody>
      </p:sp>
    </p:spTree>
    <p:extLst>
      <p:ext uri="{BB962C8B-B14F-4D97-AF65-F5344CB8AC3E}">
        <p14:creationId xmlns:p14="http://schemas.microsoft.com/office/powerpoint/2010/main" val="379075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ARC Biobank an Institutional Scientific Collection (ISC)</a:t>
            </a:r>
          </a:p>
        </p:txBody>
      </p:sp>
      <p:sp>
        <p:nvSpPr>
          <p:cNvPr id="6" name="TextBox 5">
            <a:extLst>
              <a:ext uri="{FF2B5EF4-FFF2-40B4-BE49-F238E27FC236}">
                <a16:creationId xmlns:a16="http://schemas.microsoft.com/office/drawing/2014/main" id="{8ACBD639-3245-614C-B9C3-5F5616C72C29}"/>
              </a:ext>
            </a:extLst>
          </p:cNvPr>
          <p:cNvSpPr txBox="1"/>
          <p:nvPr/>
        </p:nvSpPr>
        <p:spPr>
          <a:xfrm>
            <a:off x="120074" y="1136073"/>
            <a:ext cx="8700653" cy="4801314"/>
          </a:xfrm>
          <a:prstGeom prst="rect">
            <a:avLst/>
          </a:prstGeom>
          <a:noFill/>
        </p:spPr>
        <p:txBody>
          <a:bodyPr wrap="square" rtlCol="0">
            <a:spAutoFit/>
          </a:bodyPr>
          <a:lstStyle/>
          <a:p>
            <a:r>
              <a:rPr lang="en-US" dirty="0"/>
              <a:t>The ALSDA Assets and Services include:</a:t>
            </a:r>
          </a:p>
          <a:p>
            <a:pPr marL="800100" lvl="1" indent="-342900">
              <a:buFont typeface="+mj-lt"/>
              <a:buAutoNum type="arabicPeriod"/>
            </a:pPr>
            <a:r>
              <a:rPr lang="en-US" dirty="0"/>
              <a:t>The Research Data Management System (RDMS)</a:t>
            </a:r>
          </a:p>
          <a:p>
            <a:pPr lvl="2"/>
            <a:r>
              <a:rPr lang="en-US" dirty="0"/>
              <a:t>Experiment, payload, hardware, mission &amp; etc. descriptions.</a:t>
            </a:r>
          </a:p>
          <a:p>
            <a:pPr marL="800100" lvl="1" indent="-342900">
              <a:buFont typeface="+mj-lt"/>
              <a:buAutoNum type="arabicPeriod"/>
            </a:pPr>
            <a:r>
              <a:rPr lang="en-US" dirty="0"/>
              <a:t>The Collaborative Life Sciences Repository (CLSR)</a:t>
            </a:r>
          </a:p>
          <a:p>
            <a:pPr lvl="2"/>
            <a:r>
              <a:rPr lang="en-US" dirty="0"/>
              <a:t>Cloud resource for capturing and making available ISS downlink video and data.</a:t>
            </a:r>
          </a:p>
          <a:p>
            <a:pPr marL="800100" lvl="1" indent="-342900">
              <a:buFont typeface="+mj-lt"/>
              <a:buAutoNum type="arabicPeriod"/>
            </a:pPr>
            <a:r>
              <a:rPr lang="en-US" dirty="0"/>
              <a:t>The Ames Biobank and Institutional Scientific Collection(ISC).</a:t>
            </a:r>
          </a:p>
          <a:p>
            <a:pPr marL="1257300" lvl="2" indent="-342900">
              <a:buFont typeface="+mj-lt"/>
              <a:buAutoNum type="arabicPeriod"/>
            </a:pPr>
            <a:r>
              <a:rPr lang="en-US" dirty="0"/>
              <a:t>All SpaceBio, Ames HRP HHC non-human biospecimens.</a:t>
            </a:r>
          </a:p>
          <a:p>
            <a:pPr marL="1257300" lvl="2" indent="-342900">
              <a:buFont typeface="+mj-lt"/>
              <a:buAutoNum type="arabicPeriod"/>
            </a:pPr>
            <a:r>
              <a:rPr lang="en-US" dirty="0"/>
              <a:t>Specimens available for sharing are part of the ISC. </a:t>
            </a:r>
          </a:p>
          <a:p>
            <a:pPr marL="800100" lvl="1" indent="-342900">
              <a:buFont typeface="+mj-lt"/>
              <a:buAutoNum type="arabicPeriod"/>
            </a:pPr>
            <a:r>
              <a:rPr lang="en-US" dirty="0"/>
              <a:t>Cryotrack biospecimen inventory management system tracks specimens for:</a:t>
            </a:r>
          </a:p>
          <a:p>
            <a:pPr marL="1257300" lvl="2" indent="-342900">
              <a:buFont typeface="+mj-lt"/>
              <a:buAutoNum type="arabicPeriod"/>
            </a:pPr>
            <a:r>
              <a:rPr lang="en-US" dirty="0"/>
              <a:t>SpaceBio and the ISC</a:t>
            </a:r>
          </a:p>
          <a:p>
            <a:pPr marL="1257300" lvl="2" indent="-342900">
              <a:buFont typeface="+mj-lt"/>
              <a:buAutoNum type="arabicPeriod"/>
            </a:pPr>
            <a:r>
              <a:rPr lang="en-US" dirty="0"/>
              <a:t>GeneLab</a:t>
            </a:r>
          </a:p>
          <a:p>
            <a:pPr marL="1257300" lvl="2" indent="-342900">
              <a:buFont typeface="+mj-lt"/>
              <a:buAutoNum type="arabicPeriod"/>
            </a:pPr>
            <a:r>
              <a:rPr lang="en-US" dirty="0"/>
              <a:t>JSC Human Research Repository (not astronaut medical specimens)</a:t>
            </a:r>
          </a:p>
          <a:p>
            <a:pPr marL="800100" lvl="1" indent="-342900">
              <a:buFont typeface="+mj-lt"/>
              <a:buAutoNum type="arabicPeriod"/>
            </a:pPr>
            <a:r>
              <a:rPr lang="en-US" dirty="0"/>
              <a:t>Support to NASA Space Radiation Lab biospecimen sharing program.</a:t>
            </a:r>
          </a:p>
          <a:p>
            <a:pPr marL="800100" lvl="1"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04931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ARC Biobank an Institutional Scientific Collection (ISC)</a:t>
            </a:r>
          </a:p>
        </p:txBody>
      </p:sp>
      <p:sp>
        <p:nvSpPr>
          <p:cNvPr id="6" name="TextBox 5">
            <a:extLst>
              <a:ext uri="{FF2B5EF4-FFF2-40B4-BE49-F238E27FC236}">
                <a16:creationId xmlns:a16="http://schemas.microsoft.com/office/drawing/2014/main" id="{8ACBD639-3245-614C-B9C3-5F5616C72C29}"/>
              </a:ext>
            </a:extLst>
          </p:cNvPr>
          <p:cNvSpPr txBox="1"/>
          <p:nvPr/>
        </p:nvSpPr>
        <p:spPr>
          <a:xfrm>
            <a:off x="120074" y="1136073"/>
            <a:ext cx="8700653" cy="5539978"/>
          </a:xfrm>
          <a:prstGeom prst="rect">
            <a:avLst/>
          </a:prstGeom>
          <a:noFill/>
        </p:spPr>
        <p:txBody>
          <a:bodyPr wrap="square" rtlCol="0">
            <a:spAutoFit/>
          </a:bodyPr>
          <a:lstStyle/>
          <a:p>
            <a:r>
              <a:rPr lang="en-US" sz="1600" dirty="0"/>
              <a:t>Q1- What is your current data/sample archiving status or plan?</a:t>
            </a:r>
          </a:p>
          <a:p>
            <a:r>
              <a:rPr lang="en-US" sz="1600" dirty="0">
                <a:solidFill>
                  <a:schemeClr val="accent6">
                    <a:lumMod val="50000"/>
                  </a:schemeClr>
                </a:solidFill>
              </a:rPr>
              <a:t> </a:t>
            </a:r>
            <a:r>
              <a:rPr lang="en-US" sz="1400" dirty="0">
                <a:solidFill>
                  <a:schemeClr val="accent6">
                    <a:lumMod val="50000"/>
                  </a:schemeClr>
                </a:solidFill>
              </a:rPr>
              <a:t>The ALSDA captures, curates, preserves and disseminates Ames-managed flight and ground based research. Currently ALSDA data repository includes over 800 life sciences experiments dating back to the Gemini Program. The ARC Biobank, a NASA ICS, collects biospecimens from space flight experiments conducted aboard the Space Shuttle and ISS.</a:t>
            </a:r>
            <a:endParaRPr lang="en-US" sz="1600" dirty="0">
              <a:solidFill>
                <a:schemeClr val="accent6">
                  <a:lumMod val="50000"/>
                </a:schemeClr>
              </a:solidFill>
            </a:endParaRPr>
          </a:p>
          <a:p>
            <a:r>
              <a:rPr lang="en-US" sz="1600" dirty="0"/>
              <a:t>Q2 -  What do you collect in your archive?  What metadata is collected? </a:t>
            </a:r>
          </a:p>
          <a:p>
            <a:r>
              <a:rPr lang="en-US" sz="1600" dirty="0">
                <a:solidFill>
                  <a:schemeClr val="accent6">
                    <a:lumMod val="50000"/>
                  </a:schemeClr>
                </a:solidFill>
              </a:rPr>
              <a:t>NASA Space Life </a:t>
            </a:r>
            <a:r>
              <a:rPr lang="en-US" sz="1400" dirty="0">
                <a:solidFill>
                  <a:schemeClr val="accent6">
                    <a:lumMod val="50000"/>
                  </a:schemeClr>
                </a:solidFill>
              </a:rPr>
              <a:t>Sciences human and model organisms research data. Standardized life science research metadata. </a:t>
            </a:r>
          </a:p>
          <a:p>
            <a:r>
              <a:rPr lang="en-US" sz="1600" dirty="0"/>
              <a:t>Q3 -  How is your collection accessed and who are the users? </a:t>
            </a:r>
          </a:p>
          <a:p>
            <a:r>
              <a:rPr lang="en-US" sz="1400" dirty="0">
                <a:solidFill>
                  <a:schemeClr val="accent6">
                    <a:lumMod val="50000"/>
                  </a:schemeClr>
                </a:solidFill>
              </a:rPr>
              <a:t>Users range from NASA Management, Investigators and the public. Accessed online through public web as well as through NASA secure network access for non-validated data. </a:t>
            </a:r>
          </a:p>
          <a:p>
            <a:r>
              <a:rPr lang="en-US" sz="1600" dirty="0"/>
              <a:t>Q4 - What are the projected benefits of your archiving efforts? (to NASA, Science Community and the Public)</a:t>
            </a:r>
          </a:p>
          <a:p>
            <a:r>
              <a:rPr lang="en-US" sz="1600" dirty="0">
                <a:solidFill>
                  <a:schemeClr val="accent6">
                    <a:lumMod val="50000"/>
                  </a:schemeClr>
                </a:solidFill>
              </a:rPr>
              <a:t> </a:t>
            </a:r>
            <a:r>
              <a:rPr lang="en-US" sz="1400" dirty="0">
                <a:solidFill>
                  <a:schemeClr val="accent6">
                    <a:lumMod val="50000"/>
                  </a:schemeClr>
                </a:solidFill>
              </a:rPr>
              <a:t>Provide resource for proposals, basis for NASA life sciences evidence base.</a:t>
            </a:r>
          </a:p>
          <a:p>
            <a:r>
              <a:rPr lang="en-US" sz="1600" dirty="0"/>
              <a:t>Q5 - What are your greatest risks?  Current, projected?   </a:t>
            </a:r>
          </a:p>
          <a:p>
            <a:r>
              <a:rPr lang="en-US" sz="1600" dirty="0">
                <a:solidFill>
                  <a:schemeClr val="accent6">
                    <a:lumMod val="50000"/>
                  </a:schemeClr>
                </a:solidFill>
              </a:rPr>
              <a:t> </a:t>
            </a:r>
            <a:r>
              <a:rPr lang="en-US" sz="1400" dirty="0">
                <a:solidFill>
                  <a:schemeClr val="accent6">
                    <a:lumMod val="50000"/>
                  </a:schemeClr>
                </a:solidFill>
              </a:rPr>
              <a:t>Making the data accessible and long term preservation. </a:t>
            </a:r>
          </a:p>
          <a:p>
            <a:r>
              <a:rPr lang="en-US" sz="1600" dirty="0"/>
              <a:t>Q6 - What is your roadmap for the Beyond LEO era? </a:t>
            </a:r>
          </a:p>
          <a:p>
            <a:r>
              <a:rPr lang="en-US" sz="1400" dirty="0">
                <a:solidFill>
                  <a:schemeClr val="accent6">
                    <a:lumMod val="50000"/>
                  </a:schemeClr>
                </a:solidFill>
              </a:rPr>
              <a:t>Look at how to hand over necessary portions to commercial LEO operators and package products for Deep Space activity/availability.</a:t>
            </a:r>
          </a:p>
          <a:p>
            <a:r>
              <a:rPr lang="en-US" sz="1600" dirty="0"/>
              <a:t>Q7 – Do you want to collaborate with others across SLS?   If so, whom and how?</a:t>
            </a:r>
          </a:p>
          <a:p>
            <a:r>
              <a:rPr lang="en-US" sz="1400" dirty="0"/>
              <a:t> </a:t>
            </a:r>
            <a:r>
              <a:rPr lang="en-US" sz="1400" dirty="0">
                <a:solidFill>
                  <a:schemeClr val="accent6">
                    <a:lumMod val="50000"/>
                  </a:schemeClr>
                </a:solidFill>
              </a:rPr>
              <a:t>Absolutely necessary for providing (at least) coherent User Interface for the User Community. </a:t>
            </a:r>
          </a:p>
          <a:p>
            <a:pPr marL="800100" lvl="1"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05971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ARC Biobank an Institutional Scientific Collection (ISC)</a:t>
            </a:r>
          </a:p>
        </p:txBody>
      </p:sp>
      <p:sp>
        <p:nvSpPr>
          <p:cNvPr id="6" name="TextBox 5">
            <a:extLst>
              <a:ext uri="{FF2B5EF4-FFF2-40B4-BE49-F238E27FC236}">
                <a16:creationId xmlns:a16="http://schemas.microsoft.com/office/drawing/2014/main" id="{8ACBD639-3245-614C-B9C3-5F5616C72C29}"/>
              </a:ext>
            </a:extLst>
          </p:cNvPr>
          <p:cNvSpPr txBox="1"/>
          <p:nvPr/>
        </p:nvSpPr>
        <p:spPr>
          <a:xfrm>
            <a:off x="50800" y="897081"/>
            <a:ext cx="8700653" cy="6124754"/>
          </a:xfrm>
          <a:prstGeom prst="rect">
            <a:avLst/>
          </a:prstGeom>
          <a:noFill/>
        </p:spPr>
        <p:txBody>
          <a:bodyPr wrap="square" rtlCol="0">
            <a:spAutoFit/>
          </a:bodyPr>
          <a:lstStyle/>
          <a:p>
            <a:r>
              <a:rPr lang="en-US" b="1" dirty="0"/>
              <a:t>Background of the LSDA</a:t>
            </a:r>
          </a:p>
          <a:p>
            <a:pPr marL="285750" indent="-285750">
              <a:buFont typeface="Arial" panose="020B0604020202020204" pitchFamily="34" charset="0"/>
              <a:buChar char="•"/>
            </a:pPr>
            <a:r>
              <a:rPr lang="en-US" sz="1600" dirty="0"/>
              <a:t>Early work started in 1989-90 and first funding 1993</a:t>
            </a:r>
          </a:p>
          <a:p>
            <a:pPr marL="285750" indent="-285750">
              <a:buFont typeface="Arial" panose="020B0604020202020204" pitchFamily="34" charset="0"/>
              <a:buChar char="•"/>
            </a:pPr>
            <a:r>
              <a:rPr lang="en-US" sz="1600" dirty="0"/>
              <a:t>Object was to address congressional mandate to archive and make available NASA Life Sciences Data.</a:t>
            </a:r>
          </a:p>
          <a:p>
            <a:pPr marL="285750" indent="-285750">
              <a:buFont typeface="Arial" panose="020B0604020202020204" pitchFamily="34" charset="0"/>
              <a:buChar char="•"/>
            </a:pPr>
            <a:r>
              <a:rPr lang="en-US" sz="1600" dirty="0"/>
              <a:t>Learned from Planetary Data Systems (PDS), NSSCD at Goddard and participated in the development of the OAIS (see next slide) with CCSDS &amp; ISO which used Dublin Core, Medline and other standards and data collections.</a:t>
            </a:r>
          </a:p>
          <a:p>
            <a:pPr marL="285750" indent="-285750">
              <a:buFont typeface="Arial" panose="020B0604020202020204" pitchFamily="34" charset="0"/>
              <a:buChar char="•"/>
            </a:pPr>
            <a:r>
              <a:rPr lang="en-US" sz="1600" dirty="0"/>
              <a:t>Originally composed of teams from Goddard, KSC, JSC and ARC. </a:t>
            </a:r>
          </a:p>
          <a:p>
            <a:pPr marL="285750" indent="-285750">
              <a:buFont typeface="Arial" panose="020B0604020202020204" pitchFamily="34" charset="0"/>
              <a:buChar char="•"/>
            </a:pPr>
            <a:r>
              <a:rPr lang="en-US" sz="1600" dirty="0"/>
              <a:t>Early challenges included </a:t>
            </a:r>
          </a:p>
          <a:p>
            <a:pPr marL="742950" lvl="1" indent="-285750">
              <a:buFont typeface="Arial" panose="020B0604020202020204" pitchFamily="34" charset="0"/>
              <a:buChar char="•"/>
            </a:pPr>
            <a:r>
              <a:rPr lang="en-US" sz="1600" dirty="0"/>
              <a:t>Resistance from the life science investigators to sharing their raw and analyzed data. </a:t>
            </a:r>
          </a:p>
          <a:p>
            <a:pPr marL="742950" lvl="1" indent="-285750">
              <a:buFont typeface="Arial" panose="020B0604020202020204" pitchFamily="34" charset="0"/>
              <a:buChar char="•"/>
            </a:pPr>
            <a:r>
              <a:rPr lang="en-US" sz="1600" dirty="0"/>
              <a:t>Rapidly changing digital formats (videocassettes, film reels, CD, DVD and then WWW).</a:t>
            </a:r>
          </a:p>
          <a:p>
            <a:pPr marL="742950" lvl="1" indent="-285750">
              <a:buFont typeface="Arial" panose="020B0604020202020204" pitchFamily="34" charset="0"/>
              <a:buChar char="•"/>
            </a:pPr>
            <a:r>
              <a:rPr lang="en-US" sz="1600" dirty="0"/>
              <a:t>Uncertain commitment to funding.</a:t>
            </a:r>
          </a:p>
          <a:p>
            <a:pPr marL="742950" lvl="1" indent="-285750">
              <a:buFont typeface="Arial" panose="020B0604020202020204" pitchFamily="34" charset="0"/>
              <a:buChar char="•"/>
            </a:pPr>
            <a:r>
              <a:rPr lang="en-US" sz="1600" dirty="0"/>
              <a:t>Problems associated with a distributed system.</a:t>
            </a:r>
          </a:p>
          <a:p>
            <a:pPr marL="285750" indent="-285750">
              <a:buFont typeface="Arial" panose="020B0604020202020204" pitchFamily="34" charset="0"/>
              <a:buChar char="•"/>
            </a:pPr>
            <a:r>
              <a:rPr lang="en-US" sz="1600" dirty="0"/>
              <a:t>Current Challenges:</a:t>
            </a:r>
          </a:p>
          <a:p>
            <a:pPr marL="742950" lvl="1" indent="-285750">
              <a:buFont typeface="Arial" panose="020B0604020202020204" pitchFamily="34" charset="0"/>
              <a:buChar char="•"/>
            </a:pPr>
            <a:r>
              <a:rPr lang="en-US" sz="1600" dirty="0"/>
              <a:t>Long-term preservation: changing file and media formats, application and OS evolution</a:t>
            </a:r>
          </a:p>
          <a:p>
            <a:pPr marL="742950" lvl="1" indent="-285750">
              <a:buFont typeface="Arial" panose="020B0604020202020204" pitchFamily="34" charset="0"/>
              <a:buChar char="•"/>
            </a:pPr>
            <a:r>
              <a:rPr lang="en-US" sz="1600" dirty="0"/>
              <a:t>Access; probably biggest of all, how to provide users with reasonable discovery tools in an increasingly crowded world of big data.</a:t>
            </a:r>
          </a:p>
          <a:p>
            <a:pPr marL="742950" lvl="1" indent="-285750">
              <a:buFont typeface="Arial" panose="020B0604020202020204" pitchFamily="34" charset="0"/>
              <a:buChar char="•"/>
            </a:pPr>
            <a:r>
              <a:rPr lang="en-US" sz="1600" dirty="0"/>
              <a:t>How to promote translational science on biobanked samples to the science community</a:t>
            </a:r>
          </a:p>
          <a:p>
            <a:pPr marL="742950" lvl="1" indent="-285750">
              <a:buFont typeface="Arial" panose="020B0604020202020204" pitchFamily="34" charset="0"/>
              <a:buChar char="•"/>
            </a:pPr>
            <a:r>
              <a:rPr lang="en-US" sz="1600" dirty="0"/>
              <a:t>Domestic and international science outreach</a:t>
            </a:r>
          </a:p>
          <a:p>
            <a:endParaRPr lang="en-US" dirty="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59790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904009" y="95830"/>
            <a:ext cx="7325592"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The LSDA is Based on the </a:t>
            </a:r>
          </a:p>
          <a:p>
            <a:r>
              <a:rPr lang="en-US" sz="2000" dirty="0"/>
              <a:t>Open Archival Information System (OAIS)</a:t>
            </a:r>
          </a:p>
        </p:txBody>
      </p:sp>
      <p:sp>
        <p:nvSpPr>
          <p:cNvPr id="6" name="TextBox 5">
            <a:extLst>
              <a:ext uri="{FF2B5EF4-FFF2-40B4-BE49-F238E27FC236}">
                <a16:creationId xmlns:a16="http://schemas.microsoft.com/office/drawing/2014/main" id="{8ACBD639-3245-614C-B9C3-5F5616C72C29}"/>
              </a:ext>
            </a:extLst>
          </p:cNvPr>
          <p:cNvSpPr txBox="1"/>
          <p:nvPr/>
        </p:nvSpPr>
        <p:spPr>
          <a:xfrm>
            <a:off x="216478" y="979457"/>
            <a:ext cx="8700653" cy="5355312"/>
          </a:xfrm>
          <a:prstGeom prst="rect">
            <a:avLst/>
          </a:prstGeom>
          <a:noFill/>
        </p:spPr>
        <p:txBody>
          <a:bodyPr wrap="square" rtlCol="0">
            <a:spAutoFit/>
          </a:bodyPr>
          <a:lstStyle/>
          <a:p>
            <a:r>
              <a:rPr lang="en-US" dirty="0"/>
              <a:t>OAIS reference model provides: fundamental concepts for preservation</a:t>
            </a:r>
          </a:p>
          <a:p>
            <a:pPr marL="742950" lvl="1" indent="-285750">
              <a:buFont typeface="Arial" panose="020B0604020202020204" pitchFamily="34" charset="0"/>
              <a:buChar char="•"/>
            </a:pPr>
            <a:r>
              <a:rPr lang="en-US" dirty="0"/>
              <a:t>Fundamental definitions so people can speak without confusion</a:t>
            </a:r>
          </a:p>
          <a:p>
            <a:pPr marL="742950" lvl="1" indent="-285750">
              <a:buFont typeface="Arial" panose="020B0604020202020204" pitchFamily="34" charset="0"/>
              <a:buChar char="•"/>
            </a:pPr>
            <a:r>
              <a:rPr lang="en-US" dirty="0"/>
              <a:t>Provides vocabulary – widely applicable</a:t>
            </a:r>
          </a:p>
          <a:p>
            <a:pPr marL="742950" lvl="1" indent="-285750">
              <a:buFont typeface="Arial" panose="020B0604020202020204" pitchFamily="34" charset="0"/>
              <a:buChar char="•"/>
            </a:pPr>
            <a:r>
              <a:rPr lang="en-US" dirty="0"/>
              <a:t>Defines important </a:t>
            </a:r>
            <a:r>
              <a:rPr lang="en-US" b="1" dirty="0"/>
              <a:t>roles</a:t>
            </a:r>
            <a:r>
              <a:rPr lang="en-US" dirty="0"/>
              <a:t> in digital preservation</a:t>
            </a:r>
          </a:p>
          <a:p>
            <a:pPr marL="742950" lvl="1" indent="-285750">
              <a:buFont typeface="Arial" panose="020B0604020202020204" pitchFamily="34" charset="0"/>
              <a:buChar char="•"/>
            </a:pPr>
            <a:r>
              <a:rPr lang="en-US" dirty="0"/>
              <a:t>Conformance defined </a:t>
            </a:r>
          </a:p>
          <a:p>
            <a:r>
              <a:rPr lang="en-US" dirty="0"/>
              <a:t>OAIS approach to digital preservation: </a:t>
            </a:r>
          </a:p>
          <a:p>
            <a:pPr marL="742950" lvl="1" indent="-285750">
              <a:buFont typeface="Arial" panose="020B0604020202020204" pitchFamily="34" charset="0"/>
              <a:buChar char="•"/>
            </a:pPr>
            <a:r>
              <a:rPr lang="en-US" dirty="0"/>
              <a:t>Covers all types of digitally encoded information </a:t>
            </a:r>
          </a:p>
          <a:p>
            <a:pPr marL="742950" lvl="1" indent="-285750">
              <a:buFont typeface="Arial" panose="020B0604020202020204" pitchFamily="34" charset="0"/>
              <a:buChar char="•"/>
            </a:pPr>
            <a:r>
              <a:rPr lang="en-US" dirty="0"/>
              <a:t>Provides a way to test whether preservation is successful </a:t>
            </a:r>
          </a:p>
          <a:p>
            <a:pPr marL="742950" lvl="1" indent="-285750">
              <a:buFont typeface="Arial" panose="020B0604020202020204" pitchFamily="34" charset="0"/>
              <a:buChar char="•"/>
            </a:pPr>
            <a:r>
              <a:rPr lang="en-US" dirty="0"/>
              <a:t>Does not require seeing into the future </a:t>
            </a:r>
          </a:p>
          <a:p>
            <a:pPr marL="742950" lvl="1" indent="-285750">
              <a:buFont typeface="Arial" panose="020B0604020202020204" pitchFamily="34" charset="0"/>
              <a:buChar char="•"/>
            </a:pPr>
            <a:r>
              <a:rPr lang="en-US" dirty="0"/>
              <a:t>Does require transparency </a:t>
            </a:r>
          </a:p>
          <a:p>
            <a:pPr marL="742950" lvl="1" indent="-285750">
              <a:buFont typeface="Arial" panose="020B0604020202020204" pitchFamily="34" charset="0"/>
              <a:buChar char="•"/>
            </a:pPr>
            <a:r>
              <a:rPr lang="en-US" dirty="0"/>
              <a:t>Does not require “open access” </a:t>
            </a:r>
          </a:p>
          <a:p>
            <a:pPr lvl="1"/>
            <a:r>
              <a:rPr lang="en-US" dirty="0"/>
              <a:t>Does not cover: </a:t>
            </a:r>
          </a:p>
          <a:p>
            <a:pPr marL="1200150" lvl="2" indent="-285750">
              <a:buFont typeface="Arial" panose="020B0604020202020204" pitchFamily="34" charset="0"/>
              <a:buChar char="•"/>
            </a:pPr>
            <a:r>
              <a:rPr lang="en-US" dirty="0"/>
              <a:t>	Social and organizational aspects</a:t>
            </a:r>
          </a:p>
          <a:p>
            <a:pPr marL="1200150" lvl="2" indent="-285750">
              <a:buFont typeface="Arial" panose="020B0604020202020204" pitchFamily="34" charset="0"/>
              <a:buChar char="•"/>
            </a:pPr>
            <a:r>
              <a:rPr lang="en-US" dirty="0"/>
              <a:t>	Finance etc.</a:t>
            </a:r>
          </a:p>
          <a:p>
            <a:pPr marL="285750" indent="-285750">
              <a:buFont typeface="Arial" panose="020B0604020202020204" pitchFamily="34" charset="0"/>
              <a:buChar char="•"/>
            </a:pPr>
            <a:r>
              <a:rPr lang="en-US" dirty="0"/>
              <a:t>Many detailed aspects noted in the "roadmap of follow-on standards"</a:t>
            </a:r>
          </a:p>
          <a:p>
            <a:r>
              <a:rPr lang="en-US" dirty="0"/>
              <a:t>is not meant as a </a:t>
            </a:r>
            <a:r>
              <a:rPr lang="en-US" b="1" dirty="0"/>
              <a:t>design/blueprint</a:t>
            </a:r>
            <a:r>
              <a:rPr lang="en-US" dirty="0"/>
              <a:t> for a repository because it must allow greater flexibility for implementations</a:t>
            </a:r>
          </a:p>
          <a:p>
            <a:pPr marL="285750" indent="-285750">
              <a:buFont typeface="Arial" panose="020B0604020202020204" pitchFamily="34" charset="0"/>
              <a:buChar char="•"/>
            </a:pPr>
            <a:r>
              <a:rPr lang="en-US" dirty="0"/>
              <a:t>OAIS does provide a good basis for certification</a:t>
            </a:r>
          </a:p>
          <a:p>
            <a:r>
              <a:rPr lang="en-US" dirty="0"/>
              <a:t>It is the most widely accepted reference model for digital archives worldwide.</a:t>
            </a:r>
          </a:p>
        </p:txBody>
      </p:sp>
    </p:spTree>
    <p:extLst>
      <p:ext uri="{BB962C8B-B14F-4D97-AF65-F5344CB8AC3E}">
        <p14:creationId xmlns:p14="http://schemas.microsoft.com/office/powerpoint/2010/main" val="284898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Life Sciences Data Archive (LSDA) and GeneLab Dataflow</a:t>
            </a:r>
          </a:p>
        </p:txBody>
      </p:sp>
      <p:sp>
        <p:nvSpPr>
          <p:cNvPr id="6" name="Rounded Rectangle 5">
            <a:extLst>
              <a:ext uri="{FF2B5EF4-FFF2-40B4-BE49-F238E27FC236}">
                <a16:creationId xmlns:a16="http://schemas.microsoft.com/office/drawing/2014/main" id="{65BADB86-19BE-8740-8D11-1DD4908BF1E1}"/>
              </a:ext>
            </a:extLst>
          </p:cNvPr>
          <p:cNvSpPr/>
          <p:nvPr/>
        </p:nvSpPr>
        <p:spPr bwMode="auto">
          <a:xfrm>
            <a:off x="478111" y="1009771"/>
            <a:ext cx="6288389" cy="3906571"/>
          </a:xfrm>
          <a:prstGeom prst="roundRect">
            <a:avLst/>
          </a:prstGeom>
          <a:solidFill>
            <a:srgbClr val="FFFF00"/>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 name="Straight Arrow Connector 6">
            <a:extLst>
              <a:ext uri="{FF2B5EF4-FFF2-40B4-BE49-F238E27FC236}">
                <a16:creationId xmlns:a16="http://schemas.microsoft.com/office/drawing/2014/main" id="{8735EAF5-E390-784F-A1B3-11EB4996EBE2}"/>
              </a:ext>
            </a:extLst>
          </p:cNvPr>
          <p:cNvCxnSpPr>
            <a:cxnSpLocks/>
          </p:cNvCxnSpPr>
          <p:nvPr/>
        </p:nvCxnSpPr>
        <p:spPr>
          <a:xfrm flipH="1" flipV="1">
            <a:off x="6070969" y="3710347"/>
            <a:ext cx="1621851" cy="1023057"/>
          </a:xfrm>
          <a:prstGeom prst="straightConnector1">
            <a:avLst/>
          </a:prstGeom>
          <a:ln cmpd="sng">
            <a:solidFill>
              <a:schemeClr val="accent6">
                <a:lumMod val="50000"/>
              </a:schemeClr>
            </a:solidFill>
            <a:prstDash val="lgDashDot"/>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76C81172-5B13-4545-B8F2-77C217670F0A}"/>
              </a:ext>
            </a:extLst>
          </p:cNvPr>
          <p:cNvSpPr/>
          <p:nvPr/>
        </p:nvSpPr>
        <p:spPr>
          <a:xfrm>
            <a:off x="2388431" y="3169307"/>
            <a:ext cx="954398" cy="121170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r"/>
            <a:r>
              <a:rPr lang="en-US" b="1" dirty="0">
                <a:solidFill>
                  <a:schemeClr val="tx1"/>
                </a:solidFill>
              </a:rPr>
              <a:t>KSC</a:t>
            </a:r>
          </a:p>
        </p:txBody>
      </p:sp>
      <p:sp>
        <p:nvSpPr>
          <p:cNvPr id="9" name="Rounded Rectangle 8">
            <a:extLst>
              <a:ext uri="{FF2B5EF4-FFF2-40B4-BE49-F238E27FC236}">
                <a16:creationId xmlns:a16="http://schemas.microsoft.com/office/drawing/2014/main" id="{895C8033-145E-1B40-880C-370778A04A41}"/>
              </a:ext>
            </a:extLst>
          </p:cNvPr>
          <p:cNvSpPr/>
          <p:nvPr/>
        </p:nvSpPr>
        <p:spPr>
          <a:xfrm>
            <a:off x="3480440" y="3309941"/>
            <a:ext cx="2800021" cy="36576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Relational Database Management System (RDMS) &amp; CLSR (Cloud)</a:t>
            </a:r>
          </a:p>
        </p:txBody>
      </p:sp>
      <p:sp>
        <p:nvSpPr>
          <p:cNvPr id="10" name="Slide Number Placeholder 1">
            <a:extLst>
              <a:ext uri="{FF2B5EF4-FFF2-40B4-BE49-F238E27FC236}">
                <a16:creationId xmlns:a16="http://schemas.microsoft.com/office/drawing/2014/main" id="{74BB3C74-9A5D-2B43-98CE-CB5EB0649BD5}"/>
              </a:ext>
            </a:extLst>
          </p:cNvPr>
          <p:cNvSpPr txBox="1">
            <a:spLocks/>
          </p:cNvSpPr>
          <p:nvPr/>
        </p:nvSpPr>
        <p:spPr>
          <a:xfrm>
            <a:off x="3913167" y="5620321"/>
            <a:ext cx="1129665" cy="262680"/>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Task Book</a:t>
            </a:r>
          </a:p>
        </p:txBody>
      </p:sp>
      <p:sp>
        <p:nvSpPr>
          <p:cNvPr id="11" name="Slide Number Placeholder 1">
            <a:extLst>
              <a:ext uri="{FF2B5EF4-FFF2-40B4-BE49-F238E27FC236}">
                <a16:creationId xmlns:a16="http://schemas.microsoft.com/office/drawing/2014/main" id="{4E6A40CF-278A-5848-8636-F9A7A82091A6}"/>
              </a:ext>
            </a:extLst>
          </p:cNvPr>
          <p:cNvSpPr txBox="1">
            <a:spLocks/>
          </p:cNvSpPr>
          <p:nvPr/>
        </p:nvSpPr>
        <p:spPr>
          <a:xfrm>
            <a:off x="5045978" y="5620320"/>
            <a:ext cx="1129665" cy="269681"/>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Grants</a:t>
            </a:r>
          </a:p>
        </p:txBody>
      </p:sp>
      <p:sp>
        <p:nvSpPr>
          <p:cNvPr id="12" name="Slide Number Placeholder 1">
            <a:extLst>
              <a:ext uri="{FF2B5EF4-FFF2-40B4-BE49-F238E27FC236}">
                <a16:creationId xmlns:a16="http://schemas.microsoft.com/office/drawing/2014/main" id="{7EA87D18-F49F-7B4A-9C8C-DADF63FE40D7}"/>
              </a:ext>
            </a:extLst>
          </p:cNvPr>
          <p:cNvSpPr txBox="1">
            <a:spLocks/>
          </p:cNvSpPr>
          <p:nvPr/>
        </p:nvSpPr>
        <p:spPr>
          <a:xfrm>
            <a:off x="6173627" y="5620320"/>
            <a:ext cx="1129665" cy="269681"/>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ISS Website</a:t>
            </a:r>
          </a:p>
        </p:txBody>
      </p:sp>
      <p:cxnSp>
        <p:nvCxnSpPr>
          <p:cNvPr id="13" name="Straight Arrow Connector 12">
            <a:extLst>
              <a:ext uri="{FF2B5EF4-FFF2-40B4-BE49-F238E27FC236}">
                <a16:creationId xmlns:a16="http://schemas.microsoft.com/office/drawing/2014/main" id="{57D6D48F-364A-9248-96EE-9FAB053A382F}"/>
              </a:ext>
            </a:extLst>
          </p:cNvPr>
          <p:cNvCxnSpPr>
            <a:endCxn id="84" idx="1"/>
          </p:cNvCxnSpPr>
          <p:nvPr/>
        </p:nvCxnSpPr>
        <p:spPr>
          <a:xfrm flipV="1">
            <a:off x="3955877" y="3116792"/>
            <a:ext cx="2926243" cy="2501480"/>
          </a:xfrm>
          <a:prstGeom prst="straightConnector1">
            <a:avLst/>
          </a:prstGeom>
          <a:ln>
            <a:solidFill>
              <a:schemeClr val="tx1"/>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9CD478-A4DB-FE4B-ACC3-BFD975695293}"/>
              </a:ext>
            </a:extLst>
          </p:cNvPr>
          <p:cNvCxnSpPr>
            <a:cxnSpLocks/>
          </p:cNvCxnSpPr>
          <p:nvPr/>
        </p:nvCxnSpPr>
        <p:spPr>
          <a:xfrm flipV="1">
            <a:off x="4095646" y="1989292"/>
            <a:ext cx="2704" cy="1270110"/>
          </a:xfrm>
          <a:prstGeom prst="straightConnector1">
            <a:avLst/>
          </a:prstGeom>
          <a:ln w="6350">
            <a:headEnd type="oval"/>
            <a:tailEnd type="stealth"/>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9FE1CC76-15C1-3746-896A-AD65D22907A5}"/>
              </a:ext>
            </a:extLst>
          </p:cNvPr>
          <p:cNvCxnSpPr>
            <a:cxnSpLocks/>
          </p:cNvCxnSpPr>
          <p:nvPr/>
        </p:nvCxnSpPr>
        <p:spPr>
          <a:xfrm flipV="1">
            <a:off x="2307102" y="1996008"/>
            <a:ext cx="353960" cy="786302"/>
          </a:xfrm>
          <a:prstGeom prst="straightConnector1">
            <a:avLst/>
          </a:prstGeom>
          <a:ln>
            <a:solidFill>
              <a:schemeClr val="tx1"/>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257EBFE2-7B90-8C40-A667-A73EBA60EC2E}"/>
              </a:ext>
            </a:extLst>
          </p:cNvPr>
          <p:cNvSpPr txBox="1">
            <a:spLocks/>
          </p:cNvSpPr>
          <p:nvPr/>
        </p:nvSpPr>
        <p:spPr>
          <a:xfrm>
            <a:off x="1022085" y="1748956"/>
            <a:ext cx="1129665" cy="503556"/>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4A66AC"/>
                </a:solidFill>
              </a:rPr>
              <a:t>JSC Human Research Experiments</a:t>
            </a:r>
          </a:p>
        </p:txBody>
      </p:sp>
      <p:sp>
        <p:nvSpPr>
          <p:cNvPr id="17" name="Slide Number Placeholder 1">
            <a:extLst>
              <a:ext uri="{FF2B5EF4-FFF2-40B4-BE49-F238E27FC236}">
                <a16:creationId xmlns:a16="http://schemas.microsoft.com/office/drawing/2014/main" id="{E5BCAC30-3E06-C346-806B-685C8AD12261}"/>
              </a:ext>
            </a:extLst>
          </p:cNvPr>
          <p:cNvSpPr txBox="1">
            <a:spLocks/>
          </p:cNvSpPr>
          <p:nvPr/>
        </p:nvSpPr>
        <p:spPr>
          <a:xfrm>
            <a:off x="1007320" y="1191853"/>
            <a:ext cx="1129665" cy="503556"/>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4A66AC"/>
                </a:solidFill>
              </a:rPr>
              <a:t>JSC Astronaut Medical Data</a:t>
            </a:r>
          </a:p>
        </p:txBody>
      </p:sp>
      <p:sp>
        <p:nvSpPr>
          <p:cNvPr id="18" name="Rounded Rectangle 17">
            <a:extLst>
              <a:ext uri="{FF2B5EF4-FFF2-40B4-BE49-F238E27FC236}">
                <a16:creationId xmlns:a16="http://schemas.microsoft.com/office/drawing/2014/main" id="{F83CE9BD-E200-1747-BE02-896D8595129E}"/>
              </a:ext>
            </a:extLst>
          </p:cNvPr>
          <p:cNvSpPr/>
          <p:nvPr/>
        </p:nvSpPr>
        <p:spPr>
          <a:xfrm>
            <a:off x="4326401" y="5055305"/>
            <a:ext cx="1133243" cy="115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Selecting for Space Life Genomics</a:t>
            </a:r>
          </a:p>
        </p:txBody>
      </p:sp>
      <p:sp>
        <p:nvSpPr>
          <p:cNvPr id="19" name="Slide Number Placeholder 1">
            <a:extLst>
              <a:ext uri="{FF2B5EF4-FFF2-40B4-BE49-F238E27FC236}">
                <a16:creationId xmlns:a16="http://schemas.microsoft.com/office/drawing/2014/main" id="{59D8C7A0-2A5D-B740-9D2E-213637B2565E}"/>
              </a:ext>
            </a:extLst>
          </p:cNvPr>
          <p:cNvSpPr txBox="1">
            <a:spLocks/>
          </p:cNvSpPr>
          <p:nvPr/>
        </p:nvSpPr>
        <p:spPr>
          <a:xfrm>
            <a:off x="2781807" y="5620320"/>
            <a:ext cx="1131360" cy="503556"/>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PI &amp; Project Science Data</a:t>
            </a:r>
          </a:p>
        </p:txBody>
      </p:sp>
      <p:sp>
        <p:nvSpPr>
          <p:cNvPr id="21" name="Slide Number Placeholder 1">
            <a:extLst>
              <a:ext uri="{FF2B5EF4-FFF2-40B4-BE49-F238E27FC236}">
                <a16:creationId xmlns:a16="http://schemas.microsoft.com/office/drawing/2014/main" id="{1037CBDD-8651-7545-AB12-DC061803CF86}"/>
              </a:ext>
            </a:extLst>
          </p:cNvPr>
          <p:cNvSpPr txBox="1">
            <a:spLocks/>
          </p:cNvSpPr>
          <p:nvPr/>
        </p:nvSpPr>
        <p:spPr>
          <a:xfrm>
            <a:off x="2447215" y="1411947"/>
            <a:ext cx="2410572" cy="525528"/>
          </a:xfrm>
          <a:prstGeom prst="rect">
            <a:avLst/>
          </a:prstGeom>
          <a:ln w="22225">
            <a:noFill/>
          </a:ln>
        </p:spPr>
        <p:txBody>
          <a:bodyPr vert="horz" lIns="91440" tIns="45720" rIns="91440" bIns="45720" rtlCol="0" anchor="t" anchorCtr="1"/>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A66AC"/>
                </a:solidFill>
              </a:rPr>
              <a:t>LSDA Public Web Site</a:t>
            </a:r>
          </a:p>
          <a:p>
            <a:pPr algn="ctr"/>
            <a:r>
              <a:rPr lang="en-US" dirty="0">
                <a:solidFill>
                  <a:srgbClr val="4A66AC"/>
                </a:solidFill>
              </a:rPr>
              <a:t>https://</a:t>
            </a:r>
            <a:r>
              <a:rPr lang="en-US" dirty="0" err="1">
                <a:solidFill>
                  <a:srgbClr val="4A66AC"/>
                </a:solidFill>
              </a:rPr>
              <a:t>lsda.jsc.nasa.gov</a:t>
            </a:r>
            <a:endParaRPr lang="en-US" dirty="0">
              <a:solidFill>
                <a:srgbClr val="4A66AC"/>
              </a:solidFill>
            </a:endParaRPr>
          </a:p>
        </p:txBody>
      </p:sp>
      <p:cxnSp>
        <p:nvCxnSpPr>
          <p:cNvPr id="22" name="Straight Arrow Connector 21">
            <a:extLst>
              <a:ext uri="{FF2B5EF4-FFF2-40B4-BE49-F238E27FC236}">
                <a16:creationId xmlns:a16="http://schemas.microsoft.com/office/drawing/2014/main" id="{1A798599-1F26-174C-A3BB-5B4087E7A675}"/>
              </a:ext>
            </a:extLst>
          </p:cNvPr>
          <p:cNvCxnSpPr>
            <a:cxnSpLocks/>
          </p:cNvCxnSpPr>
          <p:nvPr/>
        </p:nvCxnSpPr>
        <p:spPr>
          <a:xfrm flipH="1" flipV="1">
            <a:off x="4840471" y="1983669"/>
            <a:ext cx="2000518" cy="827785"/>
          </a:xfrm>
          <a:prstGeom prst="straightConnector1">
            <a:avLst/>
          </a:prstGeom>
          <a:ln>
            <a:solidFill>
              <a:schemeClr val="tx1"/>
            </a:solidFill>
            <a:prstDash val="solid"/>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16351E-BED4-CE43-82DF-64D48909B2C4}"/>
              </a:ext>
            </a:extLst>
          </p:cNvPr>
          <p:cNvCxnSpPr>
            <a:cxnSpLocks/>
          </p:cNvCxnSpPr>
          <p:nvPr/>
        </p:nvCxnSpPr>
        <p:spPr>
          <a:xfrm flipH="1" flipV="1">
            <a:off x="2970229" y="2025809"/>
            <a:ext cx="14845" cy="1109962"/>
          </a:xfrm>
          <a:prstGeom prst="straightConnector1">
            <a:avLst/>
          </a:prstGeom>
          <a:ln>
            <a:solidFill>
              <a:schemeClr val="tx1"/>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32A132AB-F512-E943-8096-748960B8B0FD}"/>
              </a:ext>
            </a:extLst>
          </p:cNvPr>
          <p:cNvSpPr/>
          <p:nvPr/>
        </p:nvSpPr>
        <p:spPr>
          <a:xfrm>
            <a:off x="936456" y="4452866"/>
            <a:ext cx="978836" cy="1272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Selecting for JSC Life Sciences</a:t>
            </a:r>
          </a:p>
        </p:txBody>
      </p:sp>
      <p:cxnSp>
        <p:nvCxnSpPr>
          <p:cNvPr id="31" name="Straight Arrow Connector 30">
            <a:extLst>
              <a:ext uri="{FF2B5EF4-FFF2-40B4-BE49-F238E27FC236}">
                <a16:creationId xmlns:a16="http://schemas.microsoft.com/office/drawing/2014/main" id="{417AC39D-EBD6-F442-8294-5AA2293EC938}"/>
              </a:ext>
            </a:extLst>
          </p:cNvPr>
          <p:cNvCxnSpPr>
            <a:stCxn id="9" idx="3"/>
            <a:endCxn id="81" idx="1"/>
          </p:cNvCxnSpPr>
          <p:nvPr/>
        </p:nvCxnSpPr>
        <p:spPr>
          <a:xfrm flipV="1">
            <a:off x="6280461" y="2881671"/>
            <a:ext cx="638686" cy="611150"/>
          </a:xfrm>
          <a:prstGeom prst="straightConnector1">
            <a:avLst/>
          </a:prstGeom>
          <a:ln w="12700">
            <a:solidFill>
              <a:schemeClr val="tx1"/>
            </a:solidFill>
            <a:prstDash val="solid"/>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0FEB0039-989A-2843-BCB6-519CC6F3913F}"/>
              </a:ext>
            </a:extLst>
          </p:cNvPr>
          <p:cNvGrpSpPr/>
          <p:nvPr/>
        </p:nvGrpSpPr>
        <p:grpSpPr>
          <a:xfrm>
            <a:off x="4023860" y="2537680"/>
            <a:ext cx="126713" cy="184116"/>
            <a:chOff x="2023817" y="1129981"/>
            <a:chExt cx="266380" cy="228341"/>
          </a:xfrm>
        </p:grpSpPr>
        <p:sp>
          <p:nvSpPr>
            <p:cNvPr id="35" name="Oval 34">
              <a:extLst>
                <a:ext uri="{FF2B5EF4-FFF2-40B4-BE49-F238E27FC236}">
                  <a16:creationId xmlns:a16="http://schemas.microsoft.com/office/drawing/2014/main" id="{13A45165-57C7-EB41-A311-624083BE2FEA}"/>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42D1A27-DEFE-A54C-B9B4-6C57308C9D3C}"/>
                </a:ext>
              </a:extLst>
            </p:cNvPr>
            <p:cNvSpPr txBox="1"/>
            <p:nvPr/>
          </p:nvSpPr>
          <p:spPr>
            <a:xfrm>
              <a:off x="2023817" y="1129981"/>
              <a:ext cx="223760" cy="228341"/>
            </a:xfrm>
            <a:prstGeom prst="rect">
              <a:avLst/>
            </a:prstGeom>
            <a:noFill/>
            <a:ln>
              <a:noFill/>
            </a:ln>
          </p:spPr>
          <p:txBody>
            <a:bodyPr wrap="square" rtlCol="0">
              <a:spAutoFit/>
            </a:bodyPr>
            <a:lstStyle/>
            <a:p>
              <a:r>
                <a:rPr lang="en-US" sz="800" dirty="0"/>
                <a:t>2</a:t>
              </a:r>
            </a:p>
          </p:txBody>
        </p:sp>
      </p:grpSp>
      <p:grpSp>
        <p:nvGrpSpPr>
          <p:cNvPr id="37" name="Group 36">
            <a:extLst>
              <a:ext uri="{FF2B5EF4-FFF2-40B4-BE49-F238E27FC236}">
                <a16:creationId xmlns:a16="http://schemas.microsoft.com/office/drawing/2014/main" id="{0C5E9336-4E88-9441-9F84-7F9CDC588070}"/>
              </a:ext>
            </a:extLst>
          </p:cNvPr>
          <p:cNvGrpSpPr/>
          <p:nvPr/>
        </p:nvGrpSpPr>
        <p:grpSpPr>
          <a:xfrm>
            <a:off x="2923089" y="2503704"/>
            <a:ext cx="126713" cy="184116"/>
            <a:chOff x="2023817" y="1129981"/>
            <a:chExt cx="266380" cy="228341"/>
          </a:xfrm>
        </p:grpSpPr>
        <p:sp>
          <p:nvSpPr>
            <p:cNvPr id="38" name="Oval 37">
              <a:extLst>
                <a:ext uri="{FF2B5EF4-FFF2-40B4-BE49-F238E27FC236}">
                  <a16:creationId xmlns:a16="http://schemas.microsoft.com/office/drawing/2014/main" id="{3D21982A-1985-E04B-A6DF-9253DF919517}"/>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5B0ACAB-20AB-B24D-9E9A-4A885A820BF6}"/>
                </a:ext>
              </a:extLst>
            </p:cNvPr>
            <p:cNvSpPr txBox="1"/>
            <p:nvPr/>
          </p:nvSpPr>
          <p:spPr>
            <a:xfrm>
              <a:off x="2023817" y="1129981"/>
              <a:ext cx="223760" cy="228341"/>
            </a:xfrm>
            <a:prstGeom prst="rect">
              <a:avLst/>
            </a:prstGeom>
            <a:noFill/>
            <a:ln>
              <a:noFill/>
            </a:ln>
          </p:spPr>
          <p:txBody>
            <a:bodyPr wrap="square" rtlCol="0">
              <a:spAutoFit/>
            </a:bodyPr>
            <a:lstStyle/>
            <a:p>
              <a:r>
                <a:rPr lang="en-US" sz="800" dirty="0"/>
                <a:t>2</a:t>
              </a:r>
            </a:p>
          </p:txBody>
        </p:sp>
      </p:grpSp>
      <p:grpSp>
        <p:nvGrpSpPr>
          <p:cNvPr id="40" name="Group 39">
            <a:extLst>
              <a:ext uri="{FF2B5EF4-FFF2-40B4-BE49-F238E27FC236}">
                <a16:creationId xmlns:a16="http://schemas.microsoft.com/office/drawing/2014/main" id="{CBC66E3E-CF6B-E140-96D5-D0D1CDFEB416}"/>
              </a:ext>
            </a:extLst>
          </p:cNvPr>
          <p:cNvGrpSpPr/>
          <p:nvPr/>
        </p:nvGrpSpPr>
        <p:grpSpPr>
          <a:xfrm>
            <a:off x="2393996" y="2271446"/>
            <a:ext cx="125690" cy="184404"/>
            <a:chOff x="2025968" y="1114043"/>
            <a:chExt cx="264229" cy="228698"/>
          </a:xfrm>
        </p:grpSpPr>
        <p:sp>
          <p:nvSpPr>
            <p:cNvPr id="41" name="Oval 40">
              <a:extLst>
                <a:ext uri="{FF2B5EF4-FFF2-40B4-BE49-F238E27FC236}">
                  <a16:creationId xmlns:a16="http://schemas.microsoft.com/office/drawing/2014/main" id="{49D12458-B93D-B040-A749-9D0828DF7C88}"/>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9774FD7-CEBA-224D-8A91-2CB9A7A52D73}"/>
                </a:ext>
              </a:extLst>
            </p:cNvPr>
            <p:cNvSpPr txBox="1"/>
            <p:nvPr/>
          </p:nvSpPr>
          <p:spPr>
            <a:xfrm>
              <a:off x="2025968" y="1114043"/>
              <a:ext cx="223759" cy="228341"/>
            </a:xfrm>
            <a:prstGeom prst="rect">
              <a:avLst/>
            </a:prstGeom>
            <a:noFill/>
            <a:ln>
              <a:noFill/>
            </a:ln>
          </p:spPr>
          <p:txBody>
            <a:bodyPr wrap="square" rtlCol="0">
              <a:spAutoFit/>
            </a:bodyPr>
            <a:lstStyle/>
            <a:p>
              <a:r>
                <a:rPr lang="en-US" sz="800" dirty="0"/>
                <a:t>2</a:t>
              </a:r>
            </a:p>
          </p:txBody>
        </p:sp>
      </p:grpSp>
      <p:grpSp>
        <p:nvGrpSpPr>
          <p:cNvPr id="43" name="Group 42">
            <a:extLst>
              <a:ext uri="{FF2B5EF4-FFF2-40B4-BE49-F238E27FC236}">
                <a16:creationId xmlns:a16="http://schemas.microsoft.com/office/drawing/2014/main" id="{1BCB0058-DE85-284D-AE45-CF07123E6B8E}"/>
              </a:ext>
            </a:extLst>
          </p:cNvPr>
          <p:cNvGrpSpPr/>
          <p:nvPr/>
        </p:nvGrpSpPr>
        <p:grpSpPr>
          <a:xfrm>
            <a:off x="260797" y="5416861"/>
            <a:ext cx="139241" cy="203275"/>
            <a:chOff x="2003145" y="1129981"/>
            <a:chExt cx="287052" cy="215444"/>
          </a:xfrm>
        </p:grpSpPr>
        <p:sp>
          <p:nvSpPr>
            <p:cNvPr id="44" name="Oval 43">
              <a:extLst>
                <a:ext uri="{FF2B5EF4-FFF2-40B4-BE49-F238E27FC236}">
                  <a16:creationId xmlns:a16="http://schemas.microsoft.com/office/drawing/2014/main" id="{3E27003B-93D9-4C4F-A7A0-6339E2C7736B}"/>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838FE0-FA3B-2C44-AADD-099336808720}"/>
                </a:ext>
              </a:extLst>
            </p:cNvPr>
            <p:cNvSpPr txBox="1"/>
            <p:nvPr/>
          </p:nvSpPr>
          <p:spPr>
            <a:xfrm>
              <a:off x="2003145" y="1129981"/>
              <a:ext cx="223760" cy="215444"/>
            </a:xfrm>
            <a:prstGeom prst="rect">
              <a:avLst/>
            </a:prstGeom>
            <a:noFill/>
            <a:ln>
              <a:noFill/>
            </a:ln>
          </p:spPr>
          <p:txBody>
            <a:bodyPr wrap="square" rtlCol="0">
              <a:spAutoFit/>
            </a:bodyPr>
            <a:lstStyle/>
            <a:p>
              <a:r>
                <a:rPr lang="en-US" sz="800" dirty="0"/>
                <a:t>1</a:t>
              </a:r>
            </a:p>
          </p:txBody>
        </p:sp>
      </p:grpSp>
      <p:sp>
        <p:nvSpPr>
          <p:cNvPr id="46" name="TextBox 45">
            <a:extLst>
              <a:ext uri="{FF2B5EF4-FFF2-40B4-BE49-F238E27FC236}">
                <a16:creationId xmlns:a16="http://schemas.microsoft.com/office/drawing/2014/main" id="{2235CECD-627A-3B40-84DA-26248A61ED0A}"/>
              </a:ext>
            </a:extLst>
          </p:cNvPr>
          <p:cNvSpPr txBox="1"/>
          <p:nvPr/>
        </p:nvSpPr>
        <p:spPr>
          <a:xfrm>
            <a:off x="333973" y="5432906"/>
            <a:ext cx="2157963" cy="200055"/>
          </a:xfrm>
          <a:prstGeom prst="rect">
            <a:avLst/>
          </a:prstGeom>
          <a:noFill/>
        </p:spPr>
        <p:txBody>
          <a:bodyPr wrap="none" rtlCol="0">
            <a:spAutoFit/>
          </a:bodyPr>
          <a:lstStyle/>
          <a:p>
            <a:r>
              <a:rPr lang="en-US" sz="700" dirty="0"/>
              <a:t>Archivists collect and harvest data from many sources</a:t>
            </a:r>
          </a:p>
        </p:txBody>
      </p:sp>
      <p:sp>
        <p:nvSpPr>
          <p:cNvPr id="47" name="TextBox 46">
            <a:extLst>
              <a:ext uri="{FF2B5EF4-FFF2-40B4-BE49-F238E27FC236}">
                <a16:creationId xmlns:a16="http://schemas.microsoft.com/office/drawing/2014/main" id="{81562F62-E40F-1949-9827-9BF04CC75382}"/>
              </a:ext>
            </a:extLst>
          </p:cNvPr>
          <p:cNvSpPr txBox="1"/>
          <p:nvPr/>
        </p:nvSpPr>
        <p:spPr>
          <a:xfrm>
            <a:off x="353058" y="5620754"/>
            <a:ext cx="2273379" cy="200055"/>
          </a:xfrm>
          <a:prstGeom prst="rect">
            <a:avLst/>
          </a:prstGeom>
          <a:noFill/>
        </p:spPr>
        <p:txBody>
          <a:bodyPr wrap="none" rtlCol="0">
            <a:spAutoFit/>
          </a:bodyPr>
          <a:lstStyle/>
          <a:p>
            <a:r>
              <a:rPr lang="en-US" sz="700" dirty="0"/>
              <a:t>Nodes transfer verified data &amp; metadata to Central Node</a:t>
            </a:r>
          </a:p>
        </p:txBody>
      </p:sp>
      <p:sp>
        <p:nvSpPr>
          <p:cNvPr id="48" name="Rounded Rectangle 47">
            <a:extLst>
              <a:ext uri="{FF2B5EF4-FFF2-40B4-BE49-F238E27FC236}">
                <a16:creationId xmlns:a16="http://schemas.microsoft.com/office/drawing/2014/main" id="{65F10968-1145-0E41-87DC-7461521BFCC7}"/>
              </a:ext>
            </a:extLst>
          </p:cNvPr>
          <p:cNvSpPr/>
          <p:nvPr/>
        </p:nvSpPr>
        <p:spPr>
          <a:xfrm>
            <a:off x="2451976" y="4421520"/>
            <a:ext cx="988654" cy="14215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Selecting for KSC Life Sciences</a:t>
            </a:r>
          </a:p>
        </p:txBody>
      </p:sp>
      <p:sp>
        <p:nvSpPr>
          <p:cNvPr id="49" name="Rounded Rectangle 48">
            <a:extLst>
              <a:ext uri="{FF2B5EF4-FFF2-40B4-BE49-F238E27FC236}">
                <a16:creationId xmlns:a16="http://schemas.microsoft.com/office/drawing/2014/main" id="{F510B461-03E6-E042-B869-B78098960C1B}"/>
              </a:ext>
            </a:extLst>
          </p:cNvPr>
          <p:cNvSpPr/>
          <p:nvPr/>
        </p:nvSpPr>
        <p:spPr>
          <a:xfrm>
            <a:off x="4016276" y="4381012"/>
            <a:ext cx="993307" cy="19911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Selecting for ARC Life Sciences</a:t>
            </a:r>
          </a:p>
        </p:txBody>
      </p:sp>
      <p:sp>
        <p:nvSpPr>
          <p:cNvPr id="50" name="Slide Number Placeholder 1">
            <a:extLst>
              <a:ext uri="{FF2B5EF4-FFF2-40B4-BE49-F238E27FC236}">
                <a16:creationId xmlns:a16="http://schemas.microsoft.com/office/drawing/2014/main" id="{6E805FFA-5630-034F-ADD9-EA7732AAF1A7}"/>
              </a:ext>
            </a:extLst>
          </p:cNvPr>
          <p:cNvSpPr txBox="1">
            <a:spLocks/>
          </p:cNvSpPr>
          <p:nvPr/>
        </p:nvSpPr>
        <p:spPr>
          <a:xfrm>
            <a:off x="7290689" y="5620320"/>
            <a:ext cx="1129665" cy="269681"/>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Conferences</a:t>
            </a:r>
          </a:p>
        </p:txBody>
      </p:sp>
      <p:grpSp>
        <p:nvGrpSpPr>
          <p:cNvPr id="51" name="Group 50">
            <a:extLst>
              <a:ext uri="{FF2B5EF4-FFF2-40B4-BE49-F238E27FC236}">
                <a16:creationId xmlns:a16="http://schemas.microsoft.com/office/drawing/2014/main" id="{BAD3EB85-608A-614F-A37B-61F71792263E}"/>
              </a:ext>
            </a:extLst>
          </p:cNvPr>
          <p:cNvGrpSpPr/>
          <p:nvPr/>
        </p:nvGrpSpPr>
        <p:grpSpPr>
          <a:xfrm>
            <a:off x="4158092" y="5289069"/>
            <a:ext cx="139240" cy="203275"/>
            <a:chOff x="2003147" y="1129981"/>
            <a:chExt cx="287050" cy="215444"/>
          </a:xfrm>
        </p:grpSpPr>
        <p:sp>
          <p:nvSpPr>
            <p:cNvPr id="52" name="Oval 51">
              <a:extLst>
                <a:ext uri="{FF2B5EF4-FFF2-40B4-BE49-F238E27FC236}">
                  <a16:creationId xmlns:a16="http://schemas.microsoft.com/office/drawing/2014/main" id="{EB66B108-2FCF-3F44-BF05-C2355F81864B}"/>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B5C64EC-578C-5548-8394-BC4DFA5CDB32}"/>
                </a:ext>
              </a:extLst>
            </p:cNvPr>
            <p:cNvSpPr txBox="1"/>
            <p:nvPr/>
          </p:nvSpPr>
          <p:spPr>
            <a:xfrm>
              <a:off x="2003147" y="1129981"/>
              <a:ext cx="223760" cy="215444"/>
            </a:xfrm>
            <a:prstGeom prst="rect">
              <a:avLst/>
            </a:prstGeom>
            <a:noFill/>
            <a:ln>
              <a:noFill/>
            </a:ln>
          </p:spPr>
          <p:txBody>
            <a:bodyPr wrap="square" rtlCol="0">
              <a:spAutoFit/>
            </a:bodyPr>
            <a:lstStyle/>
            <a:p>
              <a:r>
                <a:rPr lang="en-US" sz="800" dirty="0"/>
                <a:t>1</a:t>
              </a:r>
            </a:p>
          </p:txBody>
        </p:sp>
      </p:grpSp>
      <p:sp>
        <p:nvSpPr>
          <p:cNvPr id="54" name="Slide Number Placeholder 1">
            <a:extLst>
              <a:ext uri="{FF2B5EF4-FFF2-40B4-BE49-F238E27FC236}">
                <a16:creationId xmlns:a16="http://schemas.microsoft.com/office/drawing/2014/main" id="{4E308A8D-011E-D04B-9D43-63F3177A3F43}"/>
              </a:ext>
            </a:extLst>
          </p:cNvPr>
          <p:cNvSpPr txBox="1">
            <a:spLocks/>
          </p:cNvSpPr>
          <p:nvPr/>
        </p:nvSpPr>
        <p:spPr>
          <a:xfrm>
            <a:off x="5747873" y="4076094"/>
            <a:ext cx="2552332" cy="233788"/>
          </a:xfrm>
          <a:prstGeom prst="rect">
            <a:avLst/>
          </a:prstGeom>
          <a:solidFill>
            <a:schemeClr val="bg1"/>
          </a:solidFill>
          <a:ln>
            <a:solidFill>
              <a:schemeClr val="accent1">
                <a:shade val="50000"/>
              </a:schemeClr>
            </a:solidFill>
          </a:ln>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4A66AC"/>
                </a:solidFill>
              </a:rPr>
              <a:t>Cryotrack Biospecimen Inventory Db</a:t>
            </a:r>
          </a:p>
        </p:txBody>
      </p:sp>
      <p:cxnSp>
        <p:nvCxnSpPr>
          <p:cNvPr id="55" name="Straight Arrow Connector 54">
            <a:extLst>
              <a:ext uri="{FF2B5EF4-FFF2-40B4-BE49-F238E27FC236}">
                <a16:creationId xmlns:a16="http://schemas.microsoft.com/office/drawing/2014/main" id="{BCA58CD3-36EF-CB48-8EC2-2A4159DA702A}"/>
              </a:ext>
            </a:extLst>
          </p:cNvPr>
          <p:cNvCxnSpPr>
            <a:cxnSpLocks/>
          </p:cNvCxnSpPr>
          <p:nvPr/>
        </p:nvCxnSpPr>
        <p:spPr>
          <a:xfrm flipV="1">
            <a:off x="2030192" y="4654326"/>
            <a:ext cx="4950273" cy="30621"/>
          </a:xfrm>
          <a:prstGeom prst="straightConnector1">
            <a:avLst/>
          </a:prstGeom>
          <a:ln w="9525">
            <a:solidFill>
              <a:schemeClr val="tx1"/>
            </a:solidFill>
            <a:prstDash val="solid"/>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41DA413-CDBC-8945-945C-4C4EB9D5214A}"/>
              </a:ext>
            </a:extLst>
          </p:cNvPr>
          <p:cNvCxnSpPr>
            <a:cxnSpLocks/>
          </p:cNvCxnSpPr>
          <p:nvPr/>
        </p:nvCxnSpPr>
        <p:spPr>
          <a:xfrm flipH="1" flipV="1">
            <a:off x="1989965" y="3803453"/>
            <a:ext cx="40227" cy="881494"/>
          </a:xfrm>
          <a:prstGeom prst="straightConnector1">
            <a:avLst/>
          </a:prstGeom>
          <a:ln w="9525">
            <a:solidFill>
              <a:schemeClr val="tx1"/>
            </a:solidFill>
            <a:prstDash val="solid"/>
            <a:miter lim="800000"/>
            <a:headEnd type="none"/>
            <a:tailEnd type="stealt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01689103-78C9-724F-917A-380BD8F21981}"/>
              </a:ext>
            </a:extLst>
          </p:cNvPr>
          <p:cNvGrpSpPr/>
          <p:nvPr/>
        </p:nvGrpSpPr>
        <p:grpSpPr>
          <a:xfrm>
            <a:off x="6436732" y="3180619"/>
            <a:ext cx="126713" cy="215444"/>
            <a:chOff x="2023817" y="1129981"/>
            <a:chExt cx="266380" cy="267194"/>
          </a:xfrm>
        </p:grpSpPr>
        <p:sp>
          <p:nvSpPr>
            <p:cNvPr id="61" name="Oval 60">
              <a:extLst>
                <a:ext uri="{FF2B5EF4-FFF2-40B4-BE49-F238E27FC236}">
                  <a16:creationId xmlns:a16="http://schemas.microsoft.com/office/drawing/2014/main" id="{5F46EE00-550C-9F42-AF69-2CE3AEA819AD}"/>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5692127-DFC3-C340-AEE5-A52EB46F89AD}"/>
                </a:ext>
              </a:extLst>
            </p:cNvPr>
            <p:cNvSpPr txBox="1"/>
            <p:nvPr/>
          </p:nvSpPr>
          <p:spPr>
            <a:xfrm>
              <a:off x="2023817" y="1129981"/>
              <a:ext cx="223759" cy="267194"/>
            </a:xfrm>
            <a:prstGeom prst="rect">
              <a:avLst/>
            </a:prstGeom>
            <a:noFill/>
            <a:ln>
              <a:noFill/>
            </a:ln>
          </p:spPr>
          <p:txBody>
            <a:bodyPr wrap="square" rtlCol="0">
              <a:spAutoFit/>
            </a:bodyPr>
            <a:lstStyle/>
            <a:p>
              <a:r>
                <a:rPr lang="en-US" sz="800" dirty="0"/>
                <a:t>3</a:t>
              </a:r>
            </a:p>
          </p:txBody>
        </p:sp>
      </p:grpSp>
      <p:sp>
        <p:nvSpPr>
          <p:cNvPr id="63" name="Rounded Rectangle 62">
            <a:extLst>
              <a:ext uri="{FF2B5EF4-FFF2-40B4-BE49-F238E27FC236}">
                <a16:creationId xmlns:a16="http://schemas.microsoft.com/office/drawing/2014/main" id="{3622F9C1-0158-A244-A95E-6C11B518536C}"/>
              </a:ext>
            </a:extLst>
          </p:cNvPr>
          <p:cNvSpPr/>
          <p:nvPr/>
        </p:nvSpPr>
        <p:spPr>
          <a:xfrm>
            <a:off x="2554510" y="2794622"/>
            <a:ext cx="3618563" cy="2377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Verified &amp; ready for public release experiment descriptions &amp; data</a:t>
            </a:r>
          </a:p>
        </p:txBody>
      </p:sp>
      <p:grpSp>
        <p:nvGrpSpPr>
          <p:cNvPr id="64" name="Group 63">
            <a:extLst>
              <a:ext uri="{FF2B5EF4-FFF2-40B4-BE49-F238E27FC236}">
                <a16:creationId xmlns:a16="http://schemas.microsoft.com/office/drawing/2014/main" id="{FE8701E8-9FF2-1848-AA0C-6DD5E4615168}"/>
              </a:ext>
            </a:extLst>
          </p:cNvPr>
          <p:cNvGrpSpPr/>
          <p:nvPr/>
        </p:nvGrpSpPr>
        <p:grpSpPr>
          <a:xfrm>
            <a:off x="266381" y="5615067"/>
            <a:ext cx="126713" cy="184116"/>
            <a:chOff x="2023817" y="1129981"/>
            <a:chExt cx="266380" cy="228341"/>
          </a:xfrm>
        </p:grpSpPr>
        <p:sp>
          <p:nvSpPr>
            <p:cNvPr id="65" name="Oval 64">
              <a:extLst>
                <a:ext uri="{FF2B5EF4-FFF2-40B4-BE49-F238E27FC236}">
                  <a16:creationId xmlns:a16="http://schemas.microsoft.com/office/drawing/2014/main" id="{BE297F1D-788C-9B44-AC05-21298BF03C1F}"/>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D13849D-ACD3-D14C-B55C-4C03674E9E91}"/>
                </a:ext>
              </a:extLst>
            </p:cNvPr>
            <p:cNvSpPr txBox="1"/>
            <p:nvPr/>
          </p:nvSpPr>
          <p:spPr>
            <a:xfrm>
              <a:off x="2023817" y="1129981"/>
              <a:ext cx="223760" cy="228341"/>
            </a:xfrm>
            <a:prstGeom prst="rect">
              <a:avLst/>
            </a:prstGeom>
            <a:noFill/>
            <a:ln>
              <a:noFill/>
            </a:ln>
          </p:spPr>
          <p:txBody>
            <a:bodyPr wrap="square" rtlCol="0">
              <a:spAutoFit/>
            </a:bodyPr>
            <a:lstStyle/>
            <a:p>
              <a:r>
                <a:rPr lang="en-US" sz="800" dirty="0"/>
                <a:t>2</a:t>
              </a:r>
            </a:p>
          </p:txBody>
        </p:sp>
      </p:grpSp>
      <p:sp>
        <p:nvSpPr>
          <p:cNvPr id="67" name="TextBox 66">
            <a:extLst>
              <a:ext uri="{FF2B5EF4-FFF2-40B4-BE49-F238E27FC236}">
                <a16:creationId xmlns:a16="http://schemas.microsoft.com/office/drawing/2014/main" id="{B246E191-B03D-A94E-AD9D-4E5DFE1B2502}"/>
              </a:ext>
            </a:extLst>
          </p:cNvPr>
          <p:cNvSpPr txBox="1"/>
          <p:nvPr/>
        </p:nvSpPr>
        <p:spPr>
          <a:xfrm>
            <a:off x="329879" y="5927419"/>
            <a:ext cx="1773242" cy="230832"/>
          </a:xfrm>
          <a:prstGeom prst="rect">
            <a:avLst/>
          </a:prstGeom>
          <a:noFill/>
        </p:spPr>
        <p:txBody>
          <a:bodyPr wrap="none" rtlCol="0">
            <a:spAutoFit/>
          </a:bodyPr>
          <a:lstStyle/>
          <a:p>
            <a:r>
              <a:rPr lang="en-US" sz="900" dirty="0">
                <a:solidFill>
                  <a:srgbClr val="FF0000"/>
                </a:solidFill>
              </a:rPr>
              <a:t>Possible and planned connections</a:t>
            </a:r>
          </a:p>
        </p:txBody>
      </p:sp>
      <p:cxnSp>
        <p:nvCxnSpPr>
          <p:cNvPr id="68" name="Straight Arrow Connector 67">
            <a:extLst>
              <a:ext uri="{FF2B5EF4-FFF2-40B4-BE49-F238E27FC236}">
                <a16:creationId xmlns:a16="http://schemas.microsoft.com/office/drawing/2014/main" id="{F32DDF60-F63C-6446-8F09-397BD193CE4B}"/>
              </a:ext>
            </a:extLst>
          </p:cNvPr>
          <p:cNvCxnSpPr/>
          <p:nvPr/>
        </p:nvCxnSpPr>
        <p:spPr>
          <a:xfrm>
            <a:off x="353058" y="6122777"/>
            <a:ext cx="1344707" cy="0"/>
          </a:xfrm>
          <a:prstGeom prst="straightConnector1">
            <a:avLst/>
          </a:prstGeom>
          <a:ln w="12700">
            <a:solidFill>
              <a:srgbClr val="FF0000"/>
            </a:solidFill>
            <a:prstDash val="lgDashDot"/>
            <a:miter lim="800000"/>
            <a:headEnd type="oval"/>
            <a:tailEnd type="stealth"/>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F1E38D3F-4299-A647-A8DD-2EBF6B8FD7B6}"/>
              </a:ext>
            </a:extLst>
          </p:cNvPr>
          <p:cNvGrpSpPr/>
          <p:nvPr/>
        </p:nvGrpSpPr>
        <p:grpSpPr>
          <a:xfrm>
            <a:off x="265136" y="5787274"/>
            <a:ext cx="126713" cy="215444"/>
            <a:chOff x="2023817" y="1129981"/>
            <a:chExt cx="266380" cy="267194"/>
          </a:xfrm>
        </p:grpSpPr>
        <p:sp>
          <p:nvSpPr>
            <p:cNvPr id="70" name="Oval 69">
              <a:extLst>
                <a:ext uri="{FF2B5EF4-FFF2-40B4-BE49-F238E27FC236}">
                  <a16:creationId xmlns:a16="http://schemas.microsoft.com/office/drawing/2014/main" id="{AE0BFDCA-99D8-BE4A-A4C4-4E4CC6C8D40F}"/>
                </a:ext>
              </a:extLst>
            </p:cNvPr>
            <p:cNvSpPr/>
            <p:nvPr/>
          </p:nvSpPr>
          <p:spPr>
            <a:xfrm>
              <a:off x="2070624" y="1161048"/>
              <a:ext cx="219573" cy="181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FB4E0054-5FA1-5F46-9F7A-096F93CCD7C4}"/>
                </a:ext>
              </a:extLst>
            </p:cNvPr>
            <p:cNvSpPr txBox="1"/>
            <p:nvPr/>
          </p:nvSpPr>
          <p:spPr>
            <a:xfrm>
              <a:off x="2023817" y="1129981"/>
              <a:ext cx="223759" cy="267194"/>
            </a:xfrm>
            <a:prstGeom prst="rect">
              <a:avLst/>
            </a:prstGeom>
            <a:noFill/>
            <a:ln>
              <a:noFill/>
            </a:ln>
          </p:spPr>
          <p:txBody>
            <a:bodyPr wrap="square" rtlCol="0">
              <a:spAutoFit/>
            </a:bodyPr>
            <a:lstStyle/>
            <a:p>
              <a:r>
                <a:rPr lang="en-US" sz="800" dirty="0"/>
                <a:t>3</a:t>
              </a:r>
            </a:p>
          </p:txBody>
        </p:sp>
      </p:grpSp>
      <p:sp>
        <p:nvSpPr>
          <p:cNvPr id="72" name="TextBox 71">
            <a:extLst>
              <a:ext uri="{FF2B5EF4-FFF2-40B4-BE49-F238E27FC236}">
                <a16:creationId xmlns:a16="http://schemas.microsoft.com/office/drawing/2014/main" id="{30B5B59B-E1E2-664B-9AD2-E3D6311C3E52}"/>
              </a:ext>
            </a:extLst>
          </p:cNvPr>
          <p:cNvSpPr txBox="1"/>
          <p:nvPr/>
        </p:nvSpPr>
        <p:spPr>
          <a:xfrm>
            <a:off x="365976" y="5800834"/>
            <a:ext cx="1510350" cy="200055"/>
          </a:xfrm>
          <a:prstGeom prst="rect">
            <a:avLst/>
          </a:prstGeom>
          <a:noFill/>
        </p:spPr>
        <p:txBody>
          <a:bodyPr wrap="none" rtlCol="0">
            <a:spAutoFit/>
          </a:bodyPr>
          <a:lstStyle/>
          <a:p>
            <a:r>
              <a:rPr lang="en-US" sz="700" dirty="0"/>
              <a:t>Nodes transfer data between Nodes</a:t>
            </a:r>
          </a:p>
        </p:txBody>
      </p:sp>
      <p:sp>
        <p:nvSpPr>
          <p:cNvPr id="74" name="Slide Number Placeholder 1">
            <a:extLst>
              <a:ext uri="{FF2B5EF4-FFF2-40B4-BE49-F238E27FC236}">
                <a16:creationId xmlns:a16="http://schemas.microsoft.com/office/drawing/2014/main" id="{F2045CFB-A239-A242-BB20-FA433CD4AD68}"/>
              </a:ext>
            </a:extLst>
          </p:cNvPr>
          <p:cNvSpPr txBox="1">
            <a:spLocks/>
          </p:cNvSpPr>
          <p:nvPr/>
        </p:nvSpPr>
        <p:spPr>
          <a:xfrm>
            <a:off x="2451976" y="3271934"/>
            <a:ext cx="836745" cy="683007"/>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KSC Life Sciences Data Archive </a:t>
            </a:r>
          </a:p>
        </p:txBody>
      </p:sp>
      <p:sp>
        <p:nvSpPr>
          <p:cNvPr id="75" name="TextBox 74">
            <a:extLst>
              <a:ext uri="{FF2B5EF4-FFF2-40B4-BE49-F238E27FC236}">
                <a16:creationId xmlns:a16="http://schemas.microsoft.com/office/drawing/2014/main" id="{E780BEF3-46BC-2840-A13B-7738934909DF}"/>
              </a:ext>
            </a:extLst>
          </p:cNvPr>
          <p:cNvSpPr txBox="1"/>
          <p:nvPr/>
        </p:nvSpPr>
        <p:spPr>
          <a:xfrm>
            <a:off x="3918900" y="5874632"/>
            <a:ext cx="2178481" cy="307777"/>
          </a:xfrm>
          <a:prstGeom prst="rect">
            <a:avLst/>
          </a:prstGeom>
          <a:noFill/>
        </p:spPr>
        <p:txBody>
          <a:bodyPr wrap="none" rtlCol="0">
            <a:spAutoFit/>
          </a:bodyPr>
          <a:lstStyle/>
          <a:p>
            <a:r>
              <a:rPr lang="en-US" sz="1400" dirty="0"/>
              <a:t>Data and metadata sources</a:t>
            </a:r>
          </a:p>
        </p:txBody>
      </p:sp>
      <p:cxnSp>
        <p:nvCxnSpPr>
          <p:cNvPr id="76" name="Straight Connector 75">
            <a:extLst>
              <a:ext uri="{FF2B5EF4-FFF2-40B4-BE49-F238E27FC236}">
                <a16:creationId xmlns:a16="http://schemas.microsoft.com/office/drawing/2014/main" id="{D255740F-D638-A546-9948-8957AC06AF54}"/>
              </a:ext>
            </a:extLst>
          </p:cNvPr>
          <p:cNvCxnSpPr/>
          <p:nvPr/>
        </p:nvCxnSpPr>
        <p:spPr>
          <a:xfrm>
            <a:off x="3913167" y="6123062"/>
            <a:ext cx="4538183"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Slide Number Placeholder 1">
            <a:extLst>
              <a:ext uri="{FF2B5EF4-FFF2-40B4-BE49-F238E27FC236}">
                <a16:creationId xmlns:a16="http://schemas.microsoft.com/office/drawing/2014/main" id="{315B75C7-F586-0A4A-B565-491274137FFE}"/>
              </a:ext>
            </a:extLst>
          </p:cNvPr>
          <p:cNvSpPr txBox="1">
            <a:spLocks/>
          </p:cNvSpPr>
          <p:nvPr/>
        </p:nvSpPr>
        <p:spPr>
          <a:xfrm>
            <a:off x="738584" y="2972728"/>
            <a:ext cx="1419534" cy="347613"/>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A66AC"/>
                </a:solidFill>
              </a:rPr>
              <a:t>Space Radiation Labs (NSRL) Specimen Sharing</a:t>
            </a:r>
          </a:p>
        </p:txBody>
      </p:sp>
      <p:sp>
        <p:nvSpPr>
          <p:cNvPr id="78" name="Slide Number Placeholder 1">
            <a:extLst>
              <a:ext uri="{FF2B5EF4-FFF2-40B4-BE49-F238E27FC236}">
                <a16:creationId xmlns:a16="http://schemas.microsoft.com/office/drawing/2014/main" id="{24942741-CA43-BB47-B580-51A98A44098D}"/>
              </a:ext>
            </a:extLst>
          </p:cNvPr>
          <p:cNvSpPr txBox="1">
            <a:spLocks/>
          </p:cNvSpPr>
          <p:nvPr/>
        </p:nvSpPr>
        <p:spPr>
          <a:xfrm>
            <a:off x="6910755" y="3135771"/>
            <a:ext cx="901065" cy="503556"/>
          </a:xfrm>
          <a:prstGeom prst="rect">
            <a:avLst/>
          </a:prstGeom>
          <a:solidFill>
            <a:schemeClr val="bg1"/>
          </a:solidFill>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Omics Data Sets</a:t>
            </a:r>
          </a:p>
        </p:txBody>
      </p:sp>
      <p:sp>
        <p:nvSpPr>
          <p:cNvPr id="79" name="Slide Number Placeholder 1">
            <a:extLst>
              <a:ext uri="{FF2B5EF4-FFF2-40B4-BE49-F238E27FC236}">
                <a16:creationId xmlns:a16="http://schemas.microsoft.com/office/drawing/2014/main" id="{9D85DD6C-3505-824B-A273-1E019F00D0B8}"/>
              </a:ext>
            </a:extLst>
          </p:cNvPr>
          <p:cNvSpPr txBox="1">
            <a:spLocks/>
          </p:cNvSpPr>
          <p:nvPr/>
        </p:nvSpPr>
        <p:spPr>
          <a:xfrm>
            <a:off x="7813641" y="3129264"/>
            <a:ext cx="901065" cy="503556"/>
          </a:xfrm>
          <a:prstGeom prst="rect">
            <a:avLst/>
          </a:prstGeom>
          <a:solidFill>
            <a:schemeClr val="bg1"/>
          </a:solidFill>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Non-NASA </a:t>
            </a:r>
            <a:r>
              <a:rPr lang="en-US" dirty="0" err="1">
                <a:solidFill>
                  <a:schemeClr val="tx2"/>
                </a:solidFill>
              </a:rPr>
              <a:t>Exp</a:t>
            </a:r>
            <a:r>
              <a:rPr lang="en-US" dirty="0">
                <a:solidFill>
                  <a:schemeClr val="tx2"/>
                </a:solidFill>
              </a:rPr>
              <a:t> </a:t>
            </a:r>
            <a:r>
              <a:rPr lang="en-US" dirty="0" err="1">
                <a:solidFill>
                  <a:schemeClr val="tx2"/>
                </a:solidFill>
              </a:rPr>
              <a:t>Desc</a:t>
            </a:r>
            <a:endParaRPr lang="en-US" dirty="0">
              <a:solidFill>
                <a:schemeClr val="tx2"/>
              </a:solidFill>
            </a:endParaRPr>
          </a:p>
        </p:txBody>
      </p:sp>
      <p:sp>
        <p:nvSpPr>
          <p:cNvPr id="80" name="Slide Number Placeholder 1">
            <a:extLst>
              <a:ext uri="{FF2B5EF4-FFF2-40B4-BE49-F238E27FC236}">
                <a16:creationId xmlns:a16="http://schemas.microsoft.com/office/drawing/2014/main" id="{59FAE69C-08D8-C64B-AF08-A3A479D83E7A}"/>
              </a:ext>
            </a:extLst>
          </p:cNvPr>
          <p:cNvSpPr txBox="1">
            <a:spLocks/>
          </p:cNvSpPr>
          <p:nvPr/>
        </p:nvSpPr>
        <p:spPr>
          <a:xfrm>
            <a:off x="6793758" y="2183480"/>
            <a:ext cx="2081635" cy="562265"/>
          </a:xfrm>
          <a:prstGeom prst="rect">
            <a:avLst/>
          </a:prstGeom>
          <a:solidFill>
            <a:schemeClr val="bg1"/>
          </a:solidFill>
          <a:ln w="22225">
            <a:noFill/>
          </a:ln>
        </p:spPr>
        <p:txBody>
          <a:bodyPr vert="horz" lIns="91440" tIns="45720" rIns="91440" bIns="45720" rtlCol="0" anchor="t" anchorCtr="1"/>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a:solidFill>
                  <a:srgbClr val="4A66AC"/>
                </a:solidFill>
              </a:rPr>
              <a:t>GeneLab</a:t>
            </a:r>
            <a:r>
              <a:rPr lang="en-US" b="1" dirty="0">
                <a:solidFill>
                  <a:srgbClr val="4A66AC"/>
                </a:solidFill>
              </a:rPr>
              <a:t> Public Website</a:t>
            </a:r>
          </a:p>
          <a:p>
            <a:pPr algn="ctr"/>
            <a:r>
              <a:rPr lang="en-US" dirty="0">
                <a:solidFill>
                  <a:srgbClr val="4A66AC"/>
                </a:solidFill>
              </a:rPr>
              <a:t>(https://</a:t>
            </a:r>
            <a:r>
              <a:rPr lang="en-US" dirty="0" err="1">
                <a:solidFill>
                  <a:srgbClr val="4A66AC"/>
                </a:solidFill>
              </a:rPr>
              <a:t>genelab.nasa.gov</a:t>
            </a:r>
            <a:r>
              <a:rPr lang="en-US" dirty="0">
                <a:solidFill>
                  <a:srgbClr val="4A66AC"/>
                </a:solidFill>
              </a:rPr>
              <a:t>/)</a:t>
            </a:r>
          </a:p>
          <a:p>
            <a:endParaRPr lang="en-US" dirty="0"/>
          </a:p>
        </p:txBody>
      </p:sp>
      <p:sp>
        <p:nvSpPr>
          <p:cNvPr id="81" name="Slide Number Placeholder 1">
            <a:extLst>
              <a:ext uri="{FF2B5EF4-FFF2-40B4-BE49-F238E27FC236}">
                <a16:creationId xmlns:a16="http://schemas.microsoft.com/office/drawing/2014/main" id="{0AD2FC51-F4C2-8E43-9434-CFE49BA97069}"/>
              </a:ext>
            </a:extLst>
          </p:cNvPr>
          <p:cNvSpPr txBox="1">
            <a:spLocks/>
          </p:cNvSpPr>
          <p:nvPr/>
        </p:nvSpPr>
        <p:spPr>
          <a:xfrm>
            <a:off x="6919147" y="2718692"/>
            <a:ext cx="1381877" cy="325958"/>
          </a:xfrm>
          <a:prstGeom prst="rect">
            <a:avLst/>
          </a:prstGeom>
          <a:solidFill>
            <a:schemeClr val="bg1"/>
          </a:solidFill>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NASA </a:t>
            </a:r>
            <a:r>
              <a:rPr lang="en-US" dirty="0" err="1">
                <a:solidFill>
                  <a:schemeClr val="tx2"/>
                </a:solidFill>
              </a:rPr>
              <a:t>Exp</a:t>
            </a:r>
            <a:r>
              <a:rPr lang="en-US" dirty="0">
                <a:solidFill>
                  <a:schemeClr val="tx2"/>
                </a:solidFill>
              </a:rPr>
              <a:t> </a:t>
            </a:r>
            <a:r>
              <a:rPr lang="en-US" dirty="0" err="1">
                <a:solidFill>
                  <a:schemeClr val="tx2"/>
                </a:solidFill>
              </a:rPr>
              <a:t>Desc</a:t>
            </a:r>
            <a:endParaRPr lang="en-US" dirty="0">
              <a:solidFill>
                <a:schemeClr val="tx2"/>
              </a:solidFill>
            </a:endParaRPr>
          </a:p>
        </p:txBody>
      </p:sp>
      <p:sp>
        <p:nvSpPr>
          <p:cNvPr id="82" name="Freeform 81">
            <a:extLst>
              <a:ext uri="{FF2B5EF4-FFF2-40B4-BE49-F238E27FC236}">
                <a16:creationId xmlns:a16="http://schemas.microsoft.com/office/drawing/2014/main" id="{EB15B3AC-134C-BB4D-9AA1-E7E64049A42D}"/>
              </a:ext>
            </a:extLst>
          </p:cNvPr>
          <p:cNvSpPr/>
          <p:nvPr/>
        </p:nvSpPr>
        <p:spPr>
          <a:xfrm>
            <a:off x="3439391" y="1840044"/>
            <a:ext cx="5361709" cy="2535382"/>
          </a:xfrm>
          <a:custGeom>
            <a:avLst/>
            <a:gdLst>
              <a:gd name="connsiteX0" fmla="*/ 5361709 w 5361709"/>
              <a:gd name="connsiteY0" fmla="*/ 0 h 2535382"/>
              <a:gd name="connsiteX1" fmla="*/ 5340927 w 5361709"/>
              <a:gd name="connsiteY1" fmla="*/ 2535382 h 2535382"/>
              <a:gd name="connsiteX2" fmla="*/ 20782 w 5361709"/>
              <a:gd name="connsiteY2" fmla="*/ 2514600 h 2535382"/>
              <a:gd name="connsiteX3" fmla="*/ 0 w 5361709"/>
              <a:gd name="connsiteY3" fmla="*/ 1340427 h 2535382"/>
              <a:gd name="connsiteX4" fmla="*/ 3262745 w 5361709"/>
              <a:gd name="connsiteY4" fmla="*/ 1298864 h 2535382"/>
              <a:gd name="connsiteX5" fmla="*/ 3241964 w 5361709"/>
              <a:gd name="connsiteY5" fmla="*/ 31173 h 2535382"/>
              <a:gd name="connsiteX6" fmla="*/ 5361709 w 5361709"/>
              <a:gd name="connsiteY6" fmla="*/ 0 h 253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709" h="2535382">
                <a:moveTo>
                  <a:pt x="5361709" y="0"/>
                </a:moveTo>
                <a:lnTo>
                  <a:pt x="5340927" y="2535382"/>
                </a:lnTo>
                <a:lnTo>
                  <a:pt x="20782" y="2514600"/>
                </a:lnTo>
                <a:lnTo>
                  <a:pt x="0" y="1340427"/>
                </a:lnTo>
                <a:lnTo>
                  <a:pt x="3262745" y="1298864"/>
                </a:lnTo>
                <a:lnTo>
                  <a:pt x="3241964" y="31173"/>
                </a:lnTo>
                <a:lnTo>
                  <a:pt x="5361709" y="0"/>
                </a:lnTo>
                <a:close/>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3E326B-4444-5C48-B619-AC902948A1B7}"/>
              </a:ext>
            </a:extLst>
          </p:cNvPr>
          <p:cNvSpPr/>
          <p:nvPr/>
        </p:nvSpPr>
        <p:spPr>
          <a:xfrm>
            <a:off x="4111548" y="3972552"/>
            <a:ext cx="1626830" cy="369332"/>
          </a:xfrm>
          <a:prstGeom prst="rect">
            <a:avLst/>
          </a:prstGeom>
        </p:spPr>
        <p:txBody>
          <a:bodyPr wrap="square">
            <a:spAutoFit/>
          </a:bodyPr>
          <a:lstStyle/>
          <a:p>
            <a:r>
              <a:rPr lang="en-US" b="1" dirty="0"/>
              <a:t>ARC</a:t>
            </a:r>
            <a:endParaRPr lang="en-US" dirty="0"/>
          </a:p>
        </p:txBody>
      </p:sp>
      <p:sp>
        <p:nvSpPr>
          <p:cNvPr id="84" name="Slide Number Placeholder 1">
            <a:extLst>
              <a:ext uri="{FF2B5EF4-FFF2-40B4-BE49-F238E27FC236}">
                <a16:creationId xmlns:a16="http://schemas.microsoft.com/office/drawing/2014/main" id="{FAAE29BE-BE22-0846-9BDD-2B9B7FFD336B}"/>
              </a:ext>
            </a:extLst>
          </p:cNvPr>
          <p:cNvSpPr txBox="1">
            <a:spLocks/>
          </p:cNvSpPr>
          <p:nvPr/>
        </p:nvSpPr>
        <p:spPr>
          <a:xfrm>
            <a:off x="6882120" y="2211493"/>
            <a:ext cx="1845945" cy="1810598"/>
          </a:xfrm>
          <a:prstGeom prst="rect">
            <a:avLst/>
          </a:prstGeom>
          <a:ln>
            <a:solidFill>
              <a:schemeClr val="accent1">
                <a:shade val="50000"/>
              </a:schemeClr>
            </a:solidFill>
          </a:ln>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err="1">
                <a:solidFill>
                  <a:srgbClr val="4A66AC"/>
                </a:solidFill>
              </a:rPr>
              <a:t>Genelab</a:t>
            </a:r>
            <a:endParaRPr lang="en-US" sz="1800" b="1" dirty="0">
              <a:solidFill>
                <a:srgbClr val="4A66AC"/>
              </a:solidFill>
            </a:endParaRPr>
          </a:p>
        </p:txBody>
      </p:sp>
      <p:sp>
        <p:nvSpPr>
          <p:cNvPr id="85" name="Freeform 84">
            <a:extLst>
              <a:ext uri="{FF2B5EF4-FFF2-40B4-BE49-F238E27FC236}">
                <a16:creationId xmlns:a16="http://schemas.microsoft.com/office/drawing/2014/main" id="{BC52992D-3DE4-324C-B07C-CE0E5C5C1091}"/>
              </a:ext>
            </a:extLst>
          </p:cNvPr>
          <p:cNvSpPr/>
          <p:nvPr/>
        </p:nvSpPr>
        <p:spPr>
          <a:xfrm>
            <a:off x="621896" y="1020255"/>
            <a:ext cx="4913740" cy="3384968"/>
          </a:xfrm>
          <a:custGeom>
            <a:avLst/>
            <a:gdLst>
              <a:gd name="connsiteX0" fmla="*/ 0 w 4221622"/>
              <a:gd name="connsiteY0" fmla="*/ 3375589 h 3384968"/>
              <a:gd name="connsiteX1" fmla="*/ 0 w 4221622"/>
              <a:gd name="connsiteY1" fmla="*/ 3375589 h 3384968"/>
              <a:gd name="connsiteX2" fmla="*/ 153824 w 4221622"/>
              <a:gd name="connsiteY2" fmla="*/ 3375589 h 3384968"/>
              <a:gd name="connsiteX3" fmla="*/ 427289 w 4221622"/>
              <a:gd name="connsiteY3" fmla="*/ 3367043 h 3384968"/>
              <a:gd name="connsiteX4" fmla="*/ 555476 w 4221622"/>
              <a:gd name="connsiteY4" fmla="*/ 3358497 h 3384968"/>
              <a:gd name="connsiteX5" fmla="*/ 598205 w 4221622"/>
              <a:gd name="connsiteY5" fmla="*/ 3349951 h 3384968"/>
              <a:gd name="connsiteX6" fmla="*/ 1034041 w 4221622"/>
              <a:gd name="connsiteY6" fmla="*/ 3358497 h 3384968"/>
              <a:gd name="connsiteX7" fmla="*/ 1367327 w 4221622"/>
              <a:gd name="connsiteY7" fmla="*/ 3341406 h 3384968"/>
              <a:gd name="connsiteX8" fmla="*/ 1384418 w 4221622"/>
              <a:gd name="connsiteY8" fmla="*/ 3367043 h 3384968"/>
              <a:gd name="connsiteX9" fmla="*/ 1427147 w 4221622"/>
              <a:gd name="connsiteY9" fmla="*/ 3358497 h 3384968"/>
              <a:gd name="connsiteX10" fmla="*/ 1427147 w 4221622"/>
              <a:gd name="connsiteY10" fmla="*/ 1153682 h 3384968"/>
              <a:gd name="connsiteX11" fmla="*/ 4221622 w 4221622"/>
              <a:gd name="connsiteY11" fmla="*/ 1153682 h 3384968"/>
              <a:gd name="connsiteX12" fmla="*/ 4221622 w 4221622"/>
              <a:gd name="connsiteY12" fmla="*/ 0 h 3384968"/>
              <a:gd name="connsiteX13" fmla="*/ 17091 w 4221622"/>
              <a:gd name="connsiteY13" fmla="*/ 0 h 3384968"/>
              <a:gd name="connsiteX14" fmla="*/ 0 w 4221622"/>
              <a:gd name="connsiteY14" fmla="*/ 3375589 h 338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1622" h="3384968">
                <a:moveTo>
                  <a:pt x="0" y="3375589"/>
                </a:moveTo>
                <a:lnTo>
                  <a:pt x="0" y="3375589"/>
                </a:lnTo>
                <a:cubicBezTo>
                  <a:pt x="168626" y="3392452"/>
                  <a:pt x="8664" y="3382847"/>
                  <a:pt x="153824" y="3375589"/>
                </a:cubicBezTo>
                <a:cubicBezTo>
                  <a:pt x="244910" y="3371035"/>
                  <a:pt x="336134" y="3369892"/>
                  <a:pt x="427289" y="3367043"/>
                </a:cubicBezTo>
                <a:cubicBezTo>
                  <a:pt x="470018" y="3364194"/>
                  <a:pt x="512865" y="3362758"/>
                  <a:pt x="555476" y="3358497"/>
                </a:cubicBezTo>
                <a:cubicBezTo>
                  <a:pt x="569929" y="3357052"/>
                  <a:pt x="583680" y="3349951"/>
                  <a:pt x="598205" y="3349951"/>
                </a:cubicBezTo>
                <a:cubicBezTo>
                  <a:pt x="743512" y="3349951"/>
                  <a:pt x="888762" y="3355648"/>
                  <a:pt x="1034041" y="3358497"/>
                </a:cubicBezTo>
                <a:lnTo>
                  <a:pt x="1367327" y="3341406"/>
                </a:lnTo>
                <a:cubicBezTo>
                  <a:pt x="1409523" y="3338462"/>
                  <a:pt x="1411477" y="3312927"/>
                  <a:pt x="1384418" y="3367043"/>
                </a:cubicBezTo>
                <a:cubicBezTo>
                  <a:pt x="1337162" y="3351290"/>
                  <a:pt x="1349773" y="3358497"/>
                  <a:pt x="1427147" y="3358497"/>
                </a:cubicBezTo>
                <a:lnTo>
                  <a:pt x="1427147" y="1153682"/>
                </a:lnTo>
                <a:lnTo>
                  <a:pt x="4221622" y="1153682"/>
                </a:lnTo>
                <a:lnTo>
                  <a:pt x="4221622" y="0"/>
                </a:lnTo>
                <a:lnTo>
                  <a:pt x="17091" y="0"/>
                </a:lnTo>
                <a:lnTo>
                  <a:pt x="0" y="3375589"/>
                </a:lnTo>
                <a:close/>
              </a:path>
            </a:pathLst>
          </a:cu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9790ECE-7730-4844-8B37-6A501BC85147}"/>
              </a:ext>
            </a:extLst>
          </p:cNvPr>
          <p:cNvSpPr/>
          <p:nvPr/>
        </p:nvSpPr>
        <p:spPr>
          <a:xfrm>
            <a:off x="1409941" y="3932187"/>
            <a:ext cx="492443" cy="369332"/>
          </a:xfrm>
          <a:prstGeom prst="rect">
            <a:avLst/>
          </a:prstGeom>
        </p:spPr>
        <p:txBody>
          <a:bodyPr wrap="none">
            <a:spAutoFit/>
          </a:bodyPr>
          <a:lstStyle/>
          <a:p>
            <a:pPr algn="r"/>
            <a:r>
              <a:rPr lang="en-US" b="1" dirty="0"/>
              <a:t>JSC</a:t>
            </a:r>
          </a:p>
        </p:txBody>
      </p:sp>
      <p:cxnSp>
        <p:nvCxnSpPr>
          <p:cNvPr id="87" name="Straight Arrow Connector 86">
            <a:extLst>
              <a:ext uri="{FF2B5EF4-FFF2-40B4-BE49-F238E27FC236}">
                <a16:creationId xmlns:a16="http://schemas.microsoft.com/office/drawing/2014/main" id="{4442E7A5-6239-A74F-B6CF-BACEAF79DD25}"/>
              </a:ext>
            </a:extLst>
          </p:cNvPr>
          <p:cNvCxnSpPr>
            <a:cxnSpLocks/>
          </p:cNvCxnSpPr>
          <p:nvPr/>
        </p:nvCxnSpPr>
        <p:spPr>
          <a:xfrm flipV="1">
            <a:off x="6988450" y="4309882"/>
            <a:ext cx="7539" cy="310618"/>
          </a:xfrm>
          <a:prstGeom prst="straightConnector1">
            <a:avLst/>
          </a:prstGeom>
          <a:ln w="9525">
            <a:solidFill>
              <a:schemeClr val="tx1"/>
            </a:solidFill>
            <a:prstDash val="solid"/>
            <a:miter lim="800000"/>
            <a:headEnd type="none"/>
            <a:tailEnd type="stealth"/>
          </a:ln>
        </p:spPr>
        <p:style>
          <a:lnRef idx="1">
            <a:schemeClr val="accent1"/>
          </a:lnRef>
          <a:fillRef idx="0">
            <a:schemeClr val="accent1"/>
          </a:fillRef>
          <a:effectRef idx="0">
            <a:schemeClr val="accent1"/>
          </a:effectRef>
          <a:fontRef idx="minor">
            <a:schemeClr val="tx1"/>
          </a:fontRef>
        </p:style>
      </p:cxnSp>
      <p:sp>
        <p:nvSpPr>
          <p:cNvPr id="88" name="Slide Number Placeholder 1">
            <a:extLst>
              <a:ext uri="{FF2B5EF4-FFF2-40B4-BE49-F238E27FC236}">
                <a16:creationId xmlns:a16="http://schemas.microsoft.com/office/drawing/2014/main" id="{7A67ACF0-F2B1-F140-B9BF-DEF5526B6D3C}"/>
              </a:ext>
            </a:extLst>
          </p:cNvPr>
          <p:cNvSpPr txBox="1">
            <a:spLocks/>
          </p:cNvSpPr>
          <p:nvPr/>
        </p:nvSpPr>
        <p:spPr>
          <a:xfrm>
            <a:off x="3530774" y="3767146"/>
            <a:ext cx="3183063" cy="258409"/>
          </a:xfrm>
          <a:prstGeom prst="rect">
            <a:avLst/>
          </a:prstGeom>
          <a:solidFill>
            <a:schemeClr val="bg1"/>
          </a:solidFill>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A66AC"/>
                </a:solidFill>
              </a:rPr>
              <a:t>ALSDA and BSF (ARC ISC)</a:t>
            </a:r>
          </a:p>
        </p:txBody>
      </p:sp>
      <p:grpSp>
        <p:nvGrpSpPr>
          <p:cNvPr id="89" name="Group 88">
            <a:extLst>
              <a:ext uri="{FF2B5EF4-FFF2-40B4-BE49-F238E27FC236}">
                <a16:creationId xmlns:a16="http://schemas.microsoft.com/office/drawing/2014/main" id="{0EC45B00-0010-6147-BAE7-6438C263EA70}"/>
              </a:ext>
            </a:extLst>
          </p:cNvPr>
          <p:cNvGrpSpPr/>
          <p:nvPr/>
        </p:nvGrpSpPr>
        <p:grpSpPr>
          <a:xfrm>
            <a:off x="5730502" y="2268438"/>
            <a:ext cx="134951" cy="184116"/>
            <a:chOff x="2023817" y="1129981"/>
            <a:chExt cx="283698" cy="228341"/>
          </a:xfrm>
          <a:solidFill>
            <a:schemeClr val="accent1"/>
          </a:solidFill>
        </p:grpSpPr>
        <p:sp>
          <p:nvSpPr>
            <p:cNvPr id="90" name="Oval 89">
              <a:extLst>
                <a:ext uri="{FF2B5EF4-FFF2-40B4-BE49-F238E27FC236}">
                  <a16:creationId xmlns:a16="http://schemas.microsoft.com/office/drawing/2014/main" id="{3AE4486C-8E75-5440-A25E-A3DCA8BF004E}"/>
                </a:ext>
              </a:extLst>
            </p:cNvPr>
            <p:cNvSpPr/>
            <p:nvPr/>
          </p:nvSpPr>
          <p:spPr>
            <a:xfrm>
              <a:off x="2087941" y="1161048"/>
              <a:ext cx="219574" cy="1816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EB7F266C-2761-6645-BFC6-4D8490844D96}"/>
                </a:ext>
              </a:extLst>
            </p:cNvPr>
            <p:cNvSpPr txBox="1"/>
            <p:nvPr/>
          </p:nvSpPr>
          <p:spPr>
            <a:xfrm>
              <a:off x="2023817" y="1129981"/>
              <a:ext cx="223760" cy="228341"/>
            </a:xfrm>
            <a:prstGeom prst="rect">
              <a:avLst/>
            </a:prstGeom>
            <a:grpFill/>
            <a:ln>
              <a:noFill/>
            </a:ln>
          </p:spPr>
          <p:txBody>
            <a:bodyPr wrap="square" rtlCol="0">
              <a:spAutoFit/>
            </a:bodyPr>
            <a:lstStyle/>
            <a:p>
              <a:r>
                <a:rPr lang="en-US" sz="800" dirty="0"/>
                <a:t>2</a:t>
              </a:r>
            </a:p>
          </p:txBody>
        </p:sp>
      </p:grpSp>
      <p:sp>
        <p:nvSpPr>
          <p:cNvPr id="92" name="Slide Number Placeholder 1">
            <a:extLst>
              <a:ext uri="{FF2B5EF4-FFF2-40B4-BE49-F238E27FC236}">
                <a16:creationId xmlns:a16="http://schemas.microsoft.com/office/drawing/2014/main" id="{C04C9407-8B13-054D-B1CC-A6B86DA74F1B}"/>
              </a:ext>
            </a:extLst>
          </p:cNvPr>
          <p:cNvSpPr txBox="1">
            <a:spLocks/>
          </p:cNvSpPr>
          <p:nvPr/>
        </p:nvSpPr>
        <p:spPr>
          <a:xfrm>
            <a:off x="738584" y="3426952"/>
            <a:ext cx="1426543" cy="317388"/>
          </a:xfrm>
          <a:prstGeom prst="rect">
            <a:avLst/>
          </a:prstGeom>
          <a:ln>
            <a:solidFill>
              <a:schemeClr val="accent1">
                <a:shade val="50000"/>
              </a:schemeClr>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A66AC"/>
                </a:solidFill>
              </a:rPr>
              <a:t>JSC HRP Institutional Bio-</a:t>
            </a:r>
            <a:r>
              <a:rPr lang="en-US" sz="700" dirty="0">
                <a:solidFill>
                  <a:srgbClr val="4A66AC"/>
                </a:solidFill>
              </a:rPr>
              <a:t>Repository</a:t>
            </a:r>
            <a:endParaRPr lang="en-US" sz="800" dirty="0">
              <a:solidFill>
                <a:srgbClr val="4A66AC"/>
              </a:solidFill>
            </a:endParaRPr>
          </a:p>
        </p:txBody>
      </p:sp>
      <p:cxnSp>
        <p:nvCxnSpPr>
          <p:cNvPr id="93" name="Straight Arrow Connector 92">
            <a:extLst>
              <a:ext uri="{FF2B5EF4-FFF2-40B4-BE49-F238E27FC236}">
                <a16:creationId xmlns:a16="http://schemas.microsoft.com/office/drawing/2014/main" id="{A7AE43AD-2AD8-1043-BD56-4D3C5D953AA5}"/>
              </a:ext>
            </a:extLst>
          </p:cNvPr>
          <p:cNvCxnSpPr>
            <a:cxnSpLocks/>
          </p:cNvCxnSpPr>
          <p:nvPr/>
        </p:nvCxnSpPr>
        <p:spPr bwMode="auto">
          <a:xfrm flipV="1">
            <a:off x="3950858" y="4127954"/>
            <a:ext cx="0" cy="1492182"/>
          </a:xfrm>
          <a:prstGeom prst="straightConnector1">
            <a:avLst/>
          </a:prstGeom>
          <a:noFill/>
          <a:ln w="9525" cap="flat" cmpd="sng" algn="ctr">
            <a:solidFill>
              <a:schemeClr val="tx1"/>
            </a:solidFill>
            <a:prstDash val="solid"/>
            <a:round/>
            <a:headEnd type="none" w="med" len="med"/>
            <a:tailEnd type="arrow"/>
          </a:ln>
          <a:effectLst>
            <a:outerShdw blurRad="63500" dist="17961" dir="2700000" algn="ctr" rotWithShape="0">
              <a:schemeClr val="tx1">
                <a:alpha val="74998"/>
              </a:schemeClr>
            </a:outerShdw>
          </a:effectLst>
        </p:spPr>
      </p:cxnSp>
      <p:sp>
        <p:nvSpPr>
          <p:cNvPr id="94" name="TextBox 93">
            <a:extLst>
              <a:ext uri="{FF2B5EF4-FFF2-40B4-BE49-F238E27FC236}">
                <a16:creationId xmlns:a16="http://schemas.microsoft.com/office/drawing/2014/main" id="{591DBAD2-46EC-7547-BA53-C597523B36C1}"/>
              </a:ext>
            </a:extLst>
          </p:cNvPr>
          <p:cNvSpPr txBox="1"/>
          <p:nvPr/>
        </p:nvSpPr>
        <p:spPr>
          <a:xfrm>
            <a:off x="1007320" y="2721796"/>
            <a:ext cx="1164677" cy="261610"/>
          </a:xfrm>
          <a:prstGeom prst="rect">
            <a:avLst/>
          </a:prstGeom>
          <a:noFill/>
        </p:spPr>
        <p:txBody>
          <a:bodyPr wrap="none" rtlCol="0">
            <a:spAutoFit/>
          </a:bodyPr>
          <a:lstStyle/>
          <a:p>
            <a:r>
              <a:rPr lang="en-US" sz="1100" dirty="0"/>
              <a:t>Bio-repositories</a:t>
            </a:r>
          </a:p>
        </p:txBody>
      </p:sp>
      <p:sp>
        <p:nvSpPr>
          <p:cNvPr id="95" name="Rectangle 94">
            <a:extLst>
              <a:ext uri="{FF2B5EF4-FFF2-40B4-BE49-F238E27FC236}">
                <a16:creationId xmlns:a16="http://schemas.microsoft.com/office/drawing/2014/main" id="{9E323410-72A8-7A40-9668-DCF4C4049B0B}"/>
              </a:ext>
            </a:extLst>
          </p:cNvPr>
          <p:cNvSpPr/>
          <p:nvPr/>
        </p:nvSpPr>
        <p:spPr bwMode="auto">
          <a:xfrm>
            <a:off x="4828620" y="4030157"/>
            <a:ext cx="409291" cy="311727"/>
          </a:xfrm>
          <a:prstGeom prst="rect">
            <a:avLst/>
          </a:prstGeom>
          <a:noFill/>
          <a:ln w="9525" cap="flat" cmpd="sng" algn="ctr">
            <a:solidFill>
              <a:srgbClr val="00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96" name="TextBox 95">
            <a:extLst>
              <a:ext uri="{FF2B5EF4-FFF2-40B4-BE49-F238E27FC236}">
                <a16:creationId xmlns:a16="http://schemas.microsoft.com/office/drawing/2014/main" id="{8AB8A105-69F4-4B4B-AF79-FEDF6E01F1FB}"/>
              </a:ext>
            </a:extLst>
          </p:cNvPr>
          <p:cNvSpPr txBox="1"/>
          <p:nvPr/>
        </p:nvSpPr>
        <p:spPr>
          <a:xfrm>
            <a:off x="4828620" y="4017888"/>
            <a:ext cx="434716" cy="369332"/>
          </a:xfrm>
          <a:prstGeom prst="rect">
            <a:avLst/>
          </a:prstGeom>
          <a:noFill/>
        </p:spPr>
        <p:txBody>
          <a:bodyPr wrap="none" rtlCol="0">
            <a:spAutoFit/>
          </a:bodyPr>
          <a:lstStyle/>
          <a:p>
            <a:r>
              <a:rPr lang="en-US" sz="900" dirty="0"/>
              <a:t>HCC</a:t>
            </a:r>
          </a:p>
          <a:p>
            <a:r>
              <a:rPr lang="en-US" sz="900" dirty="0"/>
              <a:t>TSP</a:t>
            </a:r>
          </a:p>
        </p:txBody>
      </p:sp>
      <p:cxnSp>
        <p:nvCxnSpPr>
          <p:cNvPr id="97" name="Straight Arrow Connector 96">
            <a:extLst>
              <a:ext uri="{FF2B5EF4-FFF2-40B4-BE49-F238E27FC236}">
                <a16:creationId xmlns:a16="http://schemas.microsoft.com/office/drawing/2014/main" id="{2BC679CB-06E4-3C41-8257-1114BFEB88BC}"/>
              </a:ext>
            </a:extLst>
          </p:cNvPr>
          <p:cNvCxnSpPr>
            <a:stCxn id="96" idx="3"/>
          </p:cNvCxnSpPr>
          <p:nvPr/>
        </p:nvCxnSpPr>
        <p:spPr>
          <a:xfrm>
            <a:off x="5263336" y="4202554"/>
            <a:ext cx="484537" cy="107328"/>
          </a:xfrm>
          <a:prstGeom prst="straightConnector1">
            <a:avLst/>
          </a:prstGeom>
          <a:ln>
            <a:solidFill>
              <a:schemeClr val="tx1"/>
            </a:solidFill>
            <a:prstDash val="solid"/>
            <a:headEnd type="stealth"/>
            <a:tailEnd type="stealth"/>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A93A29CB-F54A-4645-ADB7-E7401D1BAEE0}"/>
              </a:ext>
            </a:extLst>
          </p:cNvPr>
          <p:cNvSpPr/>
          <p:nvPr/>
        </p:nvSpPr>
        <p:spPr bwMode="auto">
          <a:xfrm>
            <a:off x="7155960" y="4752517"/>
            <a:ext cx="1637164" cy="316969"/>
          </a:xfrm>
          <a:prstGeom prst="rect">
            <a:avLst/>
          </a:prstGeom>
          <a:noFill/>
          <a:ln w="9525" cap="flat" cmpd="sng" algn="ctr">
            <a:solidFill>
              <a:schemeClr val="tx1"/>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200" dirty="0">
                <a:solidFill>
                  <a:srgbClr val="000000"/>
                </a:solidFill>
                <a:latin typeface="Helvetica Neue Black Condensed" pitchFamily="-112" charset="0"/>
                <a:ea typeface="ＭＳ Ｐゴシック" pitchFamily="-112" charset="-128"/>
                <a:cs typeface="ＭＳ Ｐゴシック" pitchFamily="-112" charset="-128"/>
              </a:rPr>
              <a:t>CASIS/National Labs</a:t>
            </a:r>
            <a:endParaRPr kumimoji="0" lang="en-US" sz="1200" i="0" u="none" strike="noStrike" cap="none" normalizeH="0" baseline="0" dirty="0">
              <a:ln>
                <a:noFill/>
              </a:ln>
              <a:solidFill>
                <a:srgbClr val="000000"/>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963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2041-D502-8C47-BAC2-55CD5EE6E969}"/>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29A6C309-011F-3340-A4D0-B94353556E82}"/>
              </a:ext>
            </a:extLst>
          </p:cNvPr>
          <p:cNvSpPr>
            <a:spLocks noGrp="1"/>
          </p:cNvSpPr>
          <p:nvPr>
            <p:ph type="ftr" sz="quarter" idx="10"/>
          </p:nvPr>
        </p:nvSpPr>
        <p:spPr/>
        <p:txBody>
          <a:bodyPr/>
          <a:lstStyle/>
          <a:p>
            <a:r>
              <a:rPr lang="en-US" dirty="0"/>
              <a:t>Collaborative Life Sciences TEM 2</a:t>
            </a:r>
          </a:p>
        </p:txBody>
      </p:sp>
      <p:sp>
        <p:nvSpPr>
          <p:cNvPr id="5" name="Title 1">
            <a:extLst>
              <a:ext uri="{FF2B5EF4-FFF2-40B4-BE49-F238E27FC236}">
                <a16:creationId xmlns:a16="http://schemas.microsoft.com/office/drawing/2014/main" id="{79293827-D90B-654E-8AC8-66A70299AD25}"/>
              </a:ext>
            </a:extLst>
          </p:cNvPr>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ARC Biobank an Institutional Scientific Collection (ISC)</a:t>
            </a:r>
          </a:p>
        </p:txBody>
      </p:sp>
      <p:sp>
        <p:nvSpPr>
          <p:cNvPr id="4" name="TextBox 3">
            <a:extLst>
              <a:ext uri="{FF2B5EF4-FFF2-40B4-BE49-F238E27FC236}">
                <a16:creationId xmlns:a16="http://schemas.microsoft.com/office/drawing/2014/main" id="{B39CB70D-0A63-024E-A2F7-8E087E0347C4}"/>
              </a:ext>
            </a:extLst>
          </p:cNvPr>
          <p:cNvSpPr txBox="1"/>
          <p:nvPr/>
        </p:nvSpPr>
        <p:spPr>
          <a:xfrm>
            <a:off x="1727200" y="2657857"/>
            <a:ext cx="6045245" cy="1015663"/>
          </a:xfrm>
          <a:prstGeom prst="rect">
            <a:avLst/>
          </a:prstGeom>
          <a:noFill/>
        </p:spPr>
        <p:txBody>
          <a:bodyPr wrap="none" rtlCol="0">
            <a:spAutoFit/>
          </a:bodyPr>
          <a:lstStyle/>
          <a:p>
            <a:r>
              <a:rPr lang="en-US" sz="6000" dirty="0"/>
              <a:t>Reference Slides</a:t>
            </a:r>
          </a:p>
        </p:txBody>
      </p:sp>
    </p:spTree>
    <p:extLst>
      <p:ext uri="{BB962C8B-B14F-4D97-AF65-F5344CB8AC3E}">
        <p14:creationId xmlns:p14="http://schemas.microsoft.com/office/powerpoint/2010/main" val="336527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4907" y="894801"/>
            <a:ext cx="5551714" cy="5444818"/>
          </a:xfrm>
          <a:prstGeom prst="rect">
            <a:avLst/>
          </a:prstGeom>
        </p:spPr>
        <p:txBody>
          <a:bodyPr/>
          <a:lstStyle>
            <a:lvl1pPr marL="225425" indent="-225425"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sz="1800">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sz="1600">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sz="1400">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sz="1200">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a:lstStyle>
          <a:p>
            <a:pPr>
              <a:buFont typeface="Arial" panose="020B0604020202020204" pitchFamily="34" charset="0"/>
              <a:buChar char="•"/>
            </a:pPr>
            <a:r>
              <a:rPr lang="en-US" sz="1200" b="1" dirty="0"/>
              <a:t>Background</a:t>
            </a:r>
            <a:endParaRPr lang="en-US" sz="1000" dirty="0">
              <a:solidFill>
                <a:srgbClr val="FF0000"/>
              </a:solidFill>
            </a:endParaRPr>
          </a:p>
          <a:p>
            <a:pPr lvl="1">
              <a:buFont typeface="AppleSymbols" panose="02000000000000000000" pitchFamily="2" charset="-79"/>
              <a:buChar char="⎻"/>
            </a:pPr>
            <a:r>
              <a:rPr lang="en-US" sz="1000" dirty="0"/>
              <a:t>The ARC biobank includes more than 27,000 preserved biological specimens from experiments dating from 1975 to the present. These biological specimens were derived from spaceflight investigations conducted during space shuttle missions and aboard the International Space Station, and from related ground studies. </a:t>
            </a:r>
          </a:p>
          <a:p>
            <a:r>
              <a:rPr lang="en-US" sz="1200" b="1" dirty="0"/>
              <a:t>Services</a:t>
            </a:r>
          </a:p>
          <a:p>
            <a:pPr lvl="1"/>
            <a:r>
              <a:rPr lang="en-US" sz="1000" dirty="0"/>
              <a:t>Specimen collection, receipt into the repository, inventory, cataloging, chain-of-custody tracking, long term storage, listing on the public LSDA website, processing of specimen requests and distribution</a:t>
            </a:r>
          </a:p>
          <a:p>
            <a:r>
              <a:rPr lang="en-US" sz="1200" b="1" dirty="0"/>
              <a:t>Inventory management</a:t>
            </a:r>
          </a:p>
          <a:p>
            <a:pPr lvl="1"/>
            <a:r>
              <a:rPr lang="en-US" sz="1000" dirty="0"/>
              <a:t>Secure inventory management system</a:t>
            </a:r>
          </a:p>
          <a:p>
            <a:pPr lvl="1"/>
            <a:r>
              <a:rPr lang="en-US" sz="1000" dirty="0"/>
              <a:t>Metadata includes: tissue type, species, fixation method, treatment, storage temperature, chain-of-custody and other pertinent information</a:t>
            </a:r>
          </a:p>
          <a:p>
            <a:r>
              <a:rPr lang="en-US" sz="1200" b="1" dirty="0"/>
              <a:t>Requests</a:t>
            </a:r>
          </a:p>
          <a:p>
            <a:pPr lvl="1"/>
            <a:r>
              <a:rPr lang="en-US" sz="1000" dirty="0"/>
              <a:t>Submitted through Space Biology NRA (</a:t>
            </a:r>
            <a:r>
              <a:rPr lang="en-US" sz="1000" dirty="0" err="1"/>
              <a:t>ROSBio</a:t>
            </a:r>
            <a:r>
              <a:rPr lang="en-US" sz="1000" dirty="0"/>
              <a:t>) or LSDA request page </a:t>
            </a:r>
            <a:r>
              <a:rPr lang="en-US" sz="1000" dirty="0">
                <a:hlinkClick r:id="rId3"/>
              </a:rPr>
              <a:t>https://lsda.jsc.nasa.gov/Request/dataRequest</a:t>
            </a:r>
            <a:endParaRPr lang="en-US" sz="1000" dirty="0"/>
          </a:p>
          <a:p>
            <a:pPr lvl="1"/>
            <a:r>
              <a:rPr lang="en-US" sz="1000" dirty="0"/>
              <a:t>LSDA requests are peer reviewed in accordance with Ames protocols</a:t>
            </a:r>
          </a:p>
          <a:p>
            <a:pPr>
              <a:buFont typeface="Arial" panose="020B0604020202020204" pitchFamily="34" charset="0"/>
              <a:buChar char="•"/>
            </a:pPr>
            <a:r>
              <a:rPr lang="en-US" sz="1200" b="1" dirty="0"/>
              <a:t>Biospecimen Storage Facility (BSF)</a:t>
            </a:r>
          </a:p>
          <a:p>
            <a:pPr lvl="1">
              <a:buFont typeface="AppleSymbols" panose="02000000000000000000" pitchFamily="2" charset="-79"/>
              <a:buChar char="⎼"/>
            </a:pPr>
            <a:r>
              <a:rPr lang="en-US" sz="1000" dirty="0"/>
              <a:t>Located in a secure building</a:t>
            </a:r>
          </a:p>
          <a:p>
            <a:pPr lvl="1"/>
            <a:r>
              <a:rPr lang="en-US" sz="1000" dirty="0"/>
              <a:t>Seven -86ºC Freezers, ~0.6 m</a:t>
            </a:r>
            <a:r>
              <a:rPr lang="en-US" sz="1000" baseline="30000" dirty="0"/>
              <a:t>3</a:t>
            </a:r>
            <a:r>
              <a:rPr lang="en-US" sz="1000" dirty="0"/>
              <a:t> each, one maintained as back-up</a:t>
            </a:r>
          </a:p>
          <a:p>
            <a:pPr lvl="1"/>
            <a:r>
              <a:rPr lang="en-US" sz="1000" dirty="0"/>
              <a:t>One -20ºC Freezer</a:t>
            </a:r>
          </a:p>
          <a:p>
            <a:pPr lvl="1"/>
            <a:r>
              <a:rPr lang="en-US" sz="1000" dirty="0"/>
              <a:t>One +4C Refrigerator</a:t>
            </a:r>
          </a:p>
          <a:p>
            <a:pPr lvl="1"/>
            <a:r>
              <a:rPr lang="en-US" sz="1000" dirty="0"/>
              <a:t>Independent temperature monitoring system (FY’19)</a:t>
            </a:r>
          </a:p>
          <a:p>
            <a:pPr lvl="1"/>
            <a:r>
              <a:rPr lang="en-US" sz="1000" dirty="0"/>
              <a:t>Approved for storage of tissues with radioactive isotopes</a:t>
            </a:r>
          </a:p>
          <a:p>
            <a:pPr lvl="1"/>
            <a:r>
              <a:rPr lang="en-US" sz="1000" dirty="0"/>
              <a:t>Fail-safe power backup; connected to emergency generator; all units alarmed and monitored 24/7</a:t>
            </a:r>
          </a:p>
          <a:p>
            <a:pPr lvl="1"/>
            <a:r>
              <a:rPr lang="en-US" sz="1000" dirty="0"/>
              <a:t>Emergency procedure and trained personnel on call 24/7</a:t>
            </a:r>
          </a:p>
          <a:p>
            <a:r>
              <a:rPr lang="en-US" sz="1100" dirty="0"/>
              <a:t>Meets NPD 7100.10F Curation of Institutional Scientific Collections and National and International Standards for </a:t>
            </a:r>
            <a:r>
              <a:rPr lang="en-US" sz="1100" dirty="0" err="1"/>
              <a:t>Biobanking</a:t>
            </a:r>
            <a:r>
              <a:rPr lang="en-US" sz="1100" dirty="0"/>
              <a:t> in alignment with ISBER</a:t>
            </a:r>
          </a:p>
        </p:txBody>
      </p:sp>
      <p:sp>
        <p:nvSpPr>
          <p:cNvPr id="6" name="Title 1"/>
          <p:cNvSpPr txBox="1">
            <a:spLocks/>
          </p:cNvSpPr>
          <p:nvPr/>
        </p:nvSpPr>
        <p:spPr>
          <a:xfrm>
            <a:off x="0" y="95830"/>
            <a:ext cx="9143999" cy="720234"/>
          </a:xfrm>
          <a:prstGeom prst="rect">
            <a:avLst/>
          </a:prstGeom>
        </p:spPr>
        <p:txBody>
          <a:bodyPr>
            <a:noAutofit/>
          </a:bodyPr>
          <a:lst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a:lstStyle>
          <a:p>
            <a:r>
              <a:rPr lang="en-US" sz="2000" dirty="0"/>
              <a:t>Ames Life Sciences Data Archive (ALSDA)</a:t>
            </a:r>
          </a:p>
          <a:p>
            <a:r>
              <a:rPr lang="en-US" sz="2000" dirty="0"/>
              <a:t>ARC Biobank and Institutional Scientific Collection (ISC)</a:t>
            </a:r>
          </a:p>
        </p:txBody>
      </p:sp>
      <p:pic>
        <p:nvPicPr>
          <p:cNvPr id="3" name="Picture 2">
            <a:extLst>
              <a:ext uri="{FF2B5EF4-FFF2-40B4-BE49-F238E27FC236}">
                <a16:creationId xmlns:a16="http://schemas.microsoft.com/office/drawing/2014/main" id="{FF222BF7-FC95-9B47-80B5-9BC026768E6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4239" y="2208700"/>
            <a:ext cx="3170803" cy="2110274"/>
          </a:xfrm>
          <a:prstGeom prst="rect">
            <a:avLst/>
          </a:prstGeom>
        </p:spPr>
      </p:pic>
      <p:pic>
        <p:nvPicPr>
          <p:cNvPr id="16" name="Picture 15" descr="ISSlowres.jpg">
            <a:extLst>
              <a:ext uri="{FF2B5EF4-FFF2-40B4-BE49-F238E27FC236}">
                <a16:creationId xmlns:a16="http://schemas.microsoft.com/office/drawing/2014/main" id="{B568510D-65C9-EB4A-BD5F-55F9BA641C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06259" y="1098437"/>
            <a:ext cx="1219200" cy="914400"/>
          </a:xfrm>
          <a:prstGeom prst="rect">
            <a:avLst/>
          </a:prstGeom>
        </p:spPr>
      </p:pic>
      <p:pic>
        <p:nvPicPr>
          <p:cNvPr id="20" name="Picture 19" descr="407902main_landing2_full.jpg">
            <a:extLst>
              <a:ext uri="{FF2B5EF4-FFF2-40B4-BE49-F238E27FC236}">
                <a16:creationId xmlns:a16="http://schemas.microsoft.com/office/drawing/2014/main" id="{AF179A67-F4DF-7B46-83CC-EFD76B0A92D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91426" y="1098437"/>
            <a:ext cx="1376418" cy="914400"/>
          </a:xfrm>
          <a:prstGeom prst="rect">
            <a:avLst/>
          </a:prstGeom>
        </p:spPr>
      </p:pic>
      <p:pic>
        <p:nvPicPr>
          <p:cNvPr id="28" name="Picture 27">
            <a:extLst>
              <a:ext uri="{FF2B5EF4-FFF2-40B4-BE49-F238E27FC236}">
                <a16:creationId xmlns:a16="http://schemas.microsoft.com/office/drawing/2014/main" id="{B821BD63-F81D-A146-9FAE-13A84553A368}"/>
              </a:ext>
            </a:extLst>
          </p:cNvPr>
          <p:cNvPicPr>
            <a:picLocks noChangeAspect="1"/>
          </p:cNvPicPr>
          <p:nvPr/>
        </p:nvPicPr>
        <p:blipFill>
          <a:blip r:embed="rId7"/>
          <a:stretch>
            <a:fillRect/>
          </a:stretch>
        </p:blipFill>
        <p:spPr>
          <a:xfrm>
            <a:off x="6190255" y="4642283"/>
            <a:ext cx="962634" cy="1283512"/>
          </a:xfrm>
          <a:prstGeom prst="rect">
            <a:avLst/>
          </a:prstGeom>
        </p:spPr>
      </p:pic>
      <p:pic>
        <p:nvPicPr>
          <p:cNvPr id="38" name="Picture 37">
            <a:extLst>
              <a:ext uri="{FF2B5EF4-FFF2-40B4-BE49-F238E27FC236}">
                <a16:creationId xmlns:a16="http://schemas.microsoft.com/office/drawing/2014/main" id="{7C14CE2B-D16B-B142-881B-A5787B84DBD5}"/>
              </a:ext>
            </a:extLst>
          </p:cNvPr>
          <p:cNvPicPr>
            <a:picLocks noChangeAspect="1"/>
          </p:cNvPicPr>
          <p:nvPr/>
        </p:nvPicPr>
        <p:blipFill>
          <a:blip r:embed="rId8"/>
          <a:stretch>
            <a:fillRect/>
          </a:stretch>
        </p:blipFill>
        <p:spPr>
          <a:xfrm>
            <a:off x="7504186" y="4545558"/>
            <a:ext cx="1191244" cy="1476961"/>
          </a:xfrm>
          <a:prstGeom prst="rect">
            <a:avLst/>
          </a:prstGeom>
        </p:spPr>
      </p:pic>
      <p:sp>
        <p:nvSpPr>
          <p:cNvPr id="2" name="Date Placeholder 1">
            <a:extLst>
              <a:ext uri="{FF2B5EF4-FFF2-40B4-BE49-F238E27FC236}">
                <a16:creationId xmlns:a16="http://schemas.microsoft.com/office/drawing/2014/main" id="{CFE00646-E0D9-8949-A565-ADF7707EE8A2}"/>
              </a:ext>
            </a:extLst>
          </p:cNvPr>
          <p:cNvSpPr>
            <a:spLocks noGrp="1"/>
          </p:cNvSpPr>
          <p:nvPr>
            <p:ph type="dt" sz="half" idx="11"/>
          </p:nvPr>
        </p:nvSpPr>
        <p:spPr/>
        <p:txBody>
          <a:bodyPr/>
          <a:lstStyle/>
          <a:p>
            <a:r>
              <a:rPr lang="en-US"/>
              <a:t>5/31/18</a:t>
            </a:r>
            <a:endParaRPr lang="en-US" dirty="0"/>
          </a:p>
        </p:txBody>
      </p:sp>
      <p:sp>
        <p:nvSpPr>
          <p:cNvPr id="5" name="Footer Placeholder 4">
            <a:extLst>
              <a:ext uri="{FF2B5EF4-FFF2-40B4-BE49-F238E27FC236}">
                <a16:creationId xmlns:a16="http://schemas.microsoft.com/office/drawing/2014/main" id="{6309F940-184F-5445-BC6C-488E4D5EDE49}"/>
              </a:ext>
            </a:extLst>
          </p:cNvPr>
          <p:cNvSpPr>
            <a:spLocks noGrp="1"/>
          </p:cNvSpPr>
          <p:nvPr>
            <p:ph type="ftr" sz="quarter" idx="10"/>
          </p:nvPr>
        </p:nvSpPr>
        <p:spPr/>
        <p:txBody>
          <a:bodyPr/>
          <a:lstStyle/>
          <a:p>
            <a:r>
              <a:rPr lang="en-US"/>
              <a:t>Collaborative Life Sciences TEM 2</a:t>
            </a:r>
            <a:endParaRPr lang="en-US" dirty="0"/>
          </a:p>
        </p:txBody>
      </p:sp>
    </p:spTree>
    <p:extLst>
      <p:ext uri="{BB962C8B-B14F-4D97-AF65-F5344CB8AC3E}">
        <p14:creationId xmlns:p14="http://schemas.microsoft.com/office/powerpoint/2010/main" val="123262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8F9F8-81CA-3E47-A972-1D340256D475}"/>
              </a:ext>
            </a:extLst>
          </p:cNvPr>
          <p:cNvSpPr>
            <a:spLocks noGrp="1"/>
          </p:cNvSpPr>
          <p:nvPr>
            <p:ph type="dt" sz="half" idx="11"/>
          </p:nvPr>
        </p:nvSpPr>
        <p:spPr/>
        <p:txBody>
          <a:bodyPr/>
          <a:lstStyle/>
          <a:p>
            <a:r>
              <a:rPr lang="en-US"/>
              <a:t>5/31/18</a:t>
            </a:r>
            <a:endParaRPr lang="en-US" dirty="0"/>
          </a:p>
        </p:txBody>
      </p:sp>
      <p:sp>
        <p:nvSpPr>
          <p:cNvPr id="3" name="Footer Placeholder 2">
            <a:extLst>
              <a:ext uri="{FF2B5EF4-FFF2-40B4-BE49-F238E27FC236}">
                <a16:creationId xmlns:a16="http://schemas.microsoft.com/office/drawing/2014/main" id="{E5A7E5EE-4B86-9744-82AE-A019606A8932}"/>
              </a:ext>
            </a:extLst>
          </p:cNvPr>
          <p:cNvSpPr>
            <a:spLocks noGrp="1"/>
          </p:cNvSpPr>
          <p:nvPr>
            <p:ph type="ftr" sz="quarter" idx="10"/>
          </p:nvPr>
        </p:nvSpPr>
        <p:spPr/>
        <p:txBody>
          <a:bodyPr/>
          <a:lstStyle/>
          <a:p>
            <a:r>
              <a:rPr lang="en-US"/>
              <a:t>Collaborative Life Sciences TEM 2</a:t>
            </a:r>
            <a:endParaRPr lang="en-US" dirty="0"/>
          </a:p>
        </p:txBody>
      </p:sp>
      <p:pic>
        <p:nvPicPr>
          <p:cNvPr id="5" name="Picture 4">
            <a:extLst>
              <a:ext uri="{FF2B5EF4-FFF2-40B4-BE49-F238E27FC236}">
                <a16:creationId xmlns:a16="http://schemas.microsoft.com/office/drawing/2014/main" id="{CCEA962D-8D72-7041-AA3B-8A0E60F02707}"/>
              </a:ext>
            </a:extLst>
          </p:cNvPr>
          <p:cNvPicPr>
            <a:picLocks noChangeAspect="1"/>
          </p:cNvPicPr>
          <p:nvPr/>
        </p:nvPicPr>
        <p:blipFill>
          <a:blip r:embed="rId2"/>
          <a:stretch>
            <a:fillRect/>
          </a:stretch>
        </p:blipFill>
        <p:spPr>
          <a:xfrm>
            <a:off x="14468" y="0"/>
            <a:ext cx="9115063" cy="6858000"/>
          </a:xfrm>
          <a:prstGeom prst="rect">
            <a:avLst/>
          </a:prstGeom>
        </p:spPr>
      </p:pic>
    </p:spTree>
    <p:extLst>
      <p:ext uri="{BB962C8B-B14F-4D97-AF65-F5344CB8AC3E}">
        <p14:creationId xmlns:p14="http://schemas.microsoft.com/office/powerpoint/2010/main" val="4096881616"/>
      </p:ext>
    </p:extLst>
  </p:cSld>
  <p:clrMapOvr>
    <a:masterClrMapping/>
  </p:clrMapOvr>
</p:sld>
</file>

<file path=ppt/theme/theme1.xml><?xml version="1.0" encoding="utf-8"?>
<a:theme xmlns:a="http://schemas.openxmlformats.org/drawingml/2006/main" name="General_ESM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ISS-Research-A-May2011.potx</Template>
  <TotalTime>89798</TotalTime>
  <Words>1138</Words>
  <Application>Microsoft Macintosh PowerPoint</Application>
  <PresentationFormat>On-screen Show (4:3)</PresentationFormat>
  <Paragraphs>192</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ＭＳ Ｐゴシック</vt:lpstr>
      <vt:lpstr>ヒラギノ角ゴ Pro W3</vt:lpstr>
      <vt:lpstr>AppleSymbols</vt:lpstr>
      <vt:lpstr>Arial</vt:lpstr>
      <vt:lpstr>Calibri</vt:lpstr>
      <vt:lpstr>Helvetica</vt:lpstr>
      <vt:lpstr>Helvetica Neue Black Condensed</vt:lpstr>
      <vt:lpstr>General_ESMD_Template</vt:lpstr>
      <vt:lpstr>Ames Life Sciences Data Archive (ALSDA) and ARC Biobank and Institutional Scientific Collection (ISC)  Collaborative Life Sciences  Technical Exchange Meeting NASA ARC, May 31, 2018  Alan Wood ALSDA Information Systems Lead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 ES&amp;S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Glenn Research Center ISS Research Project Monthly Review</dc:title>
  <dc:creator>Alexandra Mills</dc:creator>
  <cp:lastModifiedBy>Alan Wood</cp:lastModifiedBy>
  <cp:revision>1901</cp:revision>
  <cp:lastPrinted>2016-06-28T19:17:14Z</cp:lastPrinted>
  <dcterms:created xsi:type="dcterms:W3CDTF">2014-08-19T03:57:25Z</dcterms:created>
  <dcterms:modified xsi:type="dcterms:W3CDTF">2018-05-30T18:23:46Z</dcterms:modified>
</cp:coreProperties>
</file>