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324" r:id="rId3"/>
    <p:sldId id="278" r:id="rId4"/>
    <p:sldId id="320" r:id="rId5"/>
    <p:sldId id="293" r:id="rId6"/>
    <p:sldId id="321" r:id="rId7"/>
    <p:sldId id="323" r:id="rId8"/>
    <p:sldId id="329" r:id="rId9"/>
    <p:sldId id="322" r:id="rId10"/>
    <p:sldId id="326" r:id="rId11"/>
    <p:sldId id="292" r:id="rId12"/>
    <p:sldId id="328" r:id="rId13"/>
    <p:sldId id="325" r:id="rId14"/>
    <p:sldId id="288" r:id="rId15"/>
    <p:sldId id="289" r:id="rId1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9663" autoAdjust="0"/>
  </p:normalViewPr>
  <p:slideViewPr>
    <p:cSldViewPr>
      <p:cViewPr>
        <p:scale>
          <a:sx n="100" d="100"/>
          <a:sy n="100" d="100"/>
        </p:scale>
        <p:origin x="-1056" y="-80"/>
      </p:cViewPr>
      <p:guideLst>
        <p:guide orient="horz" pos="3312"/>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
        <p:nvSpPr>
          <p:cNvPr id="7"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err="1" smtClean="0">
                <a:ln>
                  <a:noFill/>
                </a:ln>
                <a:solidFill>
                  <a:schemeClr val="bg1"/>
                </a:solidFill>
                <a:effectLst/>
                <a:uLnTx/>
                <a:uFillTx/>
                <a:latin typeface="+mj-lt"/>
                <a:ea typeface="MS PGothic" pitchFamily="34" charset="-128"/>
                <a:cs typeface="ＭＳ Ｐゴシック" charset="-128"/>
              </a:rPr>
              <a:t>Biospecimen</a:t>
            </a:r>
            <a:r>
              <a:rPr kumimoji="0" lang="en-US" sz="1600" b="1" i="0" u="none" strike="noStrike" kern="0" cap="none" spc="0" normalizeH="0" baseline="0" noProof="0" dirty="0" smtClean="0">
                <a:ln>
                  <a:noFill/>
                </a:ln>
                <a:solidFill>
                  <a:schemeClr val="bg1"/>
                </a:solidFill>
                <a:effectLst/>
                <a:uLnTx/>
                <a:uFillTx/>
                <a:latin typeface="+mj-lt"/>
                <a:ea typeface="MS PGothic" pitchFamily="34" charset="-128"/>
                <a:cs typeface="ＭＳ Ｐゴシック" charset="-128"/>
              </a:rPr>
              <a:t> Culling Plan</a:t>
            </a:r>
            <a:endParaRPr kumimoji="0" lang="en-US" sz="1600" b="1" i="0" u="none" strike="noStrike" kern="0" cap="none" spc="0" normalizeH="0" baseline="0" noProof="0" dirty="0">
              <a:ln>
                <a:noFill/>
              </a:ln>
              <a:solidFill>
                <a:schemeClr val="bg1"/>
              </a:solidFill>
              <a:effectLst/>
              <a:uLnTx/>
              <a:uFillTx/>
              <a:latin typeface="+mj-lt"/>
              <a:ea typeface="MS PGothic" pitchFamily="34" charset="-128"/>
              <a:cs typeface="ＭＳ Ｐゴシック" charset="-128"/>
            </a:endParaRPr>
          </a:p>
        </p:txBody>
      </p:sp>
    </p:spTree>
    <p:extLst>
      <p:ext uri="{BB962C8B-B14F-4D97-AF65-F5344CB8AC3E}">
        <p14:creationId xmlns:p14="http://schemas.microsoft.com/office/powerpoint/2010/main" val="236505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3" name="Picture 2" descr="header.jpg"/>
          <p:cNvPicPr>
            <a:picLocks noChangeAspect="1"/>
          </p:cNvPicPr>
          <p:nvPr userDrawn="1"/>
        </p:nvPicPr>
        <p:blipFill>
          <a:blip r:embed="rId2"/>
          <a:stretch>
            <a:fillRect/>
          </a:stretch>
        </p:blipFill>
        <p:spPr>
          <a:xfrm>
            <a:off x="0" y="76200"/>
            <a:ext cx="9144000" cy="960025"/>
          </a:xfrm>
          <a:prstGeom prst="rect">
            <a:avLst/>
          </a:prstGeom>
        </p:spPr>
      </p:pic>
      <p:sp>
        <p:nvSpPr>
          <p:cNvPr id="4"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err="1" smtClean="0">
                <a:ln>
                  <a:noFill/>
                </a:ln>
                <a:solidFill>
                  <a:schemeClr val="bg1"/>
                </a:solidFill>
                <a:effectLst/>
                <a:uLnTx/>
                <a:uFillTx/>
                <a:latin typeface="+mj-lt"/>
                <a:ea typeface="MS PGothic" pitchFamily="34" charset="-128"/>
                <a:cs typeface="ＭＳ Ｐゴシック" charset="-128"/>
              </a:rPr>
              <a:t>Biospecimen</a:t>
            </a:r>
            <a:r>
              <a:rPr kumimoji="0" lang="en-US" sz="1600" b="1" i="0" u="none" strike="noStrike" kern="0" cap="none" spc="0" normalizeH="0" baseline="0" noProof="0" dirty="0" smtClean="0">
                <a:ln>
                  <a:noFill/>
                </a:ln>
                <a:solidFill>
                  <a:schemeClr val="bg1"/>
                </a:solidFill>
                <a:effectLst/>
                <a:uLnTx/>
                <a:uFillTx/>
                <a:latin typeface="+mj-lt"/>
                <a:ea typeface="MS PGothic" pitchFamily="34" charset="-128"/>
                <a:cs typeface="ＭＳ Ｐゴシック" charset="-128"/>
              </a:rPr>
              <a:t> Culling Plan</a:t>
            </a:r>
            <a:endParaRPr kumimoji="0" lang="en-US" sz="1600" b="1" i="0" u="none" strike="noStrike" kern="0" cap="none" spc="0" normalizeH="0" baseline="0" noProof="0" dirty="0">
              <a:ln>
                <a:noFill/>
              </a:ln>
              <a:solidFill>
                <a:schemeClr val="bg1"/>
              </a:solidFill>
              <a:effectLst/>
              <a:uLnTx/>
              <a:uFillTx/>
              <a:latin typeface="+mj-lt"/>
              <a:ea typeface="MS PGothic" pitchFamily="34" charset="-128"/>
              <a:cs typeface="ＭＳ Ｐゴシック" charset="-128"/>
            </a:endParaRPr>
          </a:p>
        </p:txBody>
      </p:sp>
      <p:sp>
        <p:nvSpPr>
          <p:cNvPr id="6" name="Text Placeholder 5"/>
          <p:cNvSpPr>
            <a:spLocks noGrp="1"/>
          </p:cNvSpPr>
          <p:nvPr>
            <p:ph type="body" sz="quarter" idx="10"/>
          </p:nvPr>
        </p:nvSpPr>
        <p:spPr>
          <a:xfrm>
            <a:off x="381000" y="1828800"/>
            <a:ext cx="8458200" cy="4648200"/>
          </a:xfrm>
          <a:prstGeom prst="rect">
            <a:avLst/>
          </a:prstGeom>
        </p:spPr>
        <p:txBody>
          <a:bodyPr vert="horz"/>
          <a:lstStyle>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228600" y="1143000"/>
            <a:ext cx="8610600" cy="609600"/>
          </a:xfrm>
          <a:prstGeom prst="rect">
            <a:avLst/>
          </a:prstGeom>
        </p:spPr>
        <p:txBody>
          <a:bodyPr vert="horz"/>
          <a:lstStyle>
            <a:lvl1pPr>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399131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924800" cy="838200"/>
          </a:xfrm>
          <a:prstGeom prst="rect">
            <a:avLst/>
          </a:prstGeom>
        </p:spPr>
        <p:txBody>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a:xfrm>
            <a:off x="914400" y="2057400"/>
            <a:ext cx="7924800" cy="4495800"/>
          </a:xfrm>
          <a:prstGeom prst="rect">
            <a:avLst/>
          </a:prstGeom>
        </p:spPr>
        <p:txBody>
          <a:bodyPr/>
          <a:lstStyle>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
        <p:nvSpPr>
          <p:cNvPr id="6"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err="1" smtClean="0">
                <a:ln>
                  <a:noFill/>
                </a:ln>
                <a:solidFill>
                  <a:schemeClr val="bg1"/>
                </a:solidFill>
                <a:effectLst/>
                <a:uLnTx/>
                <a:uFillTx/>
                <a:latin typeface="+mn-lt"/>
                <a:ea typeface="MS PGothic" pitchFamily="34" charset="-128"/>
                <a:cs typeface="ＭＳ Ｐゴシック" charset="-128"/>
              </a:rPr>
              <a:t>Biospecimen</a:t>
            </a:r>
            <a:r>
              <a:rPr kumimoji="0" lang="en-US" sz="1600" b="1" i="0" u="none" strike="noStrike" kern="0" cap="none" spc="0" normalizeH="0" baseline="0" noProof="0" dirty="0" smtClean="0">
                <a:ln>
                  <a:noFill/>
                </a:ln>
                <a:solidFill>
                  <a:schemeClr val="bg1"/>
                </a:solidFill>
                <a:effectLst/>
                <a:uLnTx/>
                <a:uFillTx/>
                <a:latin typeface="+mn-lt"/>
                <a:ea typeface="MS PGothic" pitchFamily="34" charset="-128"/>
                <a:cs typeface="ＭＳ Ｐゴシック" charset="-128"/>
              </a:rPr>
              <a:t> Culling Plan</a:t>
            </a:r>
            <a:endParaRPr kumimoji="0" lang="en-US" sz="1600" b="1" i="0" u="none" strike="noStrike" kern="0" cap="none" spc="0" normalizeH="0" baseline="0" noProof="0" dirty="0">
              <a:ln>
                <a:noFill/>
              </a:ln>
              <a:solidFill>
                <a:schemeClr val="bg1"/>
              </a:solidFill>
              <a:effectLst/>
              <a:uLnTx/>
              <a:uFillTx/>
              <a:latin typeface="+mn-lt"/>
              <a:ea typeface="MS PGothic" pitchFamily="34" charset="-128"/>
              <a:cs typeface="ＭＳ Ｐゴシック" charset="-128"/>
            </a:endParaRPr>
          </a:p>
        </p:txBody>
      </p:sp>
    </p:spTree>
    <p:extLst>
      <p:ext uri="{BB962C8B-B14F-4D97-AF65-F5344CB8AC3E}">
        <p14:creationId xmlns:p14="http://schemas.microsoft.com/office/powerpoint/2010/main" val="55952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
        <p:nvSpPr>
          <p:cNvPr id="6"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err="1" smtClean="0">
                <a:ln>
                  <a:noFill/>
                </a:ln>
                <a:solidFill>
                  <a:schemeClr val="bg1"/>
                </a:solidFill>
                <a:effectLst/>
                <a:uLnTx/>
                <a:uFillTx/>
                <a:latin typeface="+mn-lt"/>
                <a:ea typeface="MS PGothic" pitchFamily="34" charset="-128"/>
                <a:cs typeface="ＭＳ Ｐゴシック" charset="-128"/>
              </a:rPr>
              <a:t>Biospecimen</a:t>
            </a:r>
            <a:r>
              <a:rPr kumimoji="0" lang="en-US" sz="1600" b="1" i="0" u="none" strike="noStrike" kern="0" cap="none" spc="0" normalizeH="0" baseline="0" noProof="0" dirty="0" smtClean="0">
                <a:ln>
                  <a:noFill/>
                </a:ln>
                <a:solidFill>
                  <a:schemeClr val="bg1"/>
                </a:solidFill>
                <a:effectLst/>
                <a:uLnTx/>
                <a:uFillTx/>
                <a:latin typeface="+mn-lt"/>
                <a:ea typeface="MS PGothic" pitchFamily="34" charset="-128"/>
                <a:cs typeface="ＭＳ Ｐゴシック" charset="-128"/>
              </a:rPr>
              <a:t> Culling Plan</a:t>
            </a:r>
            <a:endParaRPr kumimoji="0" lang="en-US" sz="1600" b="1" i="0" u="none" strike="noStrike" kern="0" cap="none" spc="0" normalizeH="0" baseline="0" noProof="0" dirty="0">
              <a:ln>
                <a:noFill/>
              </a:ln>
              <a:solidFill>
                <a:schemeClr val="bg1"/>
              </a:solidFill>
              <a:effectLst/>
              <a:uLnTx/>
              <a:uFillTx/>
              <a:latin typeface="+mn-lt"/>
              <a:ea typeface="MS PGothic" pitchFamily="34" charset="-128"/>
              <a:cs typeface="ＭＳ Ｐゴシック" charset="-128"/>
            </a:endParaRPr>
          </a:p>
        </p:txBody>
      </p:sp>
    </p:spTree>
    <p:extLst>
      <p:ext uri="{BB962C8B-B14F-4D97-AF65-F5344CB8AC3E}">
        <p14:creationId xmlns:p14="http://schemas.microsoft.com/office/powerpoint/2010/main" val="399767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0"/>
            <a:ext cx="5111750" cy="49831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438400"/>
            <a:ext cx="3008313" cy="36877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6" name="Picture 5" descr="header.jpg"/>
          <p:cNvPicPr>
            <a:picLocks noChangeAspect="1"/>
          </p:cNvPicPr>
          <p:nvPr userDrawn="1"/>
        </p:nvPicPr>
        <p:blipFill>
          <a:blip r:embed="rId2"/>
          <a:stretch>
            <a:fillRect/>
          </a:stretch>
        </p:blipFill>
        <p:spPr>
          <a:xfrm>
            <a:off x="0" y="76200"/>
            <a:ext cx="9144000" cy="960025"/>
          </a:xfrm>
          <a:prstGeom prst="rect">
            <a:avLst/>
          </a:prstGeom>
        </p:spPr>
      </p:pic>
      <p:sp>
        <p:nvSpPr>
          <p:cNvPr id="7"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S PGothic" pitchFamily="34" charset="-128"/>
                <a:cs typeface="ＭＳ Ｐゴシック" charset="-128"/>
              </a:rPr>
              <a:t>Your Project Name</a:t>
            </a:r>
            <a:endParaRPr kumimoji="0" lang="en-US" sz="1600" b="1" i="0" u="none" strike="noStrike" kern="0" cap="none" spc="0" normalizeH="0" baseline="0" noProof="0" dirty="0">
              <a:ln>
                <a:noFill/>
              </a:ln>
              <a:solidFill>
                <a:schemeClr val="bg1"/>
              </a:solidFill>
              <a:effectLst/>
              <a:uLnTx/>
              <a:uFillTx/>
              <a:latin typeface="+mj-lt"/>
              <a:ea typeface="MS PGothic" pitchFamily="34" charset="-128"/>
              <a:cs typeface="ＭＳ Ｐゴシック" charset="-128"/>
            </a:endParaRPr>
          </a:p>
        </p:txBody>
      </p:sp>
    </p:spTree>
    <p:extLst>
      <p:ext uri="{BB962C8B-B14F-4D97-AF65-F5344CB8AC3E}">
        <p14:creationId xmlns:p14="http://schemas.microsoft.com/office/powerpoint/2010/main" val="172043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2999"/>
            <a:ext cx="5486400" cy="3584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6" name="Picture 5" descr="header.jpg"/>
          <p:cNvPicPr>
            <a:picLocks noChangeAspect="1"/>
          </p:cNvPicPr>
          <p:nvPr userDrawn="1"/>
        </p:nvPicPr>
        <p:blipFill>
          <a:blip r:embed="rId2"/>
          <a:stretch>
            <a:fillRect/>
          </a:stretch>
        </p:blipFill>
        <p:spPr>
          <a:xfrm>
            <a:off x="0" y="76200"/>
            <a:ext cx="9144000" cy="960025"/>
          </a:xfrm>
          <a:prstGeom prst="rect">
            <a:avLst/>
          </a:prstGeom>
        </p:spPr>
      </p:pic>
      <p:sp>
        <p:nvSpPr>
          <p:cNvPr id="7"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S PGothic" pitchFamily="34" charset="-128"/>
                <a:cs typeface="ＭＳ Ｐゴシック" charset="-128"/>
              </a:rPr>
              <a:t>Your Project Name</a:t>
            </a:r>
            <a:endParaRPr kumimoji="0" lang="en-US" sz="1600" b="1" i="0" u="none" strike="noStrike" kern="0" cap="none" spc="0" normalizeH="0" baseline="0" noProof="0" dirty="0">
              <a:ln>
                <a:noFill/>
              </a:ln>
              <a:solidFill>
                <a:schemeClr val="bg1"/>
              </a:solidFill>
              <a:effectLst/>
              <a:uLnTx/>
              <a:uFillTx/>
              <a:latin typeface="+mj-lt"/>
              <a:ea typeface="MS PGothic" pitchFamily="34" charset="-128"/>
              <a:cs typeface="ＭＳ Ｐゴシック" charset="-128"/>
            </a:endParaRPr>
          </a:p>
        </p:txBody>
      </p:sp>
    </p:spTree>
    <p:extLst>
      <p:ext uri="{BB962C8B-B14F-4D97-AF65-F5344CB8AC3E}">
        <p14:creationId xmlns:p14="http://schemas.microsoft.com/office/powerpoint/2010/main" val="100973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24384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
        <p:nvSpPr>
          <p:cNvPr id="6"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S PGothic" pitchFamily="34" charset="-128"/>
                <a:cs typeface="ＭＳ Ｐゴシック" charset="-128"/>
              </a:rPr>
              <a:t>Your Project Name</a:t>
            </a:r>
            <a:endParaRPr kumimoji="0" lang="en-US" sz="1600" b="1" i="0" u="none" strike="noStrike" kern="0" cap="none" spc="0" normalizeH="0" baseline="0" noProof="0" dirty="0">
              <a:ln>
                <a:noFill/>
              </a:ln>
              <a:solidFill>
                <a:schemeClr val="bg1"/>
              </a:solidFill>
              <a:effectLst/>
              <a:uLnTx/>
              <a:uFillTx/>
              <a:latin typeface="+mj-lt"/>
              <a:ea typeface="MS PGothic" pitchFamily="34" charset="-128"/>
              <a:cs typeface="ＭＳ Ｐゴシック" charset="-128"/>
            </a:endParaRPr>
          </a:p>
        </p:txBody>
      </p:sp>
    </p:spTree>
    <p:extLst>
      <p:ext uri="{BB962C8B-B14F-4D97-AF65-F5344CB8AC3E}">
        <p14:creationId xmlns:p14="http://schemas.microsoft.com/office/powerpoint/2010/main" val="3824047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1524000"/>
            <a:ext cx="1943100" cy="5029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524000"/>
            <a:ext cx="56769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
        <p:nvSpPr>
          <p:cNvPr id="6"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err="1" smtClean="0">
                <a:ln>
                  <a:noFill/>
                </a:ln>
                <a:solidFill>
                  <a:schemeClr val="bg1"/>
                </a:solidFill>
                <a:effectLst/>
                <a:uLnTx/>
                <a:uFillTx/>
                <a:latin typeface="+mn-lt"/>
                <a:ea typeface="MS PGothic" pitchFamily="34" charset="-128"/>
                <a:cs typeface="ＭＳ Ｐゴシック" charset="-128"/>
              </a:rPr>
              <a:t>Biospecimen</a:t>
            </a:r>
            <a:r>
              <a:rPr kumimoji="0" lang="en-US" sz="1600" b="1" i="0" u="none" strike="noStrike" kern="0" cap="none" spc="0" normalizeH="0" baseline="0" noProof="0" dirty="0" smtClean="0">
                <a:ln>
                  <a:noFill/>
                </a:ln>
                <a:solidFill>
                  <a:schemeClr val="bg1"/>
                </a:solidFill>
                <a:effectLst/>
                <a:uLnTx/>
                <a:uFillTx/>
                <a:latin typeface="+mn-lt"/>
                <a:ea typeface="MS PGothic" pitchFamily="34" charset="-128"/>
                <a:cs typeface="ＭＳ Ｐゴシック" charset="-128"/>
              </a:rPr>
              <a:t> Culling Plan</a:t>
            </a:r>
            <a:endParaRPr kumimoji="0" lang="en-US" sz="1600" b="1" i="0" u="none" strike="noStrike" kern="0" cap="none" spc="0" normalizeH="0" baseline="0" noProof="0" dirty="0">
              <a:ln>
                <a:noFill/>
              </a:ln>
              <a:solidFill>
                <a:schemeClr val="bg1"/>
              </a:solidFill>
              <a:effectLst/>
              <a:uLnTx/>
              <a:uFillTx/>
              <a:latin typeface="+mn-lt"/>
              <a:ea typeface="MS PGothic" pitchFamily="34" charset="-128"/>
              <a:cs typeface="ＭＳ Ｐゴシック" charset="-128"/>
            </a:endParaRPr>
          </a:p>
        </p:txBody>
      </p:sp>
    </p:spTree>
    <p:extLst>
      <p:ext uri="{BB962C8B-B14F-4D97-AF65-F5344CB8AC3E}">
        <p14:creationId xmlns:p14="http://schemas.microsoft.com/office/powerpoint/2010/main" val="50061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67200" y="2286000"/>
            <a:ext cx="4495800" cy="23622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63925493"/>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1"/>
          <a:stretch>
            <a:fillRect/>
          </a:stretch>
        </p:blipFill>
        <p:spPr>
          <a:xfrm>
            <a:off x="76200" y="457199"/>
            <a:ext cx="8991600" cy="5978559"/>
          </a:xfrm>
          <a:prstGeom prst="rect">
            <a:avLst/>
          </a:prstGeom>
        </p:spPr>
      </p:pic>
      <p:sp>
        <p:nvSpPr>
          <p:cNvPr id="4" name="TextBox 3"/>
          <p:cNvSpPr txBox="1"/>
          <p:nvPr userDrawn="1"/>
        </p:nvSpPr>
        <p:spPr>
          <a:xfrm>
            <a:off x="5029200" y="685800"/>
            <a:ext cx="3810000" cy="1200329"/>
          </a:xfrm>
          <a:prstGeom prst="rect">
            <a:avLst/>
          </a:prstGeom>
          <a:noFill/>
        </p:spPr>
        <p:txBody>
          <a:bodyPr wrap="square" rtlCol="0">
            <a:spAutoFit/>
          </a:bodyPr>
          <a:lstStyle/>
          <a:p>
            <a:r>
              <a:rPr lang="en-US" b="1" dirty="0" smtClean="0">
                <a:solidFill>
                  <a:schemeClr val="bg1"/>
                </a:solidFill>
              </a:rPr>
              <a:t>Collaborative Life</a:t>
            </a:r>
            <a:r>
              <a:rPr lang="en-US" b="1" baseline="0" dirty="0" smtClean="0">
                <a:solidFill>
                  <a:schemeClr val="bg1"/>
                </a:solidFill>
              </a:rPr>
              <a:t> Sciences Data Technical  Exchange Meeting</a:t>
            </a:r>
          </a:p>
          <a:p>
            <a:r>
              <a:rPr lang="en-US" baseline="0" dirty="0" smtClean="0">
                <a:solidFill>
                  <a:schemeClr val="bg1"/>
                </a:solidFill>
              </a:rPr>
              <a:t>NASA Ames Research Center</a:t>
            </a:r>
          </a:p>
          <a:p>
            <a:r>
              <a:rPr lang="en-US" baseline="0" dirty="0" smtClean="0">
                <a:solidFill>
                  <a:schemeClr val="bg1"/>
                </a:solidFill>
              </a:rPr>
              <a:t>January 14-15, 2016</a:t>
            </a:r>
            <a:endParaRPr lang="en-US" dirty="0">
              <a:solidFill>
                <a:schemeClr val="bg1"/>
              </a:solidFill>
            </a:endParaRPr>
          </a:p>
        </p:txBody>
      </p:sp>
      <p:pic>
        <p:nvPicPr>
          <p:cNvPr id="5" name="Picture 38" descr="nasa_logo_small"/>
          <p:cNvPicPr>
            <a:picLocks noChangeAspect="1" noChangeArrowheads="1"/>
          </p:cNvPicPr>
          <p:nvPr userDrawn="1"/>
        </p:nvPicPr>
        <p:blipFill>
          <a:blip r:embed="rId12" cstate="print"/>
          <a:srcRect/>
          <a:stretch>
            <a:fillRect/>
          </a:stretch>
        </p:blipFill>
        <p:spPr bwMode="auto">
          <a:xfrm>
            <a:off x="228599" y="609600"/>
            <a:ext cx="997527" cy="838200"/>
          </a:xfrm>
          <a:prstGeom prst="rect">
            <a:avLst/>
          </a:prstGeom>
          <a:noFill/>
          <a:ln w="9525">
            <a:noFill/>
            <a:miter lim="800000"/>
            <a:headEnd/>
            <a:tailEnd/>
          </a:ln>
        </p:spPr>
      </p:pic>
    </p:spTree>
    <p:extLst>
      <p:ext uri="{BB962C8B-B14F-4D97-AF65-F5344CB8AC3E}">
        <p14:creationId xmlns:p14="http://schemas.microsoft.com/office/powerpoint/2010/main" val="552381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100">
          <a:solidFill>
            <a:srgbClr val="333399"/>
          </a:solidFill>
          <a:latin typeface="+mj-lt"/>
          <a:ea typeface="MS PGothic" pitchFamily="34" charset="-128"/>
          <a:cs typeface="ＭＳ Ｐゴシック" charset="-128"/>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5pPr>
      <a:lvl6pPr marL="457200" algn="l" rtl="0" eaLnBrk="0" fontAlgn="base" hangingPunct="0">
        <a:spcBef>
          <a:spcPct val="0"/>
        </a:spcBef>
        <a:spcAft>
          <a:spcPct val="0"/>
        </a:spcAft>
        <a:defRPr sz="3100">
          <a:solidFill>
            <a:srgbClr val="333399"/>
          </a:solidFill>
          <a:latin typeface="Helvetica" charset="0"/>
        </a:defRPr>
      </a:lvl6pPr>
      <a:lvl7pPr marL="914400" algn="l" rtl="0" eaLnBrk="0" fontAlgn="base" hangingPunct="0">
        <a:spcBef>
          <a:spcPct val="0"/>
        </a:spcBef>
        <a:spcAft>
          <a:spcPct val="0"/>
        </a:spcAft>
        <a:defRPr sz="3100">
          <a:solidFill>
            <a:srgbClr val="333399"/>
          </a:solidFill>
          <a:latin typeface="Helvetica" charset="0"/>
        </a:defRPr>
      </a:lvl7pPr>
      <a:lvl8pPr marL="1371600" algn="l" rtl="0" eaLnBrk="0" fontAlgn="base" hangingPunct="0">
        <a:spcBef>
          <a:spcPct val="0"/>
        </a:spcBef>
        <a:spcAft>
          <a:spcPct val="0"/>
        </a:spcAft>
        <a:defRPr sz="3100">
          <a:solidFill>
            <a:srgbClr val="333399"/>
          </a:solidFill>
          <a:latin typeface="Helvetica" charset="0"/>
        </a:defRPr>
      </a:lvl8pPr>
      <a:lvl9pPr marL="1828800" algn="l" rtl="0" eaLnBrk="0" fontAlgn="base" hangingPunct="0">
        <a:spcBef>
          <a:spcPct val="0"/>
        </a:spcBef>
        <a:spcAft>
          <a:spcPct val="0"/>
        </a:spcAft>
        <a:defRPr sz="3100">
          <a:solidFill>
            <a:srgbClr val="333399"/>
          </a:solidFill>
          <a:latin typeface="Helvetica" charset="0"/>
        </a:defRPr>
      </a:lvl9pPr>
    </p:titleStyle>
    <p:bodyStyle>
      <a:lvl1pPr marL="342900" indent="-342900" algn="l" rtl="0" eaLnBrk="0" fontAlgn="base" hangingPunct="0">
        <a:lnSpc>
          <a:spcPct val="110000"/>
        </a:lnSpc>
        <a:spcBef>
          <a:spcPct val="30000"/>
        </a:spcBef>
        <a:spcAft>
          <a:spcPct val="0"/>
        </a:spcAft>
        <a:defRPr sz="1600" b="1">
          <a:solidFill>
            <a:schemeClr val="tx1"/>
          </a:solidFill>
          <a:latin typeface="+mn-lt"/>
          <a:ea typeface="MS PGothic" pitchFamily="34" charset="-128"/>
          <a:cs typeface="ＭＳ Ｐゴシック" charset="-128"/>
        </a:defRPr>
      </a:lvl1pPr>
      <a:lvl2pPr marL="742950" indent="-285750" algn="l" rtl="0" eaLnBrk="0" fontAlgn="base" hangingPunct="0">
        <a:spcBef>
          <a:spcPct val="30000"/>
        </a:spcBef>
        <a:spcAft>
          <a:spcPct val="0"/>
        </a:spcAft>
        <a:defRPr sz="1200">
          <a:solidFill>
            <a:schemeClr val="tx1"/>
          </a:solidFill>
          <a:latin typeface="+mn-lt"/>
          <a:ea typeface="MS PGothic" pitchFamily="34" charset="-128"/>
        </a:defRPr>
      </a:lvl2pPr>
      <a:lvl3pPr marL="1143000" indent="-228600" algn="l" rtl="0" eaLnBrk="0" fontAlgn="base" hangingPunct="0">
        <a:spcBef>
          <a:spcPct val="30000"/>
        </a:spcBef>
        <a:spcAft>
          <a:spcPct val="0"/>
        </a:spcAft>
        <a:buChar char="•"/>
        <a:defRPr sz="1300" b="1">
          <a:solidFill>
            <a:srgbClr val="333399"/>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6.png"/><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4.docx"/><Relationship Id="rId4" Type="http://schemas.openxmlformats.org/officeDocument/2006/relationships/image" Target="../media/image7.png"/><Relationship Id="rId1" Type="http://schemas.openxmlformats.org/officeDocument/2006/relationships/vmlDrawing" Target="../drawings/vmlDrawing4.vml"/><Relationship Id="rId2"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0" y="3048000"/>
            <a:ext cx="5486400" cy="533400"/>
          </a:xfrm>
        </p:spPr>
        <p:txBody>
          <a:bodyPr/>
          <a:lstStyle/>
          <a:p>
            <a:pPr algn="r"/>
            <a:r>
              <a:rPr lang="en-US" sz="2400" b="1" dirty="0" err="1" smtClean="0">
                <a:solidFill>
                  <a:schemeClr val="bg1"/>
                </a:solidFill>
              </a:rPr>
              <a:t>Biospecimen</a:t>
            </a:r>
            <a:r>
              <a:rPr lang="en-US" sz="2400" b="1" dirty="0" smtClean="0">
                <a:solidFill>
                  <a:schemeClr val="bg1"/>
                </a:solidFill>
              </a:rPr>
              <a:t> Culling Plan</a:t>
            </a:r>
            <a:br>
              <a:rPr lang="en-US" sz="2400" b="1" dirty="0" smtClean="0">
                <a:solidFill>
                  <a:schemeClr val="bg1"/>
                </a:solidFill>
              </a:rPr>
            </a:br>
            <a:endParaRPr lang="en-US" sz="2400" b="1" dirty="0">
              <a:solidFill>
                <a:schemeClr val="bg1"/>
              </a:solidFill>
            </a:endParaRPr>
          </a:p>
        </p:txBody>
      </p:sp>
      <p:sp>
        <p:nvSpPr>
          <p:cNvPr id="4" name="Rectangle 3"/>
          <p:cNvSpPr/>
          <p:nvPr/>
        </p:nvSpPr>
        <p:spPr>
          <a:xfrm>
            <a:off x="6172200" y="4336404"/>
            <a:ext cx="3048000" cy="923330"/>
          </a:xfrm>
          <a:prstGeom prst="rect">
            <a:avLst/>
          </a:prstGeom>
        </p:spPr>
        <p:txBody>
          <a:bodyPr wrap="square">
            <a:spAutoFit/>
          </a:bodyPr>
          <a:lstStyle/>
          <a:p>
            <a:r>
              <a:rPr lang="en-US" b="1" dirty="0">
                <a:solidFill>
                  <a:schemeClr val="bg1"/>
                </a:solidFill>
              </a:rPr>
              <a:t>Jon Rask </a:t>
            </a:r>
            <a:endParaRPr lang="en-US" b="1" dirty="0" smtClean="0">
              <a:solidFill>
                <a:schemeClr val="bg1"/>
              </a:solidFill>
            </a:endParaRPr>
          </a:p>
          <a:p>
            <a:r>
              <a:rPr lang="en-US" b="1" dirty="0" err="1" smtClean="0">
                <a:solidFill>
                  <a:schemeClr val="bg1"/>
                </a:solidFill>
              </a:rPr>
              <a:t>Kaushik</a:t>
            </a:r>
            <a:r>
              <a:rPr lang="en-US" b="1" dirty="0" smtClean="0">
                <a:solidFill>
                  <a:schemeClr val="bg1"/>
                </a:solidFill>
              </a:rPr>
              <a:t> </a:t>
            </a:r>
            <a:r>
              <a:rPr lang="en-US" b="1" dirty="0" err="1">
                <a:solidFill>
                  <a:schemeClr val="bg1"/>
                </a:solidFill>
              </a:rPr>
              <a:t>Chakravarty</a:t>
            </a:r>
            <a:r>
              <a:rPr lang="en-US" b="1" dirty="0">
                <a:solidFill>
                  <a:schemeClr val="bg1"/>
                </a:solidFill>
              </a:rPr>
              <a:t/>
            </a:r>
            <a:br>
              <a:rPr lang="en-US" b="1" dirty="0">
                <a:solidFill>
                  <a:schemeClr val="bg1"/>
                </a:solidFill>
              </a:rPr>
            </a:br>
            <a:endParaRPr lang="en-US" dirty="0"/>
          </a:p>
        </p:txBody>
      </p:sp>
    </p:spTree>
    <p:extLst>
      <p:ext uri="{BB962C8B-B14F-4D97-AF65-F5344CB8AC3E}">
        <p14:creationId xmlns:p14="http://schemas.microsoft.com/office/powerpoint/2010/main" val="18808976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marL="0" indent="0"/>
            <a:endParaRPr lang="en-US" sz="600" dirty="0" smtClean="0"/>
          </a:p>
          <a:p>
            <a:pPr>
              <a:buFont typeface="Arial" pitchFamily="34" charset="0"/>
              <a:buChar char="•"/>
            </a:pPr>
            <a:r>
              <a:rPr lang="en-US" sz="2000" dirty="0" err="1" smtClean="0"/>
              <a:t>Omics</a:t>
            </a:r>
            <a:r>
              <a:rPr lang="en-US" sz="2000" dirty="0" smtClean="0"/>
              <a:t> Analysis: </a:t>
            </a:r>
            <a:r>
              <a:rPr lang="en-US" sz="2000" dirty="0" err="1" smtClean="0"/>
              <a:t>Transcriptomic</a:t>
            </a:r>
            <a:r>
              <a:rPr lang="en-US" sz="2000" dirty="0" smtClean="0"/>
              <a:t> and </a:t>
            </a:r>
            <a:r>
              <a:rPr lang="en-US" sz="2000" dirty="0" err="1" smtClean="0"/>
              <a:t>Epigenomic</a:t>
            </a:r>
            <a:endParaRPr lang="en-US" sz="2000" dirty="0" smtClean="0"/>
          </a:p>
          <a:p>
            <a:pPr>
              <a:buFont typeface="Arial" pitchFamily="34" charset="0"/>
              <a:buChar char="•"/>
            </a:pPr>
            <a:r>
              <a:rPr lang="en-US" sz="2000" dirty="0" smtClean="0"/>
              <a:t>Temporal assessment of tissue and RNA viability from spaceflight samples</a:t>
            </a:r>
          </a:p>
          <a:p>
            <a:pPr>
              <a:buFont typeface="Arial" pitchFamily="34" charset="0"/>
              <a:buChar char="•"/>
            </a:pPr>
            <a:r>
              <a:rPr lang="en-US" sz="2000" dirty="0" err="1" smtClean="0"/>
              <a:t>rRNA</a:t>
            </a:r>
            <a:r>
              <a:rPr lang="en-US" sz="2000" dirty="0" smtClean="0"/>
              <a:t> evolutionary studies across different species</a:t>
            </a:r>
          </a:p>
          <a:p>
            <a:pPr>
              <a:buFont typeface="Arial" pitchFamily="34" charset="0"/>
              <a:buChar char="•"/>
            </a:pPr>
            <a:r>
              <a:rPr lang="en-US" sz="2000" dirty="0" smtClean="0"/>
              <a:t>Functional analysis of housekeeping genes from the purified RNA, as support to the RFP</a:t>
            </a:r>
          </a:p>
          <a:p>
            <a:pPr>
              <a:buFont typeface="Arial" pitchFamily="34" charset="0"/>
              <a:buChar char="•"/>
            </a:pPr>
            <a:endParaRPr lang="en-US" sz="2000" dirty="0" smtClean="0"/>
          </a:p>
        </p:txBody>
      </p:sp>
      <p:sp>
        <p:nvSpPr>
          <p:cNvPr id="2" name="Title 1"/>
          <p:cNvSpPr>
            <a:spLocks noGrp="1"/>
          </p:cNvSpPr>
          <p:nvPr>
            <p:ph type="title"/>
          </p:nvPr>
        </p:nvSpPr>
        <p:spPr>
          <a:xfrm>
            <a:off x="228600" y="1241480"/>
            <a:ext cx="8610600" cy="609600"/>
          </a:xfrm>
        </p:spPr>
        <p:txBody>
          <a:bodyPr/>
          <a:lstStyle/>
          <a:p>
            <a:pPr lvl="1"/>
            <a:r>
              <a:rPr lang="en-US" sz="2400" dirty="0" smtClean="0"/>
              <a:t>Scientific Investigation Opportunities</a:t>
            </a:r>
            <a:br>
              <a:rPr lang="en-US" sz="2400" dirty="0" smtClean="0"/>
            </a:br>
            <a:r>
              <a:rPr lang="en-US" dirty="0" smtClean="0"/>
              <a:t/>
            </a:r>
            <a:br>
              <a:rPr lang="en-US" dirty="0" smtClean="0"/>
            </a:br>
            <a:endParaRPr lang="en-US" dirty="0"/>
          </a:p>
        </p:txBody>
      </p:sp>
    </p:spTree>
    <p:extLst>
      <p:ext uri="{BB962C8B-B14F-4D97-AF65-F5344CB8AC3E}">
        <p14:creationId xmlns:p14="http://schemas.microsoft.com/office/powerpoint/2010/main" val="7662111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81000" y="1600200"/>
            <a:ext cx="8686800" cy="4648200"/>
          </a:xfrm>
        </p:spPr>
        <p:txBody>
          <a:bodyPr/>
          <a:lstStyle/>
          <a:p>
            <a:pPr marL="0" indent="0"/>
            <a:endParaRPr lang="en-US" sz="600" dirty="0" smtClean="0"/>
          </a:p>
          <a:p>
            <a:pPr>
              <a:buFont typeface="Arial" pitchFamily="34" charset="0"/>
              <a:buChar char="•"/>
            </a:pPr>
            <a:r>
              <a:rPr lang="en-US" sz="2000" dirty="0" smtClean="0"/>
              <a:t>Developed a RIN-focused methodology for culling of </a:t>
            </a:r>
            <a:r>
              <a:rPr lang="en-US" sz="2000" dirty="0" err="1" smtClean="0"/>
              <a:t>biospecimens</a:t>
            </a:r>
            <a:r>
              <a:rPr lang="en-US" sz="2000" dirty="0" smtClean="0"/>
              <a:t> stored at -70˚C.</a:t>
            </a:r>
          </a:p>
          <a:p>
            <a:pPr lvl="1">
              <a:buFont typeface="Arial" pitchFamily="34" charset="0"/>
              <a:buChar char="•"/>
            </a:pPr>
            <a:r>
              <a:rPr lang="en-US" sz="1600" dirty="0"/>
              <a:t>Established criteria for science viability using RIN scores </a:t>
            </a:r>
            <a:endParaRPr lang="en-US" sz="1600" dirty="0" smtClean="0"/>
          </a:p>
          <a:p>
            <a:pPr>
              <a:buFont typeface="Arial" pitchFamily="34" charset="0"/>
              <a:buChar char="•"/>
            </a:pPr>
            <a:r>
              <a:rPr lang="en-US" sz="2000" dirty="0" smtClean="0"/>
              <a:t>Completed electronic sorting of </a:t>
            </a:r>
            <a:r>
              <a:rPr lang="en-US" sz="2000" dirty="0" err="1" smtClean="0"/>
              <a:t>biospecimen</a:t>
            </a:r>
            <a:r>
              <a:rPr lang="en-US" sz="2000" dirty="0" smtClean="0"/>
              <a:t> culling list</a:t>
            </a:r>
          </a:p>
          <a:p>
            <a:pPr>
              <a:buFont typeface="Arial" pitchFamily="34" charset="0"/>
              <a:buChar char="•"/>
            </a:pPr>
            <a:r>
              <a:rPr lang="en-US" sz="2000" dirty="0" smtClean="0"/>
              <a:t>Identified ~89 RNA analysis candidate </a:t>
            </a:r>
            <a:r>
              <a:rPr lang="en-US" sz="2000" dirty="0" err="1" smtClean="0"/>
              <a:t>biospecimens</a:t>
            </a:r>
            <a:endParaRPr lang="en-US" sz="2000" dirty="0"/>
          </a:p>
          <a:p>
            <a:pPr>
              <a:buFont typeface="Arial" pitchFamily="34" charset="0"/>
              <a:buChar char="•"/>
            </a:pPr>
            <a:r>
              <a:rPr lang="en-US" sz="2000" dirty="0" smtClean="0"/>
              <a:t>The </a:t>
            </a:r>
            <a:r>
              <a:rPr lang="en-US" sz="2000" dirty="0"/>
              <a:t>most common tissues types found across all six missions stored in the BSF were liver (3 missions), lungs (3 missions), bone (4 missions), stomach (4 missions), kidneys (4 missions), and adrenals (4 missions). </a:t>
            </a:r>
          </a:p>
          <a:p>
            <a:pPr>
              <a:buFont typeface="Arial" pitchFamily="34" charset="0"/>
              <a:buChar char="•"/>
            </a:pPr>
            <a:r>
              <a:rPr lang="en-US" sz="2000" dirty="0" smtClean="0"/>
              <a:t>Results </a:t>
            </a:r>
            <a:r>
              <a:rPr lang="en-US" sz="2000" dirty="0"/>
              <a:t>from the culling process will support and guide NASA policy on best practices for </a:t>
            </a:r>
            <a:r>
              <a:rPr lang="en-US" sz="2000" dirty="0" err="1"/>
              <a:t>curation</a:t>
            </a:r>
            <a:r>
              <a:rPr lang="en-US" sz="2000" dirty="0"/>
              <a:t> of biological collections, (NPD 7100.xx Scientific Collections Directive) by addressing stowage duration and temperature, sample testing cycle and frequency.</a:t>
            </a:r>
          </a:p>
          <a:p>
            <a:pPr>
              <a:buFont typeface="Arial" pitchFamily="34" charset="0"/>
              <a:buChar char="•"/>
            </a:pPr>
            <a:endParaRPr lang="en-US" sz="2000" dirty="0" smtClean="0"/>
          </a:p>
          <a:p>
            <a:pPr>
              <a:buFont typeface="Arial" pitchFamily="34" charset="0"/>
              <a:buChar char="•"/>
            </a:pPr>
            <a:endParaRPr lang="en-US" sz="2000" dirty="0" smtClean="0"/>
          </a:p>
          <a:p>
            <a:pPr lvl="1">
              <a:buFont typeface="Arial" pitchFamily="34" charset="0"/>
              <a:buChar char="•"/>
            </a:pPr>
            <a:r>
              <a:rPr lang="en-US" sz="2000" dirty="0" smtClean="0"/>
              <a:t>Complete preparations for lab activities</a:t>
            </a:r>
          </a:p>
          <a:p>
            <a:pPr lvl="1">
              <a:buFont typeface="Arial" pitchFamily="34" charset="0"/>
              <a:buChar char="•"/>
            </a:pPr>
            <a:r>
              <a:rPr lang="en-US" sz="2000" dirty="0" smtClean="0"/>
              <a:t>Collect RIN data from </a:t>
            </a:r>
            <a:r>
              <a:rPr lang="en-US" sz="2000" dirty="0" err="1" smtClean="0"/>
              <a:t>biospecimens</a:t>
            </a:r>
            <a:endParaRPr lang="en-US" sz="2000" dirty="0" smtClean="0"/>
          </a:p>
          <a:p>
            <a:pPr lvl="1">
              <a:buFont typeface="Arial" pitchFamily="34" charset="0"/>
              <a:buChar char="•"/>
            </a:pPr>
            <a:r>
              <a:rPr lang="en-US" sz="2000" dirty="0" smtClean="0"/>
              <a:t>Analyze RIN data</a:t>
            </a:r>
          </a:p>
          <a:p>
            <a:pPr lvl="1">
              <a:buFont typeface="Arial" pitchFamily="34" charset="0"/>
              <a:buChar char="•"/>
            </a:pPr>
            <a:r>
              <a:rPr lang="en-US" sz="2000" dirty="0" smtClean="0"/>
              <a:t>Draft disposition recommendations</a:t>
            </a:r>
          </a:p>
          <a:p>
            <a:pPr lvl="1">
              <a:buFont typeface="Arial" pitchFamily="34" charset="0"/>
              <a:buChar char="•"/>
            </a:pPr>
            <a:r>
              <a:rPr lang="en-US" sz="2000" dirty="0" smtClean="0"/>
              <a:t>Draft report/manuscript of results</a:t>
            </a:r>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p:txBody>
      </p:sp>
      <p:sp>
        <p:nvSpPr>
          <p:cNvPr id="2" name="Title 1"/>
          <p:cNvSpPr>
            <a:spLocks noGrp="1"/>
          </p:cNvSpPr>
          <p:nvPr>
            <p:ph type="title"/>
          </p:nvPr>
        </p:nvSpPr>
        <p:spPr/>
        <p:txBody>
          <a:bodyPr/>
          <a:lstStyle/>
          <a:p>
            <a:pPr lvl="1"/>
            <a:r>
              <a:rPr lang="en-US" sz="2400" dirty="0" smtClean="0"/>
              <a:t>Summary</a:t>
            </a:r>
            <a:r>
              <a:rPr lang="en-US" dirty="0" smtClean="0"/>
              <a:t/>
            </a:r>
            <a:br>
              <a:rPr lang="en-US" dirty="0" smtClean="0"/>
            </a:br>
            <a:endParaRPr lang="en-US" dirty="0"/>
          </a:p>
        </p:txBody>
      </p:sp>
    </p:spTree>
    <p:extLst>
      <p:ext uri="{BB962C8B-B14F-4D97-AF65-F5344CB8AC3E}">
        <p14:creationId xmlns:p14="http://schemas.microsoft.com/office/powerpoint/2010/main" val="15032995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marL="0" indent="0"/>
            <a:endParaRPr lang="en-US" sz="600" dirty="0" smtClean="0"/>
          </a:p>
          <a:p>
            <a:r>
              <a:rPr lang="en-US" sz="2000" dirty="0"/>
              <a:t>• </a:t>
            </a:r>
            <a:r>
              <a:rPr lang="en-US" sz="2000" dirty="0" smtClean="0"/>
              <a:t>Upon completion of Phase </a:t>
            </a:r>
            <a:r>
              <a:rPr lang="en-US" sz="2000" dirty="0"/>
              <a:t>2 RIN analyses, we will better understand the scientific viability of samples stored at </a:t>
            </a:r>
            <a:r>
              <a:rPr lang="en-US" sz="2000" dirty="0" smtClean="0"/>
              <a:t>-70</a:t>
            </a:r>
            <a:r>
              <a:rPr lang="en-US" sz="2000" dirty="0"/>
              <a:t>˚C in the BSF</a:t>
            </a:r>
            <a:r>
              <a:rPr lang="en-US" sz="2000" dirty="0" smtClean="0"/>
              <a:t>.</a:t>
            </a:r>
            <a:endParaRPr lang="en-US" sz="2000" dirty="0"/>
          </a:p>
          <a:p>
            <a:r>
              <a:rPr lang="en-US" sz="2000" dirty="0"/>
              <a:t>• If many samples are found to have high RIN scores, additional RNA analyses may be warranted. </a:t>
            </a:r>
          </a:p>
          <a:p>
            <a:r>
              <a:rPr lang="en-US" sz="2000" dirty="0"/>
              <a:t>• Upon agreement of </a:t>
            </a:r>
            <a:r>
              <a:rPr lang="en-US" sz="2000" dirty="0" err="1"/>
              <a:t>biospecimen</a:t>
            </a:r>
            <a:r>
              <a:rPr lang="en-US" sz="2000" dirty="0"/>
              <a:t> dispositions, </a:t>
            </a:r>
            <a:r>
              <a:rPr lang="en-US" sz="2000" dirty="0" smtClean="0"/>
              <a:t>Request for Proposals (RFPs) </a:t>
            </a:r>
            <a:r>
              <a:rPr lang="en-US" sz="2000" dirty="0"/>
              <a:t>can be drafted to make samples available based on our most current understanding of the sample viability per the </a:t>
            </a:r>
            <a:r>
              <a:rPr lang="en-US" sz="2000" dirty="0" err="1"/>
              <a:t>biospecimen</a:t>
            </a:r>
            <a:r>
              <a:rPr lang="en-US" sz="2000" dirty="0"/>
              <a:t> culling list and plan</a:t>
            </a:r>
            <a:r>
              <a:rPr lang="en-US" sz="2000" dirty="0" smtClean="0"/>
              <a:t>.</a:t>
            </a:r>
            <a:endParaRPr lang="en-US" sz="2000" dirty="0"/>
          </a:p>
          <a:p>
            <a:r>
              <a:rPr lang="en-US" sz="2000" dirty="0" smtClean="0"/>
              <a:t>• Send samples </a:t>
            </a:r>
            <a:r>
              <a:rPr lang="en-US" sz="2000" dirty="0"/>
              <a:t>with RIN scores of </a:t>
            </a:r>
            <a:r>
              <a:rPr lang="en-US" sz="2000" dirty="0" smtClean="0"/>
              <a:t>≥8 </a:t>
            </a:r>
            <a:r>
              <a:rPr lang="en-US" sz="2000" dirty="0"/>
              <a:t>to </a:t>
            </a:r>
            <a:r>
              <a:rPr lang="en-US" sz="2000" dirty="0" err="1"/>
              <a:t>Omics</a:t>
            </a:r>
            <a:r>
              <a:rPr lang="en-US" sz="2000" dirty="0"/>
              <a:t> facilities for analyses and submit data to </a:t>
            </a:r>
            <a:r>
              <a:rPr lang="en-US" sz="2000" dirty="0" err="1"/>
              <a:t>GeneLab</a:t>
            </a:r>
            <a:r>
              <a:rPr lang="en-US" sz="2000" dirty="0"/>
              <a:t>. </a:t>
            </a:r>
            <a:endParaRPr lang="en-US" dirty="0" smtClean="0"/>
          </a:p>
          <a:p>
            <a:pPr lvl="1">
              <a:buFont typeface="Arial" pitchFamily="34" charset="0"/>
              <a:buChar char="•"/>
            </a:pPr>
            <a:endParaRPr lang="en-US" dirty="0" smtClean="0"/>
          </a:p>
          <a:p>
            <a:pPr lvl="1">
              <a:buFont typeface="Arial" pitchFamily="34" charset="0"/>
              <a:buChar char="•"/>
            </a:pPr>
            <a:endParaRPr lang="en-US" dirty="0" smtClean="0"/>
          </a:p>
        </p:txBody>
      </p:sp>
      <p:sp>
        <p:nvSpPr>
          <p:cNvPr id="2" name="Title 1"/>
          <p:cNvSpPr>
            <a:spLocks noGrp="1"/>
          </p:cNvSpPr>
          <p:nvPr>
            <p:ph type="title"/>
          </p:nvPr>
        </p:nvSpPr>
        <p:spPr/>
        <p:txBody>
          <a:bodyPr/>
          <a:lstStyle/>
          <a:p>
            <a:pPr lvl="1"/>
            <a:r>
              <a:rPr lang="en-US" sz="2400" dirty="0" smtClean="0"/>
              <a:t>Next Steps</a:t>
            </a:r>
            <a:r>
              <a:rPr lang="en-US" dirty="0" smtClean="0"/>
              <a:t/>
            </a:r>
            <a:br>
              <a:rPr lang="en-US" dirty="0" smtClean="0"/>
            </a:br>
            <a:endParaRPr lang="en-US" dirty="0"/>
          </a:p>
        </p:txBody>
      </p:sp>
    </p:spTree>
    <p:extLst>
      <p:ext uri="{BB962C8B-B14F-4D97-AF65-F5344CB8AC3E}">
        <p14:creationId xmlns:p14="http://schemas.microsoft.com/office/powerpoint/2010/main" val="29671035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9200" y="1828800"/>
            <a:ext cx="8458200" cy="4648200"/>
          </a:xfrm>
        </p:spPr>
        <p:txBody>
          <a:bodyPr/>
          <a:lstStyle/>
          <a:p>
            <a:r>
              <a:rPr lang="en-US" sz="2000" dirty="0">
                <a:solidFill>
                  <a:srgbClr val="000000"/>
                </a:solidFill>
                <a:latin typeface="Arial" charset="0"/>
                <a:ea typeface="ＭＳ Ｐゴシック" charset="0"/>
                <a:cs typeface="ＭＳ Ｐゴシック" charset="0"/>
              </a:rPr>
              <a:t>Helen Stewart</a:t>
            </a:r>
          </a:p>
          <a:p>
            <a:r>
              <a:rPr lang="en-US" sz="2000" dirty="0" smtClean="0">
                <a:solidFill>
                  <a:srgbClr val="000000"/>
                </a:solidFill>
                <a:latin typeface="Arial" charset="0"/>
                <a:ea typeface="ＭＳ Ｐゴシック" charset="0"/>
                <a:cs typeface="ＭＳ Ｐゴシック" charset="0"/>
              </a:rPr>
              <a:t>Jeff Smith</a:t>
            </a:r>
          </a:p>
          <a:p>
            <a:r>
              <a:rPr lang="en-US" sz="2000" dirty="0" smtClean="0">
                <a:solidFill>
                  <a:srgbClr val="000000"/>
                </a:solidFill>
                <a:latin typeface="Arial" charset="0"/>
                <a:ea typeface="ＭＳ Ｐゴシック" charset="0"/>
                <a:cs typeface="ＭＳ Ｐゴシック" charset="0"/>
              </a:rPr>
              <a:t>Michael Skidmore</a:t>
            </a:r>
          </a:p>
          <a:p>
            <a:r>
              <a:rPr lang="en-US" sz="2000" dirty="0">
                <a:solidFill>
                  <a:srgbClr val="000000"/>
                </a:solidFill>
                <a:latin typeface="Arial" charset="0"/>
                <a:ea typeface="ＭＳ Ｐゴシック" charset="0"/>
                <a:cs typeface="ＭＳ Ｐゴシック" charset="0"/>
              </a:rPr>
              <a:t>Alison </a:t>
            </a:r>
            <a:r>
              <a:rPr lang="en-US" sz="2000" dirty="0" smtClean="0">
                <a:solidFill>
                  <a:srgbClr val="000000"/>
                </a:solidFill>
                <a:latin typeface="Arial" charset="0"/>
                <a:ea typeface="ＭＳ Ｐゴシック" charset="0"/>
                <a:cs typeface="ＭＳ Ｐゴシック" charset="0"/>
              </a:rPr>
              <a:t>French</a:t>
            </a:r>
          </a:p>
          <a:p>
            <a:r>
              <a:rPr lang="en-US" sz="2000" dirty="0" smtClean="0">
                <a:solidFill>
                  <a:srgbClr val="000000"/>
                </a:solidFill>
                <a:latin typeface="Arial" charset="0"/>
                <a:ea typeface="ＭＳ Ｐゴシック" charset="0"/>
                <a:cs typeface="ＭＳ Ｐゴシック" charset="0"/>
              </a:rPr>
              <a:t>Frances </a:t>
            </a:r>
            <a:r>
              <a:rPr lang="en-US" sz="2000" dirty="0" smtClean="0">
                <a:solidFill>
                  <a:srgbClr val="000000"/>
                </a:solidFill>
                <a:latin typeface="Arial" charset="0"/>
                <a:ea typeface="ＭＳ Ｐゴシック" charset="0"/>
                <a:cs typeface="ＭＳ Ｐゴシック" charset="0"/>
              </a:rPr>
              <a:t>Donovan</a:t>
            </a:r>
            <a:endParaRPr lang="en-US" sz="2000" dirty="0" smtClean="0">
              <a:solidFill>
                <a:srgbClr val="000000"/>
              </a:solidFill>
              <a:latin typeface="Arial" charset="0"/>
              <a:ea typeface="ＭＳ Ｐゴシック" charset="0"/>
              <a:cs typeface="ＭＳ Ｐゴシック" charset="0"/>
            </a:endParaRPr>
          </a:p>
          <a:p>
            <a:r>
              <a:rPr lang="en-US" sz="2000" dirty="0" err="1" smtClean="0">
                <a:solidFill>
                  <a:srgbClr val="000000"/>
                </a:solidFill>
                <a:latin typeface="Arial" charset="0"/>
                <a:ea typeface="ＭＳ Ｐゴシック" charset="0"/>
                <a:cs typeface="ＭＳ Ｐゴシック" charset="0"/>
              </a:rPr>
              <a:t>Oana</a:t>
            </a:r>
            <a:r>
              <a:rPr lang="en-US" sz="2000" dirty="0" smtClean="0">
                <a:solidFill>
                  <a:srgbClr val="000000"/>
                </a:solidFill>
                <a:latin typeface="Arial" charset="0"/>
                <a:ea typeface="ＭＳ Ｐゴシック" charset="0"/>
                <a:cs typeface="ＭＳ Ｐゴシック" charset="0"/>
              </a:rPr>
              <a:t> </a:t>
            </a:r>
            <a:r>
              <a:rPr lang="en-US" sz="2000" dirty="0" err="1">
                <a:solidFill>
                  <a:srgbClr val="000000"/>
                </a:solidFill>
                <a:latin typeface="Arial" charset="0"/>
                <a:ea typeface="ＭＳ Ｐゴシック" charset="0"/>
                <a:cs typeface="ＭＳ Ｐゴシック" charset="0"/>
              </a:rPr>
              <a:t>Marcu</a:t>
            </a:r>
            <a:endParaRPr lang="en-US" sz="2000" dirty="0">
              <a:solidFill>
                <a:srgbClr val="000000"/>
              </a:solidFill>
              <a:latin typeface="Arial" charset="0"/>
              <a:ea typeface="ＭＳ Ｐゴシック" charset="0"/>
              <a:cs typeface="ＭＳ Ｐゴシック" charset="0"/>
            </a:endParaRPr>
          </a:p>
          <a:p>
            <a:r>
              <a:rPr lang="en-US" sz="2000" dirty="0" smtClean="0">
                <a:solidFill>
                  <a:srgbClr val="000000"/>
                </a:solidFill>
                <a:latin typeface="Arial" charset="0"/>
                <a:ea typeface="ＭＳ Ｐゴシック" charset="0"/>
                <a:cs typeface="ＭＳ Ｐゴシック" charset="0"/>
              </a:rPr>
              <a:t>San</a:t>
            </a:r>
            <a:r>
              <a:rPr lang="en-US" sz="2000" dirty="0">
                <a:solidFill>
                  <a:srgbClr val="000000"/>
                </a:solidFill>
                <a:latin typeface="Arial" charset="0"/>
                <a:ea typeface="ＭＳ Ｐゴシック" charset="0"/>
                <a:cs typeface="ＭＳ Ｐゴシック" charset="0"/>
              </a:rPr>
              <a:t>-</a:t>
            </a:r>
            <a:r>
              <a:rPr lang="en-US" sz="2000" dirty="0" err="1">
                <a:solidFill>
                  <a:srgbClr val="000000"/>
                </a:solidFill>
                <a:latin typeface="Arial" charset="0"/>
                <a:ea typeface="ＭＳ Ｐゴシック" charset="0"/>
                <a:cs typeface="ＭＳ Ｐゴシック" charset="0"/>
              </a:rPr>
              <a:t>Huei</a:t>
            </a:r>
            <a:r>
              <a:rPr lang="en-US" sz="2000" dirty="0">
                <a:solidFill>
                  <a:srgbClr val="000000"/>
                </a:solidFill>
                <a:latin typeface="Arial" charset="0"/>
                <a:ea typeface="ＭＳ Ｐゴシック" charset="0"/>
                <a:cs typeface="ＭＳ Ｐゴシック" charset="0"/>
              </a:rPr>
              <a:t> Lai</a:t>
            </a:r>
          </a:p>
          <a:p>
            <a:r>
              <a:rPr lang="en-US" sz="2000" dirty="0" err="1">
                <a:solidFill>
                  <a:srgbClr val="000000"/>
                </a:solidFill>
                <a:latin typeface="Arial" charset="0"/>
                <a:ea typeface="ＭＳ Ｐゴシック" charset="0"/>
                <a:cs typeface="ＭＳ Ｐゴシック" charset="0"/>
              </a:rPr>
              <a:t>Sungshin</a:t>
            </a:r>
            <a:r>
              <a:rPr lang="en-US" sz="2000" dirty="0">
                <a:solidFill>
                  <a:srgbClr val="000000"/>
                </a:solidFill>
                <a:latin typeface="Arial" charset="0"/>
                <a:ea typeface="ＭＳ Ｐゴシック" charset="0"/>
                <a:cs typeface="ＭＳ Ｐゴシック" charset="0"/>
              </a:rPr>
              <a:t> </a:t>
            </a:r>
            <a:r>
              <a:rPr lang="en-US" sz="2000" dirty="0" smtClean="0">
                <a:solidFill>
                  <a:srgbClr val="000000"/>
                </a:solidFill>
                <a:latin typeface="Arial" charset="0"/>
                <a:ea typeface="ＭＳ Ｐゴシック" charset="0"/>
                <a:cs typeface="ＭＳ Ｐゴシック" charset="0"/>
              </a:rPr>
              <a:t>Choi</a:t>
            </a:r>
          </a:p>
          <a:p>
            <a:r>
              <a:rPr lang="en-US" sz="2000" dirty="0" smtClean="0">
                <a:solidFill>
                  <a:srgbClr val="000000"/>
                </a:solidFill>
                <a:latin typeface="Arial" charset="0"/>
                <a:ea typeface="ＭＳ Ｐゴシック" charset="0"/>
                <a:cs typeface="ＭＳ Ｐゴシック" charset="0"/>
              </a:rPr>
              <a:t>Rick </a:t>
            </a:r>
            <a:r>
              <a:rPr lang="en-US" sz="2000" dirty="0">
                <a:solidFill>
                  <a:srgbClr val="000000"/>
                </a:solidFill>
                <a:latin typeface="Arial" charset="0"/>
                <a:ea typeface="ＭＳ Ｐゴシック" charset="0"/>
                <a:cs typeface="ＭＳ Ｐゴシック" charset="0"/>
              </a:rPr>
              <a:t>Chen</a:t>
            </a:r>
          </a:p>
          <a:p>
            <a:r>
              <a:rPr lang="en-US" sz="2000" dirty="0" smtClean="0">
                <a:solidFill>
                  <a:srgbClr val="000000"/>
                </a:solidFill>
                <a:latin typeface="Arial" charset="0"/>
                <a:ea typeface="ＭＳ Ｐゴシック" charset="0"/>
                <a:cs typeface="ＭＳ Ｐゴシック" charset="0"/>
              </a:rPr>
              <a:t>Alan </a:t>
            </a:r>
            <a:r>
              <a:rPr lang="en-US" sz="2000" dirty="0">
                <a:solidFill>
                  <a:srgbClr val="000000"/>
                </a:solidFill>
                <a:latin typeface="Arial" charset="0"/>
                <a:ea typeface="ＭＳ Ｐゴシック" charset="0"/>
                <a:cs typeface="ＭＳ Ｐゴシック" charset="0"/>
              </a:rPr>
              <a:t>Wood</a:t>
            </a:r>
          </a:p>
          <a:p>
            <a:endParaRPr lang="en-US" dirty="0"/>
          </a:p>
        </p:txBody>
      </p:sp>
      <p:sp>
        <p:nvSpPr>
          <p:cNvPr id="3" name="Title 2"/>
          <p:cNvSpPr>
            <a:spLocks noGrp="1"/>
          </p:cNvSpPr>
          <p:nvPr>
            <p:ph type="title"/>
          </p:nvPr>
        </p:nvSpPr>
        <p:spPr/>
        <p:txBody>
          <a:bodyPr/>
          <a:lstStyle/>
          <a:p>
            <a:r>
              <a:rPr lang="en-US" dirty="0" smtClean="0"/>
              <a:t>Acknowledgements</a:t>
            </a:r>
            <a:endParaRPr lang="en-US" dirty="0"/>
          </a:p>
        </p:txBody>
      </p:sp>
    </p:spTree>
    <p:extLst>
      <p:ext uri="{BB962C8B-B14F-4D97-AF65-F5344CB8AC3E}">
        <p14:creationId xmlns:p14="http://schemas.microsoft.com/office/powerpoint/2010/main" val="7362504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chemeClr val="bg1"/>
                </a:solidFill>
              </a:rPr>
              <a:t>Questions?</a:t>
            </a:r>
            <a:endParaRPr lang="en-US" sz="5400" b="1" dirty="0">
              <a:solidFill>
                <a:schemeClr val="bg1"/>
              </a:solidFill>
            </a:endParaRPr>
          </a:p>
        </p:txBody>
      </p:sp>
    </p:spTree>
    <p:extLst>
      <p:ext uri="{BB962C8B-B14F-4D97-AF65-F5344CB8AC3E}">
        <p14:creationId xmlns:p14="http://schemas.microsoft.com/office/powerpoint/2010/main" val="9933504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marL="0" indent="0"/>
            <a:endParaRPr lang="en-US" sz="600" dirty="0" smtClean="0"/>
          </a:p>
          <a:p>
            <a:pPr>
              <a:buFont typeface="Arial" pitchFamily="34" charset="0"/>
              <a:buChar char="•"/>
            </a:pPr>
            <a:r>
              <a:rPr lang="en-US" sz="2000" dirty="0" err="1"/>
              <a:t>B</a:t>
            </a:r>
            <a:r>
              <a:rPr lang="en-US" sz="2000" dirty="0" err="1" smtClean="0"/>
              <a:t>iospecimen</a:t>
            </a:r>
            <a:r>
              <a:rPr lang="en-US" sz="2000" dirty="0" smtClean="0"/>
              <a:t>/data archive facilities</a:t>
            </a:r>
          </a:p>
          <a:p>
            <a:pPr>
              <a:buFont typeface="Arial" pitchFamily="34" charset="0"/>
              <a:buChar char="•"/>
            </a:pPr>
            <a:r>
              <a:rPr lang="en-US" sz="2000" dirty="0" smtClean="0"/>
              <a:t>Bioscience research and development programs and projects</a:t>
            </a:r>
          </a:p>
          <a:p>
            <a:pPr>
              <a:buFont typeface="Arial" pitchFamily="34" charset="0"/>
              <a:buChar char="•"/>
            </a:pPr>
            <a:r>
              <a:rPr lang="en-US" sz="2000" dirty="0" smtClean="0"/>
              <a:t>Scientific Community</a:t>
            </a:r>
          </a:p>
          <a:p>
            <a:pPr>
              <a:buFont typeface="Arial" pitchFamily="34" charset="0"/>
              <a:buChar char="•"/>
            </a:pPr>
            <a:endParaRPr lang="en-US" sz="2000" dirty="0" smtClean="0"/>
          </a:p>
        </p:txBody>
      </p:sp>
      <p:sp>
        <p:nvSpPr>
          <p:cNvPr id="2" name="Title 1"/>
          <p:cNvSpPr>
            <a:spLocks noGrp="1"/>
          </p:cNvSpPr>
          <p:nvPr>
            <p:ph type="title"/>
          </p:nvPr>
        </p:nvSpPr>
        <p:spPr/>
        <p:txBody>
          <a:bodyPr/>
          <a:lstStyle/>
          <a:p>
            <a:pPr lvl="1"/>
            <a:r>
              <a:rPr lang="en-US" sz="2400" dirty="0" smtClean="0"/>
              <a:t>Stakeholders</a:t>
            </a:r>
            <a:endParaRPr lang="en-US" dirty="0"/>
          </a:p>
        </p:txBody>
      </p:sp>
    </p:spTree>
    <p:extLst>
      <p:ext uri="{BB962C8B-B14F-4D97-AF65-F5344CB8AC3E}">
        <p14:creationId xmlns:p14="http://schemas.microsoft.com/office/powerpoint/2010/main" val="15032995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2000" dirty="0" smtClean="0"/>
              <a:t>Objectives of the </a:t>
            </a:r>
            <a:r>
              <a:rPr lang="en-US" sz="2000" dirty="0" err="1" smtClean="0"/>
              <a:t>Biospecimen</a:t>
            </a:r>
            <a:r>
              <a:rPr lang="en-US" sz="2000" dirty="0" smtClean="0"/>
              <a:t> Culling Plan</a:t>
            </a:r>
          </a:p>
          <a:p>
            <a:endParaRPr lang="en-US" sz="2000" dirty="0"/>
          </a:p>
          <a:p>
            <a:r>
              <a:rPr lang="en-US" sz="2000" dirty="0" err="1" smtClean="0"/>
              <a:t>Biospecimen</a:t>
            </a:r>
            <a:r>
              <a:rPr lang="en-US" sz="2000" dirty="0" smtClean="0"/>
              <a:t> Culling Plan Approach</a:t>
            </a:r>
          </a:p>
          <a:p>
            <a:endParaRPr lang="en-US" sz="2000" dirty="0"/>
          </a:p>
          <a:p>
            <a:r>
              <a:rPr lang="en-US" sz="2000" dirty="0" err="1" smtClean="0"/>
              <a:t>Biospecimen</a:t>
            </a:r>
            <a:r>
              <a:rPr lang="en-US" sz="2000" dirty="0" smtClean="0"/>
              <a:t> Culling List Summary</a:t>
            </a:r>
          </a:p>
          <a:p>
            <a:r>
              <a:rPr lang="en-US" sz="2000" b="0" dirty="0"/>
              <a:t>	</a:t>
            </a:r>
            <a:r>
              <a:rPr lang="en-US" b="0" dirty="0" smtClean="0"/>
              <a:t>• RNA Analysis Candidates</a:t>
            </a:r>
          </a:p>
          <a:p>
            <a:r>
              <a:rPr lang="en-US" b="0" dirty="0"/>
              <a:t>	</a:t>
            </a:r>
            <a:r>
              <a:rPr lang="en-US" b="0" dirty="0" smtClean="0"/>
              <a:t>• Histology Candidates</a:t>
            </a:r>
          </a:p>
          <a:p>
            <a:r>
              <a:rPr lang="en-US" sz="2000" dirty="0" smtClean="0"/>
              <a:t>Scientific Opportunities</a:t>
            </a:r>
            <a:endParaRPr lang="en-US" sz="2000" dirty="0"/>
          </a:p>
          <a:p>
            <a:endParaRPr lang="en-US" sz="2000" dirty="0" smtClean="0"/>
          </a:p>
          <a:p>
            <a:r>
              <a:rPr lang="en-US" sz="2000" dirty="0" smtClean="0"/>
              <a:t>Summary</a:t>
            </a:r>
          </a:p>
          <a:p>
            <a:endParaRPr lang="en-US" sz="2000" dirty="0"/>
          </a:p>
          <a:p>
            <a:endParaRPr lang="en-US" sz="2000" dirty="0" smtClean="0"/>
          </a:p>
          <a:p>
            <a:endParaRPr lang="en-US" sz="2000" dirty="0"/>
          </a:p>
        </p:txBody>
      </p:sp>
    </p:spTree>
    <p:extLst>
      <p:ext uri="{BB962C8B-B14F-4D97-AF65-F5344CB8AC3E}">
        <p14:creationId xmlns:p14="http://schemas.microsoft.com/office/powerpoint/2010/main" val="22863891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81000" y="1676400"/>
            <a:ext cx="8458200" cy="4648200"/>
          </a:xfrm>
        </p:spPr>
        <p:txBody>
          <a:bodyPr/>
          <a:lstStyle/>
          <a:p>
            <a:pPr marL="0" indent="0"/>
            <a:endParaRPr lang="en-US" dirty="0" smtClean="0"/>
          </a:p>
          <a:p>
            <a:pPr marL="457200" indent="-457200">
              <a:buFontTx/>
              <a:buAutoNum type="arabicPeriod"/>
            </a:pPr>
            <a:r>
              <a:rPr lang="en-US" dirty="0"/>
              <a:t>Increase available space for future samples in the BSF</a:t>
            </a:r>
            <a:r>
              <a:rPr lang="en-US" dirty="0" smtClean="0"/>
              <a:t>.</a:t>
            </a:r>
          </a:p>
          <a:p>
            <a:pPr marL="457200" lvl="0" indent="-457200">
              <a:buAutoNum type="arabicPeriod"/>
            </a:pPr>
            <a:r>
              <a:rPr lang="en-US" dirty="0" smtClean="0"/>
              <a:t>Identify </a:t>
            </a:r>
            <a:r>
              <a:rPr lang="en-US" dirty="0"/>
              <a:t>candidate </a:t>
            </a:r>
            <a:r>
              <a:rPr lang="en-US" dirty="0" err="1" smtClean="0"/>
              <a:t>biospecimens</a:t>
            </a:r>
            <a:r>
              <a:rPr lang="en-US" dirty="0" smtClean="0"/>
              <a:t> </a:t>
            </a:r>
            <a:r>
              <a:rPr lang="en-US" dirty="0"/>
              <a:t>for RNA </a:t>
            </a:r>
            <a:r>
              <a:rPr lang="en-US" dirty="0" smtClean="0"/>
              <a:t>integrity analysis.</a:t>
            </a:r>
          </a:p>
          <a:p>
            <a:pPr marL="457200" lvl="0" indent="-457200">
              <a:buAutoNum type="arabicPeriod"/>
            </a:pPr>
            <a:r>
              <a:rPr lang="en-US" dirty="0" smtClean="0"/>
              <a:t>Identify </a:t>
            </a:r>
            <a:r>
              <a:rPr lang="en-US" dirty="0" err="1" smtClean="0"/>
              <a:t>biospecimens</a:t>
            </a:r>
            <a:r>
              <a:rPr lang="en-US" dirty="0" smtClean="0"/>
              <a:t> </a:t>
            </a:r>
            <a:r>
              <a:rPr lang="en-US" dirty="0"/>
              <a:t>that should be </a:t>
            </a:r>
            <a:r>
              <a:rPr lang="en-US" dirty="0" smtClean="0"/>
              <a:t>discarded.</a:t>
            </a:r>
          </a:p>
          <a:p>
            <a:pPr marL="457200" lvl="0" indent="-457200">
              <a:buAutoNum type="arabicPeriod"/>
            </a:pPr>
            <a:r>
              <a:rPr lang="en-US" dirty="0"/>
              <a:t>F</a:t>
            </a:r>
            <a:r>
              <a:rPr lang="en-US" dirty="0" smtClean="0"/>
              <a:t>urther characterize select </a:t>
            </a:r>
            <a:r>
              <a:rPr lang="en-US" dirty="0" err="1" smtClean="0"/>
              <a:t>biospecimens</a:t>
            </a:r>
            <a:r>
              <a:rPr lang="en-US" dirty="0" smtClean="0"/>
              <a:t> in the BSF. </a:t>
            </a:r>
          </a:p>
          <a:p>
            <a:pPr marL="457200" lvl="0" indent="-457200">
              <a:buAutoNum type="arabicPeriod"/>
            </a:pPr>
            <a:r>
              <a:rPr lang="en-US" dirty="0" smtClean="0"/>
              <a:t>Perform extraction and purification </a:t>
            </a:r>
            <a:r>
              <a:rPr lang="en-US" dirty="0"/>
              <a:t>of RNA from selected </a:t>
            </a:r>
            <a:r>
              <a:rPr lang="en-US" dirty="0" err="1" smtClean="0"/>
              <a:t>biospecimens</a:t>
            </a:r>
            <a:r>
              <a:rPr lang="en-US" dirty="0" smtClean="0"/>
              <a:t>. </a:t>
            </a:r>
          </a:p>
          <a:p>
            <a:pPr marL="457200" lvl="0" indent="-457200">
              <a:buAutoNum type="arabicPeriod"/>
            </a:pPr>
            <a:r>
              <a:rPr lang="en-US" dirty="0" smtClean="0"/>
              <a:t>Collect RNA </a:t>
            </a:r>
            <a:r>
              <a:rPr lang="en-US" dirty="0"/>
              <a:t>integrity </a:t>
            </a:r>
            <a:r>
              <a:rPr lang="en-US" dirty="0" smtClean="0"/>
              <a:t>data from the select </a:t>
            </a:r>
            <a:r>
              <a:rPr lang="en-US" dirty="0" err="1" smtClean="0"/>
              <a:t>biospecimens</a:t>
            </a:r>
            <a:r>
              <a:rPr lang="en-US" dirty="0" smtClean="0"/>
              <a:t>. </a:t>
            </a:r>
          </a:p>
          <a:p>
            <a:pPr marL="457200" indent="-457200">
              <a:buFontTx/>
              <a:buAutoNum type="arabicPeriod"/>
            </a:pPr>
            <a:r>
              <a:rPr lang="en-US" dirty="0"/>
              <a:t>Determine if tissues frozen at </a:t>
            </a:r>
            <a:r>
              <a:rPr lang="en-US" dirty="0" smtClean="0"/>
              <a:t>-70</a:t>
            </a:r>
            <a:r>
              <a:rPr lang="en-US" dirty="0"/>
              <a:t>˚C are viable for </a:t>
            </a:r>
            <a:r>
              <a:rPr lang="en-US" dirty="0" err="1"/>
              <a:t>omics</a:t>
            </a:r>
            <a:r>
              <a:rPr lang="en-US" dirty="0"/>
              <a:t> analyses and the </a:t>
            </a:r>
            <a:r>
              <a:rPr lang="en-US" dirty="0" err="1"/>
              <a:t>GeneLab</a:t>
            </a:r>
            <a:r>
              <a:rPr lang="en-US" dirty="0"/>
              <a:t> data repository</a:t>
            </a:r>
            <a:r>
              <a:rPr lang="en-US" dirty="0" smtClean="0"/>
              <a:t>.</a:t>
            </a:r>
          </a:p>
          <a:p>
            <a:pPr marL="457200" lvl="0" indent="-457200">
              <a:buAutoNum type="arabicPeriod"/>
            </a:pPr>
            <a:r>
              <a:rPr lang="en-US" dirty="0" smtClean="0"/>
              <a:t>Prepare </a:t>
            </a:r>
            <a:r>
              <a:rPr lang="en-US" dirty="0"/>
              <a:t>a NASA white paper and/or a </a:t>
            </a:r>
            <a:r>
              <a:rPr lang="en-US" dirty="0" smtClean="0"/>
              <a:t>manuscript. </a:t>
            </a:r>
          </a:p>
          <a:p>
            <a:pPr marL="457200" lvl="0" indent="-457200">
              <a:buAutoNum type="arabicPeriod"/>
            </a:pPr>
            <a:r>
              <a:rPr lang="en-US" dirty="0" smtClean="0"/>
              <a:t>Provide disposition recommendations for </a:t>
            </a:r>
            <a:r>
              <a:rPr lang="en-US" dirty="0" err="1" smtClean="0"/>
              <a:t>biospecimens</a:t>
            </a:r>
            <a:r>
              <a:rPr lang="en-US" dirty="0" smtClean="0"/>
              <a:t> in the culling list.</a:t>
            </a:r>
          </a:p>
          <a:p>
            <a:pPr marL="457200" lvl="0" indent="-457200">
              <a:buAutoNum type="arabicPeriod"/>
            </a:pPr>
            <a:r>
              <a:rPr lang="en-US" dirty="0" smtClean="0"/>
              <a:t>Support </a:t>
            </a:r>
            <a:r>
              <a:rPr lang="en-US" dirty="0"/>
              <a:t>and guide NASA policy on best practices for curation of biological collections (NPD 7100.xx Scientific Collections Directive), addressing stowage duration and temperature, sample testing cycle and frequency.</a:t>
            </a:r>
          </a:p>
        </p:txBody>
      </p:sp>
      <p:sp>
        <p:nvSpPr>
          <p:cNvPr id="2" name="Title 1"/>
          <p:cNvSpPr>
            <a:spLocks noGrp="1"/>
          </p:cNvSpPr>
          <p:nvPr>
            <p:ph type="title"/>
          </p:nvPr>
        </p:nvSpPr>
        <p:spPr>
          <a:xfrm>
            <a:off x="228600" y="1143000"/>
            <a:ext cx="8915400" cy="609600"/>
          </a:xfrm>
        </p:spPr>
        <p:txBody>
          <a:bodyPr/>
          <a:lstStyle/>
          <a:p>
            <a:pPr lvl="1"/>
            <a:r>
              <a:rPr lang="en-US" sz="2400" dirty="0" smtClean="0"/>
              <a:t>Objectives </a:t>
            </a:r>
            <a:r>
              <a:rPr lang="en-US" dirty="0" smtClean="0"/>
              <a:t/>
            </a:r>
            <a:br>
              <a:rPr lang="en-US" dirty="0" smtClean="0"/>
            </a:br>
            <a:endParaRPr lang="en-US" dirty="0"/>
          </a:p>
        </p:txBody>
      </p:sp>
    </p:spTree>
    <p:extLst>
      <p:ext uri="{BB962C8B-B14F-4D97-AF65-F5344CB8AC3E}">
        <p14:creationId xmlns:p14="http://schemas.microsoft.com/office/powerpoint/2010/main" val="15032995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Biospecimen</a:t>
            </a:r>
            <a:r>
              <a:rPr lang="en-US" dirty="0" smtClean="0"/>
              <a:t> Culling Approach</a:t>
            </a:r>
            <a:endParaRPr lang="en-US" dirty="0"/>
          </a:p>
        </p:txBody>
      </p:sp>
      <p:sp>
        <p:nvSpPr>
          <p:cNvPr id="3" name="Content Placeholder 2"/>
          <p:cNvSpPr>
            <a:spLocks noGrp="1"/>
          </p:cNvSpPr>
          <p:nvPr>
            <p:ph idx="1"/>
          </p:nvPr>
        </p:nvSpPr>
        <p:spPr/>
        <p:txBody>
          <a:bodyPr/>
          <a:lstStyle/>
          <a:p>
            <a:r>
              <a:rPr lang="en-US" sz="2000" dirty="0"/>
              <a:t>Phase 1: Electronic Sorting of </a:t>
            </a:r>
            <a:r>
              <a:rPr lang="en-US" sz="2000" dirty="0" err="1" smtClean="0"/>
              <a:t>Biospecimens</a:t>
            </a:r>
            <a:r>
              <a:rPr lang="en-US" sz="2000" dirty="0" smtClean="0"/>
              <a:t> Culling list</a:t>
            </a:r>
            <a:endParaRPr lang="en-US" sz="2000" dirty="0"/>
          </a:p>
          <a:p>
            <a:r>
              <a:rPr lang="en-US" sz="2000" dirty="0" smtClean="0"/>
              <a:t>	- </a:t>
            </a:r>
            <a:r>
              <a:rPr lang="en-US" dirty="0" smtClean="0"/>
              <a:t>Sort information on mission</a:t>
            </a:r>
            <a:r>
              <a:rPr lang="en-US" dirty="0"/>
              <a:t>, launch </a:t>
            </a:r>
            <a:r>
              <a:rPr lang="en-US" dirty="0" smtClean="0"/>
              <a:t>date, </a:t>
            </a:r>
            <a:r>
              <a:rPr lang="en-US" dirty="0"/>
              <a:t>payload, kind of </a:t>
            </a:r>
            <a:r>
              <a:rPr lang="en-US" dirty="0" smtClean="0"/>
              <a:t>organism</a:t>
            </a:r>
            <a:r>
              <a:rPr lang="en-US" dirty="0"/>
              <a:t>, </a:t>
            </a:r>
            <a:r>
              <a:rPr lang="en-US" dirty="0" smtClean="0"/>
              <a:t>tissue type, </a:t>
            </a:r>
            <a:r>
              <a:rPr lang="en-US" dirty="0"/>
              <a:t>number of tissue samples, radioactive tracers, storage temperature, and </a:t>
            </a:r>
            <a:r>
              <a:rPr lang="en-US" dirty="0" smtClean="0"/>
              <a:t>fixative use (if any).</a:t>
            </a:r>
            <a:endParaRPr lang="en-US" dirty="0"/>
          </a:p>
          <a:p>
            <a:r>
              <a:rPr lang="en-US" dirty="0" smtClean="0"/>
              <a:t>	- To Identify </a:t>
            </a:r>
            <a:r>
              <a:rPr lang="en-US" dirty="0"/>
              <a:t>candidates for RNA analysis, histology, disposal, </a:t>
            </a:r>
            <a:r>
              <a:rPr lang="en-US" dirty="0" smtClean="0"/>
              <a:t>RFP</a:t>
            </a:r>
          </a:p>
          <a:p>
            <a:endParaRPr lang="en-US" sz="2000" dirty="0"/>
          </a:p>
          <a:p>
            <a:r>
              <a:rPr lang="en-US" sz="2000" dirty="0">
                <a:latin typeface="Arial" charset="0"/>
                <a:ea typeface="ＭＳ Ｐゴシック" charset="0"/>
                <a:cs typeface="ＭＳ Ｐゴシック" charset="0"/>
              </a:rPr>
              <a:t>Phase 2: Laboratory Activities </a:t>
            </a:r>
            <a:endParaRPr lang="en-US" sz="2000" dirty="0" smtClean="0">
              <a:latin typeface="Arial" charset="0"/>
              <a:ea typeface="ＭＳ Ｐゴシック" charset="0"/>
              <a:cs typeface="ＭＳ Ｐゴシック" charset="0"/>
            </a:endParaRPr>
          </a:p>
          <a:p>
            <a:r>
              <a:rPr lang="en-US" sz="200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 Sample analyses to determine RNA Integrity Number (RIN)</a:t>
            </a:r>
            <a:endParaRPr lang="en-US" dirty="0">
              <a:latin typeface="Arial" charset="0"/>
              <a:ea typeface="ＭＳ Ｐゴシック" charset="0"/>
              <a:cs typeface="ＭＳ Ｐゴシック" charset="0"/>
            </a:endParaRPr>
          </a:p>
          <a:p>
            <a:endParaRPr lang="en-US" sz="2000" dirty="0" smtClean="0">
              <a:latin typeface="Arial" charset="0"/>
              <a:ea typeface="ＭＳ Ｐゴシック" charset="0"/>
              <a:cs typeface="ＭＳ Ｐゴシック" charset="0"/>
            </a:endParaRPr>
          </a:p>
          <a:p>
            <a:r>
              <a:rPr lang="en-US" sz="2000" dirty="0">
                <a:latin typeface="Arial" charset="0"/>
                <a:ea typeface="ＭＳ Ｐゴシック" charset="0"/>
                <a:cs typeface="ＭＳ Ｐゴシック" charset="0"/>
              </a:rPr>
              <a:t>Phase 3: Additional Testing, RFPs, and </a:t>
            </a:r>
            <a:r>
              <a:rPr lang="en-US" sz="2000" dirty="0" err="1">
                <a:latin typeface="Arial" charset="0"/>
                <a:ea typeface="ＭＳ Ｐゴシック" charset="0"/>
                <a:cs typeface="ＭＳ Ｐゴシック" charset="0"/>
              </a:rPr>
              <a:t>Omics</a:t>
            </a:r>
            <a:r>
              <a:rPr lang="en-US" sz="2000" dirty="0">
                <a:latin typeface="Arial" charset="0"/>
                <a:ea typeface="ＭＳ Ｐゴシック" charset="0"/>
                <a:cs typeface="ＭＳ Ｐゴシック" charset="0"/>
              </a:rPr>
              <a:t> Analyses</a:t>
            </a:r>
            <a:endParaRPr lang="en-US" sz="2000" dirty="0"/>
          </a:p>
        </p:txBody>
      </p:sp>
    </p:spTree>
    <p:extLst>
      <p:ext uri="{BB962C8B-B14F-4D97-AF65-F5344CB8AC3E}">
        <p14:creationId xmlns:p14="http://schemas.microsoft.com/office/powerpoint/2010/main" val="42849369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 for RIN </a:t>
            </a:r>
            <a:r>
              <a:rPr lang="en-US" dirty="0" smtClean="0"/>
              <a:t>Data</a:t>
            </a:r>
            <a:r>
              <a:rPr lang="en-US" dirty="0"/>
              <a:t/>
            </a:r>
            <a:br>
              <a:rPr lang="en-US" dirty="0"/>
            </a:br>
            <a:endParaRPr lang="en-US" dirty="0"/>
          </a:p>
        </p:txBody>
      </p:sp>
      <p:sp>
        <p:nvSpPr>
          <p:cNvPr id="3" name="Content Placeholder 2"/>
          <p:cNvSpPr>
            <a:spLocks noGrp="1"/>
          </p:cNvSpPr>
          <p:nvPr>
            <p:ph idx="1"/>
          </p:nvPr>
        </p:nvSpPr>
        <p:spPr>
          <a:xfrm>
            <a:off x="914400" y="2057400"/>
            <a:ext cx="7924800" cy="3810000"/>
          </a:xfrm>
        </p:spPr>
        <p:txBody>
          <a:bodyPr/>
          <a:lstStyle/>
          <a:p>
            <a:r>
              <a:rPr lang="en-US" sz="1800" dirty="0" smtClean="0">
                <a:solidFill>
                  <a:srgbClr val="FF0000"/>
                </a:solidFill>
              </a:rPr>
              <a:t>8 </a:t>
            </a:r>
            <a:r>
              <a:rPr lang="en-US" sz="1800" dirty="0">
                <a:solidFill>
                  <a:srgbClr val="FF0000"/>
                </a:solidFill>
              </a:rPr>
              <a:t>or </a:t>
            </a:r>
            <a:r>
              <a:rPr lang="en-US" sz="1800" dirty="0" smtClean="0">
                <a:solidFill>
                  <a:srgbClr val="FF0000"/>
                </a:solidFill>
              </a:rPr>
              <a:t>above: 	</a:t>
            </a:r>
            <a:r>
              <a:rPr lang="en-US" sz="1800" dirty="0" smtClean="0"/>
              <a:t>Viable </a:t>
            </a:r>
            <a:r>
              <a:rPr lang="en-US" sz="1800" dirty="0"/>
              <a:t>for future </a:t>
            </a:r>
            <a:r>
              <a:rPr lang="en-US" sz="1800" dirty="0" err="1"/>
              <a:t>omics</a:t>
            </a:r>
            <a:r>
              <a:rPr lang="en-US" sz="1800" dirty="0"/>
              <a:t> analysis</a:t>
            </a:r>
          </a:p>
          <a:p>
            <a:endParaRPr lang="en-US" sz="1800" dirty="0" smtClean="0"/>
          </a:p>
          <a:p>
            <a:endParaRPr lang="en-US" sz="1800" dirty="0"/>
          </a:p>
          <a:p>
            <a:r>
              <a:rPr lang="en-US" sz="1800" dirty="0">
                <a:solidFill>
                  <a:srgbClr val="FF0000"/>
                </a:solidFill>
              </a:rPr>
              <a:t>5 to </a:t>
            </a:r>
            <a:r>
              <a:rPr lang="en-US" sz="1800" dirty="0" smtClean="0">
                <a:solidFill>
                  <a:srgbClr val="FF0000"/>
                </a:solidFill>
              </a:rPr>
              <a:t>7.9: 	</a:t>
            </a:r>
            <a:r>
              <a:rPr lang="en-US" sz="1800" dirty="0" smtClean="0"/>
              <a:t>Viable </a:t>
            </a:r>
            <a:r>
              <a:rPr lang="en-US" sz="1800" dirty="0"/>
              <a:t>for </a:t>
            </a:r>
            <a:r>
              <a:rPr lang="en-US" sz="1800" dirty="0" err="1"/>
              <a:t>qPCR</a:t>
            </a:r>
            <a:r>
              <a:rPr lang="en-US" sz="1800" dirty="0"/>
              <a:t>. </a:t>
            </a:r>
            <a:endParaRPr lang="en-US" sz="1800" dirty="0" smtClean="0"/>
          </a:p>
          <a:p>
            <a:r>
              <a:rPr lang="en-US" sz="1800" dirty="0"/>
              <a:t>	</a:t>
            </a:r>
            <a:r>
              <a:rPr lang="en-US" sz="1800" dirty="0" smtClean="0"/>
              <a:t>		Samples </a:t>
            </a:r>
            <a:r>
              <a:rPr lang="en-US" sz="1800" dirty="0"/>
              <a:t>may still have viable DNA </a:t>
            </a:r>
            <a:r>
              <a:rPr lang="en-US" sz="1800" dirty="0" smtClean="0"/>
              <a:t>and </a:t>
            </a:r>
            <a:r>
              <a:rPr lang="en-US" sz="1800" dirty="0"/>
              <a:t>could be used </a:t>
            </a:r>
            <a:r>
              <a:rPr lang="en-US" sz="1800" dirty="0" smtClean="0"/>
              <a:t>		for </a:t>
            </a:r>
            <a:r>
              <a:rPr lang="en-US" sz="1800" dirty="0"/>
              <a:t>genomics, histology, </a:t>
            </a:r>
            <a:r>
              <a:rPr lang="en-US" sz="1800" dirty="0" smtClean="0"/>
              <a:t>or immunohistochemistry. </a:t>
            </a:r>
          </a:p>
          <a:p>
            <a:endParaRPr lang="en-US" sz="1800" dirty="0"/>
          </a:p>
          <a:p>
            <a:r>
              <a:rPr lang="en-US" sz="1800" dirty="0">
                <a:solidFill>
                  <a:srgbClr val="FF0000"/>
                </a:solidFill>
              </a:rPr>
              <a:t>Less than </a:t>
            </a:r>
            <a:r>
              <a:rPr lang="en-US" sz="1800" dirty="0" smtClean="0">
                <a:solidFill>
                  <a:srgbClr val="FF0000"/>
                </a:solidFill>
              </a:rPr>
              <a:t>5: 	</a:t>
            </a:r>
            <a:r>
              <a:rPr lang="en-US" sz="1800" dirty="0" smtClean="0"/>
              <a:t>Considered </a:t>
            </a:r>
            <a:r>
              <a:rPr lang="en-US" sz="1800" dirty="0"/>
              <a:t>non-viable for RNA analysis. </a:t>
            </a:r>
            <a:endParaRPr lang="en-US" sz="1800" dirty="0" smtClean="0"/>
          </a:p>
          <a:p>
            <a:r>
              <a:rPr lang="en-US" sz="1800" dirty="0"/>
              <a:t>	</a:t>
            </a:r>
            <a:r>
              <a:rPr lang="en-US" sz="1800" dirty="0" smtClean="0"/>
              <a:t>		The samples may </a:t>
            </a:r>
            <a:r>
              <a:rPr lang="en-US" sz="1800" dirty="0"/>
              <a:t>still have viable DNA and could be </a:t>
            </a:r>
            <a:r>
              <a:rPr lang="en-US" sz="1800" dirty="0" smtClean="0"/>
              <a:t>		used </a:t>
            </a:r>
            <a:r>
              <a:rPr lang="en-US" sz="1800" dirty="0"/>
              <a:t>for </a:t>
            </a:r>
            <a:r>
              <a:rPr lang="en-US" sz="1800" dirty="0" smtClean="0"/>
              <a:t>genomics</a:t>
            </a:r>
            <a:r>
              <a:rPr lang="en-US" sz="1800" dirty="0"/>
              <a:t>, histology, or immunochemistry. </a:t>
            </a:r>
            <a:endParaRPr lang="en-US" sz="1800" dirty="0" smtClean="0"/>
          </a:p>
          <a:p>
            <a:endParaRPr lang="en-US" dirty="0"/>
          </a:p>
        </p:txBody>
      </p:sp>
      <p:sp>
        <p:nvSpPr>
          <p:cNvPr id="4" name="TextBox 3"/>
          <p:cNvSpPr txBox="1"/>
          <p:nvPr/>
        </p:nvSpPr>
        <p:spPr>
          <a:xfrm>
            <a:off x="990600" y="5921970"/>
            <a:ext cx="7314322" cy="923330"/>
          </a:xfrm>
          <a:prstGeom prst="rect">
            <a:avLst/>
          </a:prstGeom>
          <a:noFill/>
        </p:spPr>
        <p:txBody>
          <a:bodyPr wrap="none" rtlCol="0">
            <a:spAutoFit/>
          </a:bodyPr>
          <a:lstStyle/>
          <a:p>
            <a:endParaRPr lang="en-US" dirty="0"/>
          </a:p>
          <a:p>
            <a:r>
              <a:rPr lang="en-US" dirty="0" smtClean="0"/>
              <a:t>RIN data can be made available </a:t>
            </a:r>
            <a:r>
              <a:rPr lang="en-US" dirty="0"/>
              <a:t>to the science community via an RFP.</a:t>
            </a:r>
          </a:p>
          <a:p>
            <a:endParaRPr lang="en-US" dirty="0"/>
          </a:p>
        </p:txBody>
      </p:sp>
    </p:spTree>
    <p:extLst>
      <p:ext uri="{BB962C8B-B14F-4D97-AF65-F5344CB8AC3E}">
        <p14:creationId xmlns:p14="http://schemas.microsoft.com/office/powerpoint/2010/main" val="22018650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Biospecimen</a:t>
            </a:r>
            <a:r>
              <a:rPr lang="en-US" dirty="0" smtClean="0"/>
              <a:t> Culling List Summary</a:t>
            </a:r>
            <a:endParaRPr lang="en-US" dirty="0"/>
          </a:p>
        </p:txBody>
      </p:sp>
      <p:sp>
        <p:nvSpPr>
          <p:cNvPr id="3" name="Content Placeholder 2"/>
          <p:cNvSpPr>
            <a:spLocks noGrp="1"/>
          </p:cNvSpPr>
          <p:nvPr>
            <p:ph idx="1"/>
          </p:nvPr>
        </p:nvSpPr>
        <p:spPr/>
        <p:txBody>
          <a:bodyPr/>
          <a:lstStyle/>
          <a:p>
            <a:endParaRPr lang="en-US"/>
          </a:p>
        </p:txBody>
      </p:sp>
      <p:graphicFrame>
        <p:nvGraphicFramePr>
          <p:cNvPr id="4" name="Object 2"/>
          <p:cNvGraphicFramePr>
            <a:graphicFrameLocks noChangeAspect="1"/>
          </p:cNvGraphicFramePr>
          <p:nvPr>
            <p:extLst>
              <p:ext uri="{D42A27DB-BD31-4B8C-83A1-F6EECF244321}">
                <p14:modId xmlns:p14="http://schemas.microsoft.com/office/powerpoint/2010/main" val="94811057"/>
              </p:ext>
            </p:extLst>
          </p:nvPr>
        </p:nvGraphicFramePr>
        <p:xfrm>
          <a:off x="1" y="1560139"/>
          <a:ext cx="9193068" cy="5831261"/>
        </p:xfrm>
        <a:graphic>
          <a:graphicData uri="http://schemas.openxmlformats.org/presentationml/2006/ole">
            <mc:AlternateContent xmlns:mc="http://schemas.openxmlformats.org/markup-compatibility/2006">
              <mc:Choice xmlns:v="urn:schemas-microsoft-com:vml" Requires="v">
                <p:oleObj spid="_x0000_s1090" name="Document" r:id="rId3" imgW="6083076" imgH="3974954" progId="Word.Document.12">
                  <p:embed/>
                </p:oleObj>
              </mc:Choice>
              <mc:Fallback>
                <p:oleObj name="Document" r:id="rId3" imgW="6083076" imgH="3974954"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560139"/>
                        <a:ext cx="9193068" cy="583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147940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RNA Analysis Candidates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659457242"/>
              </p:ext>
            </p:extLst>
          </p:nvPr>
        </p:nvGraphicFramePr>
        <p:xfrm>
          <a:off x="34457" y="1879600"/>
          <a:ext cx="9025223" cy="4597400"/>
        </p:xfrm>
        <a:graphic>
          <a:graphicData uri="http://schemas.openxmlformats.org/presentationml/2006/ole">
            <mc:AlternateContent xmlns:mc="http://schemas.openxmlformats.org/markup-compatibility/2006">
              <mc:Choice xmlns:v="urn:schemas-microsoft-com:vml" Requires="v">
                <p:oleObj spid="_x0000_s19515" name="Document" r:id="rId3" imgW="6083300" imgH="3098800" progId="Word.Document.12">
                  <p:embed/>
                </p:oleObj>
              </mc:Choice>
              <mc:Fallback>
                <p:oleObj name="Document" r:id="rId3" imgW="6083300" imgH="3098800" progId="Word.Document.12">
                  <p:embed/>
                  <p:pic>
                    <p:nvPicPr>
                      <p:cNvPr id="0" name=""/>
                      <p:cNvPicPr/>
                      <p:nvPr/>
                    </p:nvPicPr>
                    <p:blipFill>
                      <a:blip r:embed="rId4"/>
                      <a:stretch>
                        <a:fillRect/>
                      </a:stretch>
                    </p:blipFill>
                    <p:spPr>
                      <a:xfrm>
                        <a:off x="34457" y="1879600"/>
                        <a:ext cx="9025223" cy="4597400"/>
                      </a:xfrm>
                      <a:prstGeom prst="rect">
                        <a:avLst/>
                      </a:prstGeom>
                    </p:spPr>
                  </p:pic>
                </p:oleObj>
              </mc:Fallback>
            </mc:AlternateContent>
          </a:graphicData>
        </a:graphic>
      </p:graphicFrame>
    </p:spTree>
    <p:extLst>
      <p:ext uri="{BB962C8B-B14F-4D97-AF65-F5344CB8AC3E}">
        <p14:creationId xmlns:p14="http://schemas.microsoft.com/office/powerpoint/2010/main" val="24883434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Histology Candidates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Object 1"/>
          <p:cNvGraphicFramePr>
            <a:graphicFrameLocks noChangeAspect="1"/>
          </p:cNvGraphicFramePr>
          <p:nvPr>
            <p:extLst>
              <p:ext uri="{D42A27DB-BD31-4B8C-83A1-F6EECF244321}">
                <p14:modId xmlns:p14="http://schemas.microsoft.com/office/powerpoint/2010/main" val="3006904928"/>
              </p:ext>
            </p:extLst>
          </p:nvPr>
        </p:nvGraphicFramePr>
        <p:xfrm>
          <a:off x="0" y="1905000"/>
          <a:ext cx="9093106" cy="4495799"/>
        </p:xfrm>
        <a:graphic>
          <a:graphicData uri="http://schemas.openxmlformats.org/presentationml/2006/ole">
            <mc:AlternateContent xmlns:mc="http://schemas.openxmlformats.org/markup-compatibility/2006">
              <mc:Choice xmlns:v="urn:schemas-microsoft-com:vml" Requires="v">
                <p:oleObj spid="_x0000_s26655" name="Document" r:id="rId3" imgW="6083076" imgH="3098686" progId="Word.Document.12">
                  <p:embed/>
                </p:oleObj>
              </mc:Choice>
              <mc:Fallback>
                <p:oleObj name="Document" r:id="rId3" imgW="6083076" imgH="3098686"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00"/>
                        <a:ext cx="9093106" cy="449579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9180601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Tissue Types </a:t>
            </a:r>
            <a:br>
              <a:rPr lang="en-US" dirty="0" smtClean="0"/>
            </a:br>
            <a:r>
              <a:rPr lang="en-US" dirty="0" smtClean="0"/>
              <a:t>in the RNA Analysis Candidates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987833461"/>
              </p:ext>
            </p:extLst>
          </p:nvPr>
        </p:nvGraphicFramePr>
        <p:xfrm>
          <a:off x="0" y="2336987"/>
          <a:ext cx="9144000" cy="3835213"/>
        </p:xfrm>
        <a:graphic>
          <a:graphicData uri="http://schemas.openxmlformats.org/presentationml/2006/ole">
            <mc:AlternateContent xmlns:mc="http://schemas.openxmlformats.org/markup-compatibility/2006">
              <mc:Choice xmlns:v="urn:schemas-microsoft-com:vml" Requires="v">
                <p:oleObj spid="_x0000_s18492" name="Document" r:id="rId3" imgW="6083076" imgH="2628803" progId="Word.Document.12">
                  <p:embed/>
                </p:oleObj>
              </mc:Choice>
              <mc:Fallback>
                <p:oleObj name="Document" r:id="rId3" imgW="6083076" imgH="2628803"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36987"/>
                        <a:ext cx="9144000" cy="38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668771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PMA1.pp">
  <a:themeElements>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PMA1.pp">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PMA1.p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PMA1.p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PMA1.p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PMA1.p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PMA1.p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PMA1.p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15554</TotalTime>
  <Words>540</Words>
  <Application>Microsoft Macintosh PowerPoint</Application>
  <PresentationFormat>On-screen Show (4:3)</PresentationFormat>
  <Paragraphs>96</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RPMA1.pp</vt:lpstr>
      <vt:lpstr>Document</vt:lpstr>
      <vt:lpstr>Biospecimen Culling Plan </vt:lpstr>
      <vt:lpstr>Outline</vt:lpstr>
      <vt:lpstr>Objectives  </vt:lpstr>
      <vt:lpstr>Biospecimen Culling Approach</vt:lpstr>
      <vt:lpstr>Assumptions for RIN Data </vt:lpstr>
      <vt:lpstr>Biospecimen Culling List Summary</vt:lpstr>
      <vt:lpstr>RNA Analysis Candidates</vt:lpstr>
      <vt:lpstr>Histology Candidates</vt:lpstr>
      <vt:lpstr>Common Tissue Types  in the RNA Analysis Candidates</vt:lpstr>
      <vt:lpstr>Scientific Investigation Opportunities  </vt:lpstr>
      <vt:lpstr>Summary </vt:lpstr>
      <vt:lpstr>Next Steps </vt:lpstr>
      <vt:lpstr>Acknowledgements</vt:lpstr>
      <vt:lpstr>Questions?</vt:lpstr>
      <vt:lpstr>Stakeholders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Twitchell</dc:creator>
  <cp:lastModifiedBy>Jon Rask</cp:lastModifiedBy>
  <cp:revision>153</cp:revision>
  <cp:lastPrinted>2013-05-06T15:51:25Z</cp:lastPrinted>
  <dcterms:created xsi:type="dcterms:W3CDTF">2015-12-19T01:18:12Z</dcterms:created>
  <dcterms:modified xsi:type="dcterms:W3CDTF">2016-01-15T16:32:15Z</dcterms:modified>
</cp:coreProperties>
</file>