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58" r:id="rId4"/>
    <p:sldId id="260" r:id="rId5"/>
    <p:sldId id="259" r:id="rId6"/>
    <p:sldId id="261" r:id="rId7"/>
    <p:sldId id="263" r:id="rId8"/>
    <p:sldId id="262" r:id="rId9"/>
    <p:sldId id="264" r:id="rId10"/>
  </p:sldIdLst>
  <p:sldSz cx="9144000" cy="6858000" type="screen4x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2B7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39" autoAdjust="0"/>
    <p:restoredTop sz="94660"/>
  </p:normalViewPr>
  <p:slideViewPr>
    <p:cSldViewPr snapToGrid="0" snapToObjects="1">
      <p:cViewPr varScale="1">
        <p:scale>
          <a:sx n="108" d="100"/>
          <a:sy n="108" d="100"/>
        </p:scale>
        <p:origin x="-78" y="-132"/>
      </p:cViewPr>
      <p:guideLst>
        <p:guide orient="horz" pos="3343"/>
        <p:guide pos="2879"/>
      </p:guideLst>
    </p:cSldViewPr>
  </p:slideViewPr>
  <p:notesTextViewPr>
    <p:cViewPr>
      <p:scale>
        <a:sx n="100" d="100"/>
        <a:sy n="100" d="100"/>
      </p:scale>
      <p:origin x="0" y="0"/>
    </p:cViewPr>
  </p:notesTextViewPr>
  <p:sorterViewPr>
    <p:cViewPr>
      <p:scale>
        <a:sx n="75" d="100"/>
        <a:sy n="75" d="100"/>
      </p:scale>
      <p:origin x="0" y="0"/>
    </p:cViewPr>
  </p:sorterViewPr>
  <p:notesViewPr>
    <p:cSldViewPr snapToGrid="0" snapToObjects="1" showGuides="1">
      <p:cViewPr varScale="1">
        <p:scale>
          <a:sx n="109" d="100"/>
          <a:sy n="109" d="100"/>
        </p:scale>
        <p:origin x="-2176" y="-112"/>
      </p:cViewPr>
      <p:guideLst>
        <p:guide orient="horz" pos="2928"/>
        <p:guide pos="216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28CFFBBB-C741-E34E-AD50-696D59BBB4C9}" type="datetimeFigureOut">
              <a:rPr lang="en-US" smtClean="0"/>
              <a:pPr/>
              <a:t>5/29/2012</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2D9FA33C-CFEE-F144-B105-3567D93827BD}" type="slidenum">
              <a:rPr lang="en-US" smtClean="0"/>
              <a:pPr/>
              <a:t>‹#›</a:t>
            </a:fld>
            <a:endParaRPr lang="en-US"/>
          </a:p>
        </p:txBody>
      </p:sp>
    </p:spTree>
    <p:extLst>
      <p:ext uri="{BB962C8B-B14F-4D97-AF65-F5344CB8AC3E}">
        <p14:creationId xmlns:p14="http://schemas.microsoft.com/office/powerpoint/2010/main" xmlns="" val="11809476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07219"/>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4162994"/>
            <a:ext cx="6400800" cy="1752600"/>
          </a:xfrm>
        </p:spPr>
        <p:txBody>
          <a:bodyPr/>
          <a:lstStyle>
            <a:lvl1pPr marL="0" indent="0" algn="ctr">
              <a:buNone/>
              <a:defRPr>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0F134D96-3232-CF48-AF2F-9DE4294213E0}" type="datetimeFigureOut">
              <a:rPr lang="en-US" smtClean="0"/>
              <a:pPr/>
              <a:t>5/29/2012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E6D5C-2C2D-434C-8F6D-C3CD6CE2635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134D96-3232-CF48-AF2F-9DE4294213E0}" type="datetimeFigureOut">
              <a:rPr lang="en-US" smtClean="0"/>
              <a:pPr/>
              <a:t>5/29/2012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E6D5C-2C2D-434C-8F6D-C3CD6CE2635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134D96-3232-CF48-AF2F-9DE4294213E0}" type="datetimeFigureOut">
              <a:rPr lang="en-US" smtClean="0"/>
              <a:pPr/>
              <a:t>5/29/2012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E6D5C-2C2D-434C-8F6D-C3CD6CE2635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134D96-3232-CF48-AF2F-9DE4294213E0}" type="datetimeFigureOut">
              <a:rPr lang="en-US" smtClean="0"/>
              <a:pPr/>
              <a:t>5/29/2012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E6D5C-2C2D-434C-8F6D-C3CD6CE2635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134D96-3232-CF48-AF2F-9DE4294213E0}" type="datetimeFigureOut">
              <a:rPr lang="en-US" smtClean="0"/>
              <a:pPr/>
              <a:t>5/29/2012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E6D5C-2C2D-434C-8F6D-C3CD6CE2635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134D96-3232-CF48-AF2F-9DE4294213E0}" type="datetimeFigureOut">
              <a:rPr lang="en-US" smtClean="0"/>
              <a:pPr/>
              <a:t>5/29/2012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DE6D5C-2C2D-434C-8F6D-C3CD6CE2635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134D96-3232-CF48-AF2F-9DE4294213E0}" type="datetimeFigureOut">
              <a:rPr lang="en-US" smtClean="0"/>
              <a:pPr/>
              <a:t>5/29/2012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DE6D5C-2C2D-434C-8F6D-C3CD6CE2635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134D96-3232-CF48-AF2F-9DE4294213E0}" type="datetimeFigureOut">
              <a:rPr lang="en-US" smtClean="0"/>
              <a:pPr/>
              <a:t>5/29/2012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DE6D5C-2C2D-434C-8F6D-C3CD6CE2635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134D96-3232-CF48-AF2F-9DE4294213E0}" type="datetimeFigureOut">
              <a:rPr lang="en-US" smtClean="0"/>
              <a:pPr/>
              <a:t>5/29/2012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DE6D5C-2C2D-434C-8F6D-C3CD6CE2635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134D96-3232-CF48-AF2F-9DE4294213E0}" type="datetimeFigureOut">
              <a:rPr lang="en-US" smtClean="0"/>
              <a:pPr/>
              <a:t>5/29/2012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DE6D5C-2C2D-434C-8F6D-C3CD6CE2635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134D96-3232-CF48-AF2F-9DE4294213E0}" type="datetimeFigureOut">
              <a:rPr lang="en-US" smtClean="0"/>
              <a:pPr/>
              <a:t>5/29/2012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DE6D5C-2C2D-434C-8F6D-C3CD6CE2635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Template_idea3.jpg"/>
          <p:cNvPicPr>
            <a:picLocks noChangeAspect="1"/>
          </p:cNvPicPr>
          <p:nvPr userDrawn="1"/>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11181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37380"/>
            <a:ext cx="8229600" cy="479883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134D96-3232-CF48-AF2F-9DE4294213E0}" type="datetimeFigureOut">
              <a:rPr lang="en-US" smtClean="0"/>
              <a:pPr/>
              <a:t>5/29/2012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DE6D5C-2C2D-434C-8F6D-C3CD6CE2635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000" b="1" i="1" kern="1200">
          <a:solidFill>
            <a:srgbClr val="142B7F"/>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2600" b="0" i="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200" b="0" i="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1600" b="0" i="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1600" b="0" i="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mailto:jennifer.heeg@nasa.gov"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jennifer.heeg@nasa.gov"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itleSlide_idea3.jpg"/>
          <p:cNvPicPr>
            <a:picLocks noChangeAspect="1"/>
          </p:cNvPicPr>
          <p:nvPr/>
        </p:nvPicPr>
        <p:blipFill>
          <a:blip r:embed="rId2"/>
          <a:stretch>
            <a:fillRect/>
          </a:stretch>
        </p:blipFill>
        <p:spPr>
          <a:xfrm>
            <a:off x="0" y="0"/>
            <a:ext cx="9144000" cy="6858000"/>
          </a:xfrm>
          <a:prstGeom prst="rect">
            <a:avLst/>
          </a:prstGeom>
        </p:spPr>
      </p:pic>
      <p:sp>
        <p:nvSpPr>
          <p:cNvPr id="5" name="Title 1"/>
          <p:cNvSpPr>
            <a:spLocks noGrp="1"/>
          </p:cNvSpPr>
          <p:nvPr>
            <p:ph type="ctrTitle"/>
          </p:nvPr>
        </p:nvSpPr>
        <p:spPr>
          <a:xfrm>
            <a:off x="17048" y="2599190"/>
            <a:ext cx="8754032" cy="1470025"/>
          </a:xfrm>
        </p:spPr>
        <p:txBody>
          <a:bodyPr>
            <a:normAutofit/>
          </a:bodyPr>
          <a:lstStyle/>
          <a:p>
            <a:r>
              <a:rPr lang="en-US" sz="3200" dirty="0" smtClean="0"/>
              <a:t>Publication </a:t>
            </a:r>
            <a:r>
              <a:rPr lang="en-US" sz="3200" dirty="0" err="1" smtClean="0"/>
              <a:t>Strawman</a:t>
            </a:r>
            <a:r>
              <a:rPr lang="en-US" sz="3200" dirty="0" smtClean="0"/>
              <a:t>, version </a:t>
            </a:r>
            <a:r>
              <a:rPr lang="en-US" sz="3200" dirty="0" smtClean="0"/>
              <a:t>2</a:t>
            </a:r>
            <a:r>
              <a:rPr lang="en-US" sz="3200" dirty="0">
                <a:solidFill>
                  <a:srgbClr val="EA157A">
                    <a:lumMod val="60000"/>
                    <a:lumOff val="40000"/>
                  </a:srgbClr>
                </a:solidFill>
                <a:latin typeface="Arial" pitchFamily="-106" charset="0"/>
              </a:rPr>
              <a:t/>
            </a:r>
            <a:br>
              <a:rPr lang="en-US" sz="3200" dirty="0">
                <a:solidFill>
                  <a:srgbClr val="EA157A">
                    <a:lumMod val="60000"/>
                    <a:lumOff val="40000"/>
                  </a:srgbClr>
                </a:solidFill>
                <a:latin typeface="Arial" pitchFamily="-106" charset="0"/>
              </a:rPr>
            </a:br>
            <a:r>
              <a:rPr lang="en-US" sz="3200" dirty="0" smtClean="0">
                <a:solidFill>
                  <a:srgbClr val="142B7F"/>
                </a:solidFill>
              </a:rPr>
              <a:t>	</a:t>
            </a:r>
            <a:endParaRPr lang="en-US" sz="3200" dirty="0">
              <a:solidFill>
                <a:srgbClr val="142B7F"/>
              </a:solidFill>
            </a:endParaRPr>
          </a:p>
        </p:txBody>
      </p:sp>
      <p:sp>
        <p:nvSpPr>
          <p:cNvPr id="7" name="Subtitle 2"/>
          <p:cNvSpPr>
            <a:spLocks noGrp="1"/>
          </p:cNvSpPr>
          <p:nvPr>
            <p:ph type="subTitle" idx="1"/>
          </p:nvPr>
        </p:nvSpPr>
        <p:spPr>
          <a:xfrm>
            <a:off x="392099" y="4261212"/>
            <a:ext cx="8293742" cy="1752600"/>
          </a:xfrm>
        </p:spPr>
        <p:txBody>
          <a:bodyPr>
            <a:normAutofit fontScale="92500" lnSpcReduction="10000"/>
          </a:bodyPr>
          <a:lstStyle/>
          <a:p>
            <a:r>
              <a:rPr lang="en-US" dirty="0" smtClean="0">
                <a:solidFill>
                  <a:srgbClr val="142B7F"/>
                </a:solidFill>
              </a:rPr>
              <a:t>Jennifer Heeg</a:t>
            </a:r>
          </a:p>
          <a:p>
            <a:r>
              <a:rPr lang="en-US" dirty="0" smtClean="0">
                <a:solidFill>
                  <a:srgbClr val="142B7F"/>
                </a:solidFill>
              </a:rPr>
              <a:t>AePW Organizing Committee</a:t>
            </a:r>
          </a:p>
          <a:p>
            <a:r>
              <a:rPr lang="en-US" dirty="0" smtClean="0">
                <a:solidFill>
                  <a:srgbClr val="142B7F"/>
                </a:solidFill>
              </a:rPr>
              <a:t>May 15, </a:t>
            </a:r>
            <a:r>
              <a:rPr lang="en-US" dirty="0" smtClean="0">
                <a:solidFill>
                  <a:srgbClr val="142B7F"/>
                </a:solidFill>
              </a:rPr>
              <a:t>2012</a:t>
            </a:r>
          </a:p>
          <a:p>
            <a:r>
              <a:rPr lang="en-US" dirty="0" smtClean="0">
                <a:solidFill>
                  <a:srgbClr val="142B7F"/>
                </a:solidFill>
              </a:rPr>
              <a:t>Updated:  May 30, 2012</a:t>
            </a:r>
            <a:endParaRPr lang="en-US" dirty="0">
              <a:solidFill>
                <a:srgbClr val="142B7F"/>
              </a:solidFill>
            </a:endParaRPr>
          </a:p>
        </p:txBody>
      </p:sp>
      <p:sp>
        <p:nvSpPr>
          <p:cNvPr id="8" name="TextBox 7"/>
          <p:cNvSpPr txBox="1"/>
          <p:nvPr/>
        </p:nvSpPr>
        <p:spPr>
          <a:xfrm>
            <a:off x="2491131" y="3407495"/>
            <a:ext cx="6536598" cy="584775"/>
          </a:xfrm>
          <a:prstGeom prst="rect">
            <a:avLst/>
          </a:prstGeom>
          <a:solidFill>
            <a:srgbClr val="FFC000"/>
          </a:solidFill>
        </p:spPr>
        <p:txBody>
          <a:bodyPr wrap="none" rtlCol="0">
            <a:spAutoFit/>
          </a:bodyPr>
          <a:lstStyle/>
          <a:p>
            <a:r>
              <a:rPr lang="en-US" sz="3200" b="1" dirty="0" smtClean="0">
                <a:solidFill>
                  <a:schemeClr val="accent6">
                    <a:lumMod val="75000"/>
                  </a:schemeClr>
                </a:solidFill>
              </a:rPr>
              <a:t>Updated information starts on slide 7</a:t>
            </a:r>
            <a:endParaRPr lang="en-US" sz="32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Attention all AePW Analysts!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Please let me know by Tuesday, May 22, 2012 if you would like to submit a paper with your own analyses of BSCW &amp;/or HIRENASD for the special session at the Aerospace Sciences Meeting (ASM) </a:t>
            </a:r>
          </a:p>
          <a:p>
            <a:endParaRPr lang="en-US" dirty="0" smtClean="0"/>
          </a:p>
          <a:p>
            <a:r>
              <a:rPr lang="en-US" dirty="0" smtClean="0"/>
              <a:t>This session has to be formulated in the next few weeks, mini-abstracts submitted, etc.  </a:t>
            </a:r>
          </a:p>
          <a:p>
            <a:endParaRPr lang="en-US" dirty="0" smtClean="0"/>
          </a:p>
          <a:p>
            <a:r>
              <a:rPr lang="en-US" dirty="0" smtClean="0"/>
              <a:t>Please skim through the rest of these slides before answering the question.  There is no penalty for saying that you prefer either the SDM or IFASD as the venue for publishing your results.  The organizing committee members think that there will be sufficient interest in all 3 venues for conducting special sessions at each of those meetings.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AIAA: Abstract Guidelines</a:t>
            </a:r>
            <a:br>
              <a:rPr lang="en-US" dirty="0" smtClean="0"/>
            </a:br>
            <a:endParaRPr lang="en-US" dirty="0">
              <a:solidFill>
                <a:srgbClr val="142B7F"/>
              </a:solidFill>
            </a:endParaRPr>
          </a:p>
        </p:txBody>
      </p:sp>
      <p:sp>
        <p:nvSpPr>
          <p:cNvPr id="3" name="Content Placeholder 2"/>
          <p:cNvSpPr>
            <a:spLocks noGrp="1"/>
          </p:cNvSpPr>
          <p:nvPr>
            <p:ph idx="1"/>
          </p:nvPr>
        </p:nvSpPr>
        <p:spPr/>
        <p:txBody>
          <a:bodyPr>
            <a:normAutofit/>
          </a:bodyPr>
          <a:lstStyle/>
          <a:p>
            <a:r>
              <a:rPr lang="en-US" dirty="0" smtClean="0"/>
              <a:t>Total length of 5–10 pages</a:t>
            </a:r>
          </a:p>
          <a:p>
            <a:r>
              <a:rPr lang="en-US" dirty="0" smtClean="0"/>
              <a:t>Include figures and tables</a:t>
            </a:r>
          </a:p>
          <a:p>
            <a:r>
              <a:rPr lang="en-US" dirty="0" smtClean="0"/>
              <a:t> Draft papers are encouraged</a:t>
            </a:r>
          </a:p>
          <a:p>
            <a:endParaRPr lang="en-US" dirty="0" smtClean="0"/>
          </a:p>
          <a:p>
            <a:endParaRPr lang="en-US" dirty="0" smtClean="0"/>
          </a:p>
          <a:p>
            <a:r>
              <a:rPr lang="en-US" dirty="0" smtClean="0"/>
              <a:t>Publication deadlines</a:t>
            </a:r>
          </a:p>
          <a:p>
            <a:pPr lvl="1"/>
            <a:r>
              <a:rPr lang="en-US" dirty="0" smtClean="0"/>
              <a:t>ASM abstracts:  June 5, 2012</a:t>
            </a:r>
          </a:p>
          <a:p>
            <a:pPr lvl="1"/>
            <a:r>
              <a:rPr lang="en-US" dirty="0" smtClean="0"/>
              <a:t>SDM abstracts:  Sept 5, 2012</a:t>
            </a:r>
          </a:p>
          <a:p>
            <a:pPr lvl="1"/>
            <a:r>
              <a:rPr lang="en-US" dirty="0" smtClean="0"/>
              <a:t>IFASD abstracts:  Dec 2012</a:t>
            </a:r>
          </a:p>
          <a:p>
            <a:pPr lvl="1">
              <a:buNone/>
            </a:pP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Picture Suggestions</a:t>
            </a:r>
            <a:endParaRPr lang="en-US" dirty="0"/>
          </a:p>
        </p:txBody>
      </p:sp>
      <p:sp>
        <p:nvSpPr>
          <p:cNvPr id="3" name="Content Placeholder 2"/>
          <p:cNvSpPr>
            <a:spLocks noGrp="1"/>
          </p:cNvSpPr>
          <p:nvPr>
            <p:ph idx="1"/>
          </p:nvPr>
        </p:nvSpPr>
        <p:spPr/>
        <p:txBody>
          <a:bodyPr>
            <a:normAutofit fontScale="70000" lnSpcReduction="20000"/>
          </a:bodyPr>
          <a:lstStyle/>
          <a:p>
            <a:r>
              <a:rPr lang="en-US" u="sng" dirty="0" smtClean="0"/>
              <a:t>Each meeting will include an open discussion time slot</a:t>
            </a:r>
          </a:p>
          <a:p>
            <a:pPr lvl="1"/>
            <a:r>
              <a:rPr lang="en-US" dirty="0" smtClean="0"/>
              <a:t>The deliverable for each of these open discussion sessions will be a slide summarizing</a:t>
            </a:r>
          </a:p>
          <a:p>
            <a:pPr lvl="2"/>
            <a:r>
              <a:rPr lang="en-US" dirty="0" smtClean="0"/>
              <a:t>Technical community fresh perspectives on technical aspects</a:t>
            </a:r>
          </a:p>
          <a:p>
            <a:pPr lvl="2"/>
            <a:r>
              <a:rPr lang="en-US" dirty="0" smtClean="0"/>
              <a:t>recommendations for path going forward</a:t>
            </a:r>
          </a:p>
          <a:p>
            <a:pPr lvl="1"/>
            <a:r>
              <a:rPr lang="en-US" dirty="0" smtClean="0"/>
              <a:t>The </a:t>
            </a:r>
            <a:r>
              <a:rPr lang="en-US" dirty="0" err="1" smtClean="0"/>
              <a:t>presentatoin</a:t>
            </a:r>
            <a:r>
              <a:rPr lang="en-US" dirty="0" smtClean="0"/>
              <a:t> information for each of these open discussion sessions will be the above slides from the AePW &amp; previous forums</a:t>
            </a:r>
          </a:p>
          <a:p>
            <a:pPr lvl="1"/>
            <a:endParaRPr lang="en-US" dirty="0" smtClean="0"/>
          </a:p>
          <a:p>
            <a:r>
              <a:rPr lang="en-US" u="sng" dirty="0" smtClean="0"/>
              <a:t>ASM</a:t>
            </a:r>
            <a:r>
              <a:rPr lang="en-US" dirty="0" smtClean="0"/>
              <a:t>, Jan 2013, Grapevine TX, USA:  </a:t>
            </a:r>
          </a:p>
          <a:p>
            <a:pPr lvl="1"/>
            <a:r>
              <a:rPr lang="en-US" dirty="0" smtClean="0"/>
              <a:t>See detailed slides that follow</a:t>
            </a:r>
          </a:p>
          <a:p>
            <a:pPr lvl="1"/>
            <a:r>
              <a:rPr lang="en-US" dirty="0" smtClean="0"/>
              <a:t>focus on RSW (but not exclusively)</a:t>
            </a:r>
          </a:p>
          <a:p>
            <a:pPr lvl="1"/>
            <a:r>
              <a:rPr lang="en-US" dirty="0" smtClean="0"/>
              <a:t>RSW technical working group meeting</a:t>
            </a:r>
          </a:p>
          <a:p>
            <a:r>
              <a:rPr lang="en-US" u="sng" dirty="0" smtClean="0"/>
              <a:t>SDM</a:t>
            </a:r>
            <a:r>
              <a:rPr lang="en-US" dirty="0" smtClean="0"/>
              <a:t>, April 2013, Boston, USA:  </a:t>
            </a:r>
          </a:p>
          <a:p>
            <a:pPr lvl="1"/>
            <a:r>
              <a:rPr lang="en-US" dirty="0" smtClean="0"/>
              <a:t>focus on BSCW (but not exclusively)</a:t>
            </a:r>
          </a:p>
          <a:p>
            <a:pPr lvl="1"/>
            <a:r>
              <a:rPr lang="en-US" dirty="0" smtClean="0"/>
              <a:t>present the reduced experimental data </a:t>
            </a:r>
          </a:p>
          <a:p>
            <a:pPr lvl="1"/>
            <a:r>
              <a:rPr lang="en-US" dirty="0" smtClean="0"/>
              <a:t>BSCW technical working group meeting</a:t>
            </a:r>
          </a:p>
          <a:p>
            <a:r>
              <a:rPr lang="en-US" u="sng" dirty="0" smtClean="0"/>
              <a:t>IFASD</a:t>
            </a:r>
            <a:r>
              <a:rPr lang="en-US" dirty="0" smtClean="0"/>
              <a:t>, June 2013, Bristol, UK:  </a:t>
            </a:r>
          </a:p>
          <a:p>
            <a:pPr lvl="1"/>
            <a:r>
              <a:rPr lang="en-US" dirty="0" smtClean="0"/>
              <a:t>focus on HIRENASD (but not exclusively)</a:t>
            </a:r>
          </a:p>
          <a:p>
            <a:pPr lvl="1"/>
            <a:r>
              <a:rPr lang="en-US" dirty="0" smtClean="0"/>
              <a:t>HIRENASD technical working group meeting, coordinated with RTO AVT-203</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ASM Special Session </a:t>
            </a:r>
            <a:br>
              <a:rPr lang="en-US" dirty="0" smtClean="0"/>
            </a:br>
            <a:r>
              <a:rPr lang="en-US" dirty="0" smtClean="0"/>
              <a:t>(3-hour session with a total of 6 papers)</a:t>
            </a:r>
            <a:endParaRPr lang="en-US" dirty="0"/>
          </a:p>
        </p:txBody>
      </p:sp>
      <p:sp>
        <p:nvSpPr>
          <p:cNvPr id="3" name="Content Placeholder 2"/>
          <p:cNvSpPr>
            <a:spLocks noGrp="1"/>
          </p:cNvSpPr>
          <p:nvPr>
            <p:ph idx="1"/>
          </p:nvPr>
        </p:nvSpPr>
        <p:spPr/>
        <p:txBody>
          <a:bodyPr>
            <a:normAutofit lnSpcReduction="10000"/>
          </a:bodyPr>
          <a:lstStyle/>
          <a:p>
            <a:r>
              <a:rPr lang="en-US" dirty="0" smtClean="0"/>
              <a:t>Overview of AePW-1</a:t>
            </a:r>
          </a:p>
          <a:p>
            <a:r>
              <a:rPr lang="en-US" dirty="0" smtClean="0"/>
              <a:t>RSW:  lessons learned from AePW-1 model development &amp; analyses </a:t>
            </a:r>
          </a:p>
          <a:p>
            <a:r>
              <a:rPr lang="en-US" dirty="0" smtClean="0"/>
              <a:t>RSW:  analytical follow-on study to eliminate several sources of uncertainty identified during AePW-1</a:t>
            </a:r>
          </a:p>
          <a:p>
            <a:r>
              <a:rPr lang="en-US" dirty="0" smtClean="0"/>
              <a:t>Analysts’ individual papers: processes &amp; results for BSCW &amp; HIRENASD</a:t>
            </a:r>
          </a:p>
          <a:p>
            <a:pPr lvl="1"/>
            <a:r>
              <a:rPr lang="en-US" dirty="0" smtClean="0"/>
              <a:t>Analyst 1</a:t>
            </a:r>
          </a:p>
          <a:p>
            <a:pPr lvl="1"/>
            <a:r>
              <a:rPr lang="en-US" dirty="0" smtClean="0"/>
              <a:t>Analyst 2</a:t>
            </a:r>
          </a:p>
          <a:p>
            <a:pPr lvl="1"/>
            <a:r>
              <a:rPr lang="en-US" dirty="0" smtClean="0"/>
              <a:t>Analyst 3</a:t>
            </a:r>
          </a:p>
          <a:p>
            <a:r>
              <a:rPr lang="en-US" dirty="0" smtClean="0"/>
              <a:t>Open discussion of results, interpretations, and plan going forward</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ASM special session instructions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Identify principal author for each paper</a:t>
            </a:r>
          </a:p>
          <a:p>
            <a:r>
              <a:rPr lang="en-US" dirty="0" smtClean="0"/>
              <a:t>Principal author should enter an author list, working title, and short abstract to AIAA by June 5 abstract deadline</a:t>
            </a:r>
          </a:p>
          <a:p>
            <a:r>
              <a:rPr lang="en-US" dirty="0" smtClean="0"/>
              <a:t>Principal author should forward the tracking number of their abstract to Jen (</a:t>
            </a:r>
            <a:r>
              <a:rPr lang="en-US" dirty="0" smtClean="0">
                <a:hlinkClick r:id="rId2"/>
              </a:rPr>
              <a:t>jennifer.heeg@nasa.gov</a:t>
            </a:r>
            <a:r>
              <a:rPr lang="en-US" dirty="0" smtClean="0"/>
              <a:t>)</a:t>
            </a:r>
          </a:p>
          <a:p>
            <a:r>
              <a:rPr lang="en-US" dirty="0" smtClean="0"/>
              <a:t>Jen will forward the list of tracking numbers and intended order or presentations to Lamar Auman &amp; Rich Wahls for grouping into a single session</a:t>
            </a:r>
          </a:p>
          <a:p>
            <a:r>
              <a:rPr lang="en-US" dirty="0" smtClean="0"/>
              <a:t>Authors should complete the work and submit paper to AIAA by December 20, 2012 deadline.</a:t>
            </a:r>
          </a:p>
          <a:p>
            <a:r>
              <a:rPr lang="en-US" dirty="0" smtClean="0"/>
              <a:t>Authors should present papers at ASM, Grapevine Texas, Jan 7-10, 2012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May 30, 2012</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Based on emails and conversations:</a:t>
            </a:r>
          </a:p>
          <a:p>
            <a:pPr lvl="1"/>
            <a:r>
              <a:rPr lang="en-US" dirty="0" smtClean="0"/>
              <a:t>T</a:t>
            </a:r>
            <a:r>
              <a:rPr lang="en-US" dirty="0" smtClean="0"/>
              <a:t>here were 3 analysts from AePW requesting individual paper presentations at ASM</a:t>
            </a:r>
          </a:p>
          <a:p>
            <a:pPr lvl="1"/>
            <a:r>
              <a:rPr lang="en-US" dirty="0" smtClean="0"/>
              <a:t>Two combined work presentations on RSW are planned.  Dave Schuster has agreed to be corresponding author for those papers.  One will focus on the model development &amp; boundary layer work.  One will focus on the analysis results from the workshop and any results from the follow-on analysis-only work</a:t>
            </a:r>
          </a:p>
          <a:p>
            <a:pPr lvl="1"/>
            <a:r>
              <a:rPr lang="en-US" dirty="0" smtClean="0"/>
              <a:t>We will have an overview paper.  Jennifer Heeg will be corresponding author and is seeking volunteers to write sections of that paper.</a:t>
            </a:r>
          </a:p>
          <a:p>
            <a:pPr lvl="1"/>
            <a:r>
              <a:rPr lang="en-US" dirty="0" smtClean="0"/>
              <a:t>We have the opportunity to conduct some type of discussion forum.  </a:t>
            </a:r>
          </a:p>
          <a:p>
            <a:r>
              <a:rPr lang="en-US" dirty="0" smtClean="0"/>
              <a:t>Email from Lamar Auman confirming out special session &amp; providing details:</a:t>
            </a:r>
          </a:p>
          <a:p>
            <a:pPr lvl="1"/>
            <a:r>
              <a:rPr lang="en-US" dirty="0" smtClean="0"/>
              <a:t>APA/SDM </a:t>
            </a:r>
            <a:r>
              <a:rPr lang="en-US" dirty="0" smtClean="0"/>
              <a:t>Joint Session: invited papers and panel discussion</a:t>
            </a:r>
          </a:p>
          <a:p>
            <a:pPr>
              <a:buNone/>
            </a:pPr>
            <a:r>
              <a:rPr lang="en-US" dirty="0" smtClean="0"/>
              <a:t>		Joint </a:t>
            </a:r>
            <a:r>
              <a:rPr lang="en-US" dirty="0" smtClean="0"/>
              <a:t>with:  Aeroelastic Prediction Workshop (AePW)</a:t>
            </a:r>
          </a:p>
          <a:p>
            <a:pPr>
              <a:buNone/>
            </a:pPr>
            <a:r>
              <a:rPr lang="en-US" dirty="0" smtClean="0"/>
              <a:t>		"</a:t>
            </a:r>
            <a:r>
              <a:rPr lang="en-US" dirty="0" smtClean="0"/>
              <a:t>Aeroelasticity and unsteady aerodynamics prediction "</a:t>
            </a:r>
          </a:p>
          <a:p>
            <a:pPr>
              <a:buNone/>
            </a:pPr>
            <a:r>
              <a:rPr lang="en-US" dirty="0" smtClean="0"/>
              <a:t>		POC: </a:t>
            </a:r>
            <a:r>
              <a:rPr lang="en-US" dirty="0" smtClean="0"/>
              <a:t>Jennifer Heeg, </a:t>
            </a:r>
            <a:r>
              <a:rPr lang="en-US" u="sng" dirty="0" smtClean="0">
                <a:hlinkClick r:id="rId2"/>
              </a:rPr>
              <a:t>jennifer.heeg@nasa.gov</a:t>
            </a:r>
            <a:endParaRPr lang="en-US" dirty="0" smtClean="0"/>
          </a:p>
          <a:p>
            <a:pPr>
              <a:buNone/>
            </a:pPr>
            <a:r>
              <a:rPr lang="en-US" dirty="0" smtClean="0"/>
              <a:t>		Co-chair </a:t>
            </a:r>
            <a:r>
              <a:rPr lang="en-US" dirty="0" smtClean="0"/>
              <a:t>??</a:t>
            </a:r>
          </a:p>
          <a:p>
            <a:pPr>
              <a:buNone/>
            </a:pPr>
            <a:r>
              <a:rPr lang="en-US" dirty="0" smtClean="0"/>
              <a:t>		Time</a:t>
            </a:r>
            <a:r>
              <a:rPr lang="en-US" dirty="0" smtClean="0"/>
              <a:t>:    1 session, 4-hours</a:t>
            </a:r>
          </a:p>
          <a:p>
            <a:pPr>
              <a:buNone/>
            </a:pPr>
            <a:r>
              <a:rPr lang="en-US" dirty="0" smtClean="0"/>
              <a:t>		6 </a:t>
            </a:r>
            <a:r>
              <a:rPr lang="en-US" dirty="0" smtClean="0"/>
              <a:t>papers and a 1-hour panel discussion at the end of the </a:t>
            </a:r>
            <a:r>
              <a:rPr lang="en-US" dirty="0" smtClean="0"/>
              <a:t>papers</a:t>
            </a:r>
            <a:endParaRPr lang="en-US" dirty="0" smtClean="0"/>
          </a:p>
          <a:p>
            <a:pPr>
              <a:buNone/>
            </a:pPr>
            <a:r>
              <a:rPr lang="en-US" dirty="0" smtClean="0"/>
              <a:t>		Room </a:t>
            </a:r>
            <a:r>
              <a:rPr lang="en-US" dirty="0" smtClean="0"/>
              <a:t>size: 100 (medium</a:t>
            </a:r>
            <a:r>
              <a:rPr lang="en-US" dirty="0" smtClean="0"/>
              <a:t>)</a:t>
            </a:r>
          </a:p>
          <a:p>
            <a:r>
              <a:rPr lang="en-US" sz="2900" b="1" dirty="0" smtClean="0"/>
              <a:t>Co-chair volunteer needed</a:t>
            </a:r>
            <a:r>
              <a:rPr lang="en-US" dirty="0" smtClean="0"/>
              <a:t>.  No experience required.  Prefer enthusiasm, as I bring none to this particular job.</a:t>
            </a:r>
            <a:endParaRPr lang="en-US" dirty="0" smtClean="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ASM Special </a:t>
            </a:r>
            <a:r>
              <a:rPr lang="en-US" dirty="0" smtClean="0"/>
              <a:t>Session:  </a:t>
            </a:r>
            <a:br>
              <a:rPr lang="en-US" dirty="0" smtClean="0"/>
            </a:br>
            <a:r>
              <a:rPr lang="en-US" dirty="0" smtClean="0"/>
              <a:t>The Aeroelastic Prediction Workshop</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Overview of </a:t>
            </a:r>
            <a:r>
              <a:rPr lang="en-US" dirty="0" smtClean="0"/>
              <a:t>the Aeroelastic Prediction Workshop (corresponding author:  Jennifer Heeg, NASA Langley)</a:t>
            </a:r>
            <a:endParaRPr lang="en-US" dirty="0" smtClean="0"/>
          </a:p>
          <a:p>
            <a:r>
              <a:rPr lang="en-US" dirty="0" smtClean="0"/>
              <a:t>RSW:  lessons learned from AePW-1 model development &amp; analyses </a:t>
            </a:r>
            <a:r>
              <a:rPr lang="en-US" dirty="0" smtClean="0"/>
              <a:t>(corresponding author: Dave Schuster)</a:t>
            </a:r>
            <a:endParaRPr lang="en-US" dirty="0" smtClean="0"/>
          </a:p>
          <a:p>
            <a:r>
              <a:rPr lang="en-US" dirty="0" smtClean="0"/>
              <a:t>RSW:  analytical follow-on study to eliminate several sources of uncertainty identified during </a:t>
            </a:r>
            <a:r>
              <a:rPr lang="en-US" dirty="0" smtClean="0"/>
              <a:t>AePW-1  (corresponding author: Dave Schuster)</a:t>
            </a:r>
            <a:endParaRPr lang="en-US" dirty="0" smtClean="0"/>
          </a:p>
          <a:p>
            <a:r>
              <a:rPr lang="en-US" dirty="0" smtClean="0"/>
              <a:t>Analysts’ individual papers: processes &amp; results for BSCW &amp; HIRENASD</a:t>
            </a:r>
          </a:p>
          <a:p>
            <a:pPr lvl="1"/>
            <a:r>
              <a:rPr lang="en-US" dirty="0" smtClean="0"/>
              <a:t>Analyst </a:t>
            </a:r>
            <a:r>
              <a:rPr lang="en-US" dirty="0" smtClean="0"/>
              <a:t>1 (corresponding author:  Daniella Raveh)</a:t>
            </a:r>
            <a:endParaRPr lang="en-US" dirty="0" smtClean="0"/>
          </a:p>
          <a:p>
            <a:pPr lvl="1"/>
            <a:r>
              <a:rPr lang="en-US" dirty="0" smtClean="0"/>
              <a:t>Analyst </a:t>
            </a:r>
            <a:r>
              <a:rPr lang="en-US" dirty="0" smtClean="0"/>
              <a:t>2  (corresponding author:  Dimitri Mavriplis)</a:t>
            </a:r>
            <a:endParaRPr lang="en-US" dirty="0" smtClean="0"/>
          </a:p>
          <a:p>
            <a:pPr lvl="1"/>
            <a:r>
              <a:rPr lang="en-US" dirty="0" smtClean="0"/>
              <a:t>Analyst </a:t>
            </a:r>
            <a:r>
              <a:rPr lang="en-US" dirty="0" smtClean="0"/>
              <a:t>3  (corresponding author:  Pawel Chwalowski)</a:t>
            </a:r>
            <a:endParaRPr lang="en-US" dirty="0" smtClean="0"/>
          </a:p>
          <a:p>
            <a:r>
              <a:rPr lang="en-US" dirty="0" smtClean="0"/>
              <a:t>Open discussion of results, interpretations, and plan going forward</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May 30, 2012</a:t>
            </a:r>
            <a:endParaRPr lang="en-US" dirty="0"/>
          </a:p>
        </p:txBody>
      </p:sp>
      <p:sp>
        <p:nvSpPr>
          <p:cNvPr id="3" name="Content Placeholder 2"/>
          <p:cNvSpPr>
            <a:spLocks noGrp="1"/>
          </p:cNvSpPr>
          <p:nvPr>
            <p:ph idx="1"/>
          </p:nvPr>
        </p:nvSpPr>
        <p:spPr/>
        <p:txBody>
          <a:bodyPr/>
          <a:lstStyle/>
          <a:p>
            <a:r>
              <a:rPr lang="en-US" dirty="0" smtClean="0"/>
              <a:t>HIRENASD analysts to date:  </a:t>
            </a:r>
          </a:p>
          <a:p>
            <a:pPr lvl="1"/>
            <a:r>
              <a:rPr lang="en-US" dirty="0" smtClean="0"/>
              <a:t>3 are presenting results at ASM, January 2013</a:t>
            </a:r>
          </a:p>
          <a:p>
            <a:pPr lvl="1"/>
            <a:r>
              <a:rPr lang="en-US" dirty="0" smtClean="0"/>
              <a:t>5 have responded positively to joining a special session at IFASD, June 2013</a:t>
            </a:r>
            <a:endParaRPr lang="en-US" dirty="0"/>
          </a:p>
        </p:txBody>
      </p:sp>
    </p:spTree>
  </p:cSld>
  <p:clrMapOvr>
    <a:masterClrMapping/>
  </p:clrMapOvr>
</p:sld>
</file>

<file path=ppt/theme/theme1.xml><?xml version="1.0" encoding="utf-8"?>
<a:theme xmlns:a="http://schemas.openxmlformats.org/drawingml/2006/main" name="Office Theme">
  <a:themeElements>
    <a:clrScheme name="AePH colors">
      <a:dk1>
        <a:srgbClr val="1E2264"/>
      </a:dk1>
      <a:lt1>
        <a:sysClr val="window" lastClr="FFFFFF"/>
      </a:lt1>
      <a:dk2>
        <a:srgbClr val="141313"/>
      </a:dk2>
      <a:lt2>
        <a:srgbClr val="DDDEDD"/>
      </a:lt2>
      <a:accent1>
        <a:srgbClr val="1E2264"/>
      </a:accent1>
      <a:accent2>
        <a:srgbClr val="EC9939"/>
      </a:accent2>
      <a:accent3>
        <a:srgbClr val="73B632"/>
      </a:accent3>
      <a:accent4>
        <a:srgbClr val="2D8EC2"/>
      </a:accent4>
      <a:accent5>
        <a:srgbClr val="FFF02C"/>
      </a:accent5>
      <a:accent6>
        <a:srgbClr val="89387C"/>
      </a:accent6>
      <a:hlink>
        <a:srgbClr val="1E2264"/>
      </a:hlink>
      <a:folHlink>
        <a:srgbClr val="2D8E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3426</TotalTime>
  <Words>763</Words>
  <Application>Microsoft Office PowerPoint</Application>
  <PresentationFormat>On-screen Show (4:3)</PresentationFormat>
  <Paragraphs>85</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Publication Strawman, version 2  </vt:lpstr>
      <vt:lpstr>Attention all AePW Analysts!</vt:lpstr>
      <vt:lpstr>AIAA: Abstract Guidelines </vt:lpstr>
      <vt:lpstr>Big Picture Suggestions</vt:lpstr>
      <vt:lpstr>ASM Special Session  (3-hour session with a total of 6 papers)</vt:lpstr>
      <vt:lpstr>ASM special session instructions</vt:lpstr>
      <vt:lpstr>Update: May 30, 2012</vt:lpstr>
      <vt:lpstr>ASM Special Session:   The Aeroelastic Prediction Workshop </vt:lpstr>
      <vt:lpstr>Update:  May 30, 2012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Gerald Pollard</dc:creator>
  <cp:lastModifiedBy>jheeg</cp:lastModifiedBy>
  <cp:revision>263</cp:revision>
  <dcterms:created xsi:type="dcterms:W3CDTF">2012-03-30T17:54:29Z</dcterms:created>
  <dcterms:modified xsi:type="dcterms:W3CDTF">2012-05-30T23:22:57Z</dcterms:modified>
</cp:coreProperties>
</file>