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48" r:id="rId3"/>
  </p:sldMasterIdLst>
  <p:notesMasterIdLst>
    <p:notesMasterId r:id="rId35"/>
  </p:notesMasterIdLst>
  <p:handoutMasterIdLst>
    <p:handoutMasterId r:id="rId36"/>
  </p:handoutMasterIdLst>
  <p:sldIdLst>
    <p:sldId id="261" r:id="rId4"/>
    <p:sldId id="262" r:id="rId5"/>
    <p:sldId id="267" r:id="rId6"/>
    <p:sldId id="263" r:id="rId7"/>
    <p:sldId id="256" r:id="rId8"/>
    <p:sldId id="264" r:id="rId9"/>
    <p:sldId id="265" r:id="rId10"/>
    <p:sldId id="266" r:id="rId11"/>
    <p:sldId id="285" r:id="rId12"/>
    <p:sldId id="286" r:id="rId13"/>
    <p:sldId id="290" r:id="rId14"/>
    <p:sldId id="269" r:id="rId15"/>
    <p:sldId id="273" r:id="rId16"/>
    <p:sldId id="271" r:id="rId17"/>
    <p:sldId id="274" r:id="rId18"/>
    <p:sldId id="275" r:id="rId19"/>
    <p:sldId id="291" r:id="rId20"/>
    <p:sldId id="272" r:id="rId21"/>
    <p:sldId id="289" r:id="rId22"/>
    <p:sldId id="281" r:id="rId23"/>
    <p:sldId id="283" r:id="rId24"/>
    <p:sldId id="288" r:id="rId25"/>
    <p:sldId id="276" r:id="rId26"/>
    <p:sldId id="280" r:id="rId27"/>
    <p:sldId id="277" r:id="rId28"/>
    <p:sldId id="292" r:id="rId29"/>
    <p:sldId id="295" r:id="rId30"/>
    <p:sldId id="278" r:id="rId31"/>
    <p:sldId id="294" r:id="rId32"/>
    <p:sldId id="296" r:id="rId33"/>
    <p:sldId id="297" r:id="rId34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40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E9D54-3D9D-46BD-9528-9E4978DA6DE4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85357-2FEC-40EE-B17C-183143A199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56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6006E-C887-4DDF-A88E-5D947C2BD3F6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21188"/>
            <a:ext cx="5643563" cy="418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739BA-DF71-45C9-BA8D-EDC89817A2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06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7887-ADE3-46B4-AB87-8B8FC2B5B9A8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E1A0-A3ED-4AEC-BB6C-4D3B0ABE7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7887-ADE3-46B4-AB87-8B8FC2B5B9A8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E1A0-A3ED-4AEC-BB6C-4D3B0ABE7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7887-ADE3-46B4-AB87-8B8FC2B5B9A8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E1A0-A3ED-4AEC-BB6C-4D3B0ABE7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2EFA-6291-4790-B20C-BB2E58452D74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EF05-B8A8-4D6A-B13C-810322B50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2EFA-6291-4790-B20C-BB2E58452D74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EF05-B8A8-4D6A-B13C-810322B50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2EFA-6291-4790-B20C-BB2E58452D74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EF05-B8A8-4D6A-B13C-810322B50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2EFA-6291-4790-B20C-BB2E58452D74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EF05-B8A8-4D6A-B13C-810322B50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2EFA-6291-4790-B20C-BB2E58452D74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EF05-B8A8-4D6A-B13C-810322B50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2EFA-6291-4790-B20C-BB2E58452D74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EF05-B8A8-4D6A-B13C-810322B50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2EFA-6291-4790-B20C-BB2E58452D74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EF05-B8A8-4D6A-B13C-810322B50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2EFA-6291-4790-B20C-BB2E58452D74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EF05-B8A8-4D6A-B13C-810322B50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7887-ADE3-46B4-AB87-8B8FC2B5B9A8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E1A0-A3ED-4AEC-BB6C-4D3B0ABE7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2EFA-6291-4790-B20C-BB2E58452D74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EF05-B8A8-4D6A-B13C-810322B50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2EFA-6291-4790-B20C-BB2E58452D74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EF05-B8A8-4D6A-B13C-810322B50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2EFA-6291-4790-B20C-BB2E58452D74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EEF05-B8A8-4D6A-B13C-810322B50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E18773-A482-484A-AA89-D43CB212EE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A90E02-4425-4E88-B1F2-5A4AAC1EF9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E18773-A482-484A-AA89-D43CB212EE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A90E02-4425-4E88-B1F2-5A4AAC1EF9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E18773-A482-484A-AA89-D43CB212EE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A90E02-4425-4E88-B1F2-5A4AAC1EF9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E18773-A482-484A-AA89-D43CB212EE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A90E02-4425-4E88-B1F2-5A4AAC1EF9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E18773-A482-484A-AA89-D43CB212EE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A90E02-4425-4E88-B1F2-5A4AAC1EF9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E18773-A482-484A-AA89-D43CB212EE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A90E02-4425-4E88-B1F2-5A4AAC1EF9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E18773-A482-484A-AA89-D43CB212EE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A90E02-4425-4E88-B1F2-5A4AAC1EF9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7887-ADE3-46B4-AB87-8B8FC2B5B9A8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E1A0-A3ED-4AEC-BB6C-4D3B0ABE7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E18773-A482-484A-AA89-D43CB212EE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A90E02-4425-4E88-B1F2-5A4AAC1EF9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E18773-A482-484A-AA89-D43CB212EE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A90E02-4425-4E88-B1F2-5A4AAC1EF9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E18773-A482-484A-AA89-D43CB212EE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A90E02-4425-4E88-B1F2-5A4AAC1EF9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E18773-A482-484A-AA89-D43CB212EE09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A90E02-4425-4E88-B1F2-5A4AAC1EF9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7887-ADE3-46B4-AB87-8B8FC2B5B9A8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E1A0-A3ED-4AEC-BB6C-4D3B0ABE7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7887-ADE3-46B4-AB87-8B8FC2B5B9A8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E1A0-A3ED-4AEC-BB6C-4D3B0ABE7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7887-ADE3-46B4-AB87-8B8FC2B5B9A8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E1A0-A3ED-4AEC-BB6C-4D3B0ABE7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7887-ADE3-46B4-AB87-8B8FC2B5B9A8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E1A0-A3ED-4AEC-BB6C-4D3B0ABE7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7887-ADE3-46B4-AB87-8B8FC2B5B9A8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E1A0-A3ED-4AEC-BB6C-4D3B0ABE7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7887-ADE3-46B4-AB87-8B8FC2B5B9A8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E1A0-A3ED-4AEC-BB6C-4D3B0ABE7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0556" y="0"/>
            <a:ext cx="8229600" cy="679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B7887-ADE3-46B4-AB87-8B8FC2B5B9A8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BE1A0-A3ED-4AEC-BB6C-4D3B0ABE76D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918" y="13520"/>
            <a:ext cx="1084729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 descr="AFRL 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60663" y="26348"/>
            <a:ext cx="1011973" cy="1005840"/>
          </a:xfrm>
          <a:prstGeom prst="rect">
            <a:avLst/>
          </a:prstGeom>
          <a:noFill/>
        </p:spPr>
      </p:pic>
      <p:pic>
        <p:nvPicPr>
          <p:cNvPr id="9" name="Picture 2" descr="Boeing_RGBblue_largePPT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92413" y="605928"/>
            <a:ext cx="1916572" cy="46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ZONA_logo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r="28334"/>
          <a:stretch>
            <a:fillRect/>
          </a:stretch>
        </p:blipFill>
        <p:spPr bwMode="auto">
          <a:xfrm>
            <a:off x="4404230" y="586878"/>
            <a:ext cx="2317750" cy="407987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 userDrawn="1"/>
        </p:nvCxnSpPr>
        <p:spPr>
          <a:xfrm>
            <a:off x="0" y="1093860"/>
            <a:ext cx="9144000" cy="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32EFA-6291-4790-B20C-BB2E58452D74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EEF05-B8A8-4D6A-B13C-810322B50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918" y="13520"/>
            <a:ext cx="1084729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 descr="AFRL 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60663" y="26348"/>
            <a:ext cx="1011973" cy="1005840"/>
          </a:xfrm>
          <a:prstGeom prst="rect">
            <a:avLst/>
          </a:prstGeom>
          <a:noFill/>
        </p:spPr>
      </p:pic>
      <p:pic>
        <p:nvPicPr>
          <p:cNvPr id="9" name="Picture 2" descr="Boeing_RGBblue_largePPT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92413" y="605928"/>
            <a:ext cx="1916572" cy="46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ZONA_logo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r="28334"/>
          <a:stretch>
            <a:fillRect/>
          </a:stretch>
        </p:blipFill>
        <p:spPr bwMode="auto">
          <a:xfrm>
            <a:off x="4404230" y="586878"/>
            <a:ext cx="2317750" cy="407987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 userDrawn="1"/>
        </p:nvCxnSpPr>
        <p:spPr>
          <a:xfrm>
            <a:off x="0" y="1093860"/>
            <a:ext cx="9144000" cy="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37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wmf"/><Relationship Id="rId20" Type="http://schemas.openxmlformats.org/officeDocument/2006/relationships/image" Target="../media/image3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image" Target="../media/image40.wmf"/><Relationship Id="rId10" Type="http://schemas.openxmlformats.org/officeDocument/2006/relationships/image" Target="../media/image33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5.wmf"/><Relationship Id="rId22" Type="http://schemas.openxmlformats.org/officeDocument/2006/relationships/image" Target="../media/image3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7.png"/><Relationship Id="rId7" Type="http://schemas.openxmlformats.org/officeDocument/2006/relationships/image" Target="../media/image4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1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9.xml"/><Relationship Id="rId1" Type="http://schemas.openxmlformats.org/officeDocument/2006/relationships/video" Target="file:///C:\!!!!!!!!CSIRF\NedLindsley%20-%20NIA%2018Apr2012\withstore.av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4.png"/><Relationship Id="rId10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!!!!!!!!CSIRF\NedLindsley%20-%20NIA%2018Apr2012\F16_m0700_h03000_AIM9_F0_half_speed25fps_4.a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!!!!!!!!CSIRF\NedLindsley\TypLCO_M090_H5KFT_1g_tip3.25g_Pt52.av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!!!!!!!!CSIRF\NedLindsley\TypLCO_M092_H2KFT_1g_tip5.2g_Pt82.avi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379" y="0"/>
            <a:ext cx="8810625" cy="1401511"/>
          </a:xfrm>
        </p:spPr>
        <p:txBody>
          <a:bodyPr>
            <a:noAutofit/>
          </a:bodyPr>
          <a:lstStyle/>
          <a:p>
            <a:r>
              <a:rPr lang="en-US" sz="4800" dirty="0" smtClean="0"/>
              <a:t>Stick-to-Stress Real-time Simulator</a:t>
            </a:r>
            <a:br>
              <a:rPr lang="en-US" sz="4800" dirty="0" smtClean="0"/>
            </a:br>
            <a:r>
              <a:rPr lang="en-US" sz="4800" dirty="0" smtClean="0"/>
              <a:t>(</a:t>
            </a:r>
            <a:r>
              <a:rPr lang="en-US" sz="4800" dirty="0" err="1" smtClean="0"/>
              <a:t>StS-RtS</a:t>
            </a:r>
            <a:r>
              <a:rPr lang="en-US" sz="4800" dirty="0" smtClean="0"/>
              <a:t>) Application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41878"/>
            <a:ext cx="9144000" cy="807311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ASE Simulation Workshop hosted by NASA at National Institute of Aerospace</a:t>
            </a:r>
          </a:p>
          <a:p>
            <a:pPr>
              <a:spcBef>
                <a:spcPts val="30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Hampton, VA                  Ned Lindsley, AFRL/RBS                  18 Apr 2012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861" y="628817"/>
            <a:ext cx="1084729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 descr="AFRL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7071" y="641645"/>
            <a:ext cx="1011973" cy="1005840"/>
          </a:xfrm>
          <a:prstGeom prst="rect">
            <a:avLst/>
          </a:prstGeom>
          <a:noFill/>
        </p:spPr>
      </p:pic>
      <p:pic>
        <p:nvPicPr>
          <p:cNvPr id="6" name="Picture 2" descr="Boeing_RGBblue_largePP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3775" y="3263670"/>
            <a:ext cx="1916572" cy="46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ZONA_log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r="28334"/>
          <a:stretch>
            <a:fillRect/>
          </a:stretch>
        </p:blipFill>
        <p:spPr bwMode="auto">
          <a:xfrm>
            <a:off x="4475592" y="3244620"/>
            <a:ext cx="2317750" cy="407987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273465" y="2358636"/>
            <a:ext cx="8075776" cy="27004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3" t="26199" r="1665" b="17778"/>
          <a:stretch>
            <a:fillRect/>
          </a:stretch>
        </p:blipFill>
        <p:spPr bwMode="auto">
          <a:xfrm>
            <a:off x="2659998" y="1820290"/>
            <a:ext cx="2377440" cy="121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/>
          <a:srcRect l="4163" t="11228" b="13099"/>
          <a:stretch>
            <a:fillRect/>
          </a:stretch>
        </p:blipFill>
        <p:spPr bwMode="auto">
          <a:xfrm>
            <a:off x="6957581" y="2563731"/>
            <a:ext cx="1998409" cy="140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f1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5278" y="1873920"/>
            <a:ext cx="2377440" cy="1560949"/>
          </a:xfrm>
          <a:prstGeom prst="rect">
            <a:avLst/>
          </a:prstGeom>
          <a:noFill/>
        </p:spPr>
      </p:pic>
      <p:pic>
        <p:nvPicPr>
          <p:cNvPr id="12" name="Picture 4" descr="zap_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825" t="2838" r="8859" b="3712"/>
          <a:stretch>
            <a:fillRect/>
          </a:stretch>
        </p:blipFill>
        <p:spPr bwMode="auto">
          <a:xfrm>
            <a:off x="4741202" y="1696346"/>
            <a:ext cx="2194560" cy="1486165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14" name="Picture 19" descr="FA-18AAW 6 DOF Dynamics.p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56"/>
          <a:stretch>
            <a:fillRect/>
          </a:stretch>
        </p:blipFill>
        <p:spPr bwMode="auto">
          <a:xfrm>
            <a:off x="4966161" y="4068628"/>
            <a:ext cx="3100892" cy="179378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45" t="3277" r="28892" b="3277"/>
          <a:stretch>
            <a:fillRect/>
          </a:stretch>
        </p:blipFill>
        <p:spPr bwMode="auto">
          <a:xfrm>
            <a:off x="451600" y="3780920"/>
            <a:ext cx="2000576" cy="190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stressFEMplot.pn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672" r="2795" b="4993"/>
          <a:stretch>
            <a:fillRect/>
          </a:stretch>
        </p:blipFill>
        <p:spPr>
          <a:xfrm>
            <a:off x="2112326" y="4226088"/>
            <a:ext cx="2808360" cy="1809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ckDFS.png"/>
          <p:cNvPicPr>
            <a:picLocks noChangeAspect="1"/>
          </p:cNvPicPr>
          <p:nvPr/>
        </p:nvPicPr>
        <p:blipFill>
          <a:blip r:embed="rId2" cstate="print"/>
          <a:srcRect t="1583"/>
          <a:stretch>
            <a:fillRect/>
          </a:stretch>
        </p:blipFill>
        <p:spPr>
          <a:xfrm>
            <a:off x="111097" y="1246411"/>
            <a:ext cx="8973085" cy="55775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3862" y="0"/>
            <a:ext cx="6947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DFS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25"/>
          <p:cNvSpPr txBox="1">
            <a:spLocks noChangeArrowheads="1"/>
          </p:cNvSpPr>
          <p:nvPr/>
        </p:nvSpPr>
        <p:spPr bwMode="auto">
          <a:xfrm>
            <a:off x="325287" y="1114609"/>
            <a:ext cx="83439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Unsteady aerodynamics computed by two-layer feed-forward Neural Network model: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93862" y="0"/>
            <a:ext cx="6947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DFS</a:t>
            </a:r>
            <a:endParaRPr lang="en-US" sz="4400" dirty="0"/>
          </a:p>
        </p:txBody>
      </p:sp>
      <p:graphicFrame>
        <p:nvGraphicFramePr>
          <p:cNvPr id="50187" name="Object 2"/>
          <p:cNvGraphicFramePr>
            <a:graphicFrameLocks noChangeAspect="1"/>
          </p:cNvGraphicFramePr>
          <p:nvPr/>
        </p:nvGraphicFramePr>
        <p:xfrm>
          <a:off x="659421" y="5257800"/>
          <a:ext cx="302736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77" name="Equation" r:id="rId3" imgW="1650960" imgH="228600" progId="">
                  <p:embed/>
                </p:oleObj>
              </mc:Choice>
              <mc:Fallback>
                <p:oleObj name="Equation" r:id="rId3" imgW="1650960" imgH="2286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421" y="5257800"/>
                        <a:ext cx="3027363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1" name="Object 6"/>
          <p:cNvGraphicFramePr>
            <a:graphicFrameLocks noChangeAspect="1"/>
          </p:cNvGraphicFramePr>
          <p:nvPr/>
        </p:nvGraphicFramePr>
        <p:xfrm>
          <a:off x="4053253" y="4695092"/>
          <a:ext cx="122555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78" name="Equation" r:id="rId5" imgW="977760" imgH="914400" progId="">
                  <p:embed/>
                </p:oleObj>
              </mc:Choice>
              <mc:Fallback>
                <p:oleObj name="Equation" r:id="rId5" imgW="977760" imgH="9144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3253" y="4695092"/>
                        <a:ext cx="1225550" cy="114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7" name="Group 66"/>
          <p:cNvGrpSpPr/>
          <p:nvPr/>
        </p:nvGrpSpPr>
        <p:grpSpPr>
          <a:xfrm>
            <a:off x="1222131" y="3393832"/>
            <a:ext cx="4360983" cy="1239714"/>
            <a:chOff x="3092450" y="4864100"/>
            <a:chExt cx="6051550" cy="1993900"/>
          </a:xfrm>
        </p:grpSpPr>
        <p:graphicFrame>
          <p:nvGraphicFramePr>
            <p:cNvPr id="50188" name="Object 3"/>
            <p:cNvGraphicFramePr>
              <a:graphicFrameLocks noChangeAspect="1"/>
            </p:cNvGraphicFramePr>
            <p:nvPr/>
          </p:nvGraphicFramePr>
          <p:xfrm>
            <a:off x="3092450" y="4864100"/>
            <a:ext cx="5919788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479" name="Equation" r:id="rId7" imgW="3441600" imgH="317160" progId="">
                    <p:embed/>
                  </p:oleObj>
                </mc:Choice>
                <mc:Fallback>
                  <p:oleObj name="Equation" r:id="rId7" imgW="3441600" imgH="317160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2450" y="4864100"/>
                          <a:ext cx="5919788" cy="546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9" name="Object 4"/>
            <p:cNvGraphicFramePr>
              <a:graphicFrameLocks noChangeAspect="1"/>
            </p:cNvGraphicFramePr>
            <p:nvPr/>
          </p:nvGraphicFramePr>
          <p:xfrm>
            <a:off x="3092450" y="5397500"/>
            <a:ext cx="6051550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480" name="Equation" r:id="rId9" imgW="3517560" imgH="317160" progId="">
                    <p:embed/>
                  </p:oleObj>
                </mc:Choice>
                <mc:Fallback>
                  <p:oleObj name="Equation" r:id="rId9" imgW="3517560" imgH="317160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2450" y="5397500"/>
                          <a:ext cx="6051550" cy="546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90" name="Object 5"/>
            <p:cNvGraphicFramePr>
              <a:graphicFrameLocks noChangeAspect="1"/>
            </p:cNvGraphicFramePr>
            <p:nvPr/>
          </p:nvGraphicFramePr>
          <p:xfrm>
            <a:off x="3092450" y="5930900"/>
            <a:ext cx="6007100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481" name="Equation" r:id="rId11" imgW="3492360" imgH="317160" progId="">
                    <p:embed/>
                  </p:oleObj>
                </mc:Choice>
                <mc:Fallback>
                  <p:oleObj name="Equation" r:id="rId11" imgW="3492360" imgH="317160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2450" y="5930900"/>
                          <a:ext cx="6007100" cy="546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92" name="Object 7"/>
            <p:cNvGraphicFramePr>
              <a:graphicFrameLocks noChangeAspect="1"/>
            </p:cNvGraphicFramePr>
            <p:nvPr/>
          </p:nvGraphicFramePr>
          <p:xfrm>
            <a:off x="3875088" y="6553200"/>
            <a:ext cx="131762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482" name="Equation" r:id="rId13" imgW="75960" imgH="177480" progId="">
                    <p:embed/>
                  </p:oleObj>
                </mc:Choice>
                <mc:Fallback>
                  <p:oleObj name="Equation" r:id="rId13" imgW="75960" imgH="177480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5088" y="6553200"/>
                          <a:ext cx="131762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Group 18"/>
          <p:cNvGrpSpPr>
            <a:grpSpLocks/>
          </p:cNvGrpSpPr>
          <p:nvPr/>
        </p:nvGrpSpPr>
        <p:grpSpPr bwMode="auto">
          <a:xfrm>
            <a:off x="422028" y="1450746"/>
            <a:ext cx="5213842" cy="1142986"/>
            <a:chOff x="775438" y="4966717"/>
            <a:chExt cx="6556375" cy="1692508"/>
          </a:xfrm>
        </p:grpSpPr>
        <p:graphicFrame>
          <p:nvGraphicFramePr>
            <p:cNvPr id="35" name="Object 3"/>
            <p:cNvGraphicFramePr>
              <a:graphicFrameLocks noChangeAspect="1"/>
            </p:cNvGraphicFramePr>
            <p:nvPr/>
          </p:nvGraphicFramePr>
          <p:xfrm>
            <a:off x="775438" y="5573225"/>
            <a:ext cx="6556375" cy="584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483" name="Equation" r:id="rId15" imgW="2997000" imgH="266400" progId="">
                    <p:embed/>
                  </p:oleObj>
                </mc:Choice>
                <mc:Fallback>
                  <p:oleObj name="Equation" r:id="rId15" imgW="2997000" imgH="266400" progId="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5438" y="5573225"/>
                          <a:ext cx="6556375" cy="5842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AutoShape 12"/>
            <p:cNvSpPr>
              <a:spLocks/>
            </p:cNvSpPr>
            <p:nvPr/>
          </p:nvSpPr>
          <p:spPr bwMode="auto">
            <a:xfrm rot="16200000" flipH="1">
              <a:off x="5016446" y="4653364"/>
              <a:ext cx="188912" cy="2895601"/>
            </a:xfrm>
            <a:prstGeom prst="rightBrace">
              <a:avLst>
                <a:gd name="adj1" fmla="val 117577"/>
                <a:gd name="adj2" fmla="val 4714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graphicFrame>
          <p:nvGraphicFramePr>
            <p:cNvPr id="57" name="Object 4"/>
            <p:cNvGraphicFramePr>
              <a:graphicFrameLocks noChangeAspect="1"/>
            </p:cNvGraphicFramePr>
            <p:nvPr/>
          </p:nvGraphicFramePr>
          <p:xfrm>
            <a:off x="4836152" y="6119475"/>
            <a:ext cx="539750" cy="539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484" name="Equation" r:id="rId17" imgW="215640" imgH="215640" progId="">
                    <p:embed/>
                  </p:oleObj>
                </mc:Choice>
                <mc:Fallback>
                  <p:oleObj name="Equation" r:id="rId17" imgW="215640" imgH="215640" progId="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6152" y="6119475"/>
                          <a:ext cx="539750" cy="539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5"/>
            <p:cNvGraphicFramePr>
              <a:graphicFrameLocks noChangeAspect="1"/>
            </p:cNvGraphicFramePr>
            <p:nvPr/>
          </p:nvGraphicFramePr>
          <p:xfrm>
            <a:off x="2839174" y="6002000"/>
            <a:ext cx="34925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485" name="Equation" r:id="rId19" imgW="139680" imgH="190440" progId="">
                    <p:embed/>
                  </p:oleObj>
                </mc:Choice>
                <mc:Fallback>
                  <p:oleObj name="Equation" r:id="rId19" imgW="139680" imgH="190440" progId="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9174" y="6002000"/>
                          <a:ext cx="349250" cy="476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" name="Line 15"/>
            <p:cNvSpPr>
              <a:spLocks noChangeShapeType="1"/>
            </p:cNvSpPr>
            <p:nvPr/>
          </p:nvSpPr>
          <p:spPr bwMode="auto">
            <a:xfrm flipV="1">
              <a:off x="3055074" y="6006709"/>
              <a:ext cx="21590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AutoShape 16"/>
            <p:cNvSpPr>
              <a:spLocks/>
            </p:cNvSpPr>
            <p:nvPr/>
          </p:nvSpPr>
          <p:spPr bwMode="auto">
            <a:xfrm rot="5400000" flipH="1" flipV="1">
              <a:off x="4760110" y="3723837"/>
              <a:ext cx="180975" cy="3594193"/>
            </a:xfrm>
            <a:prstGeom prst="rightBrace">
              <a:avLst>
                <a:gd name="adj1" fmla="val 147588"/>
                <a:gd name="adj2" fmla="val 4714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graphicFrame>
          <p:nvGraphicFramePr>
            <p:cNvPr id="61" name="Object 6"/>
            <p:cNvGraphicFramePr>
              <a:graphicFrameLocks noChangeAspect="1"/>
            </p:cNvGraphicFramePr>
            <p:nvPr/>
          </p:nvGraphicFramePr>
          <p:xfrm>
            <a:off x="4682396" y="4966717"/>
            <a:ext cx="539750" cy="539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486" name="Equation" r:id="rId21" imgW="215640" imgH="215640" progId="">
                    <p:embed/>
                  </p:oleObj>
                </mc:Choice>
                <mc:Fallback>
                  <p:oleObj name="Equation" r:id="rId21" imgW="215640" imgH="215640" progId="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2396" y="4966717"/>
                          <a:ext cx="539750" cy="539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2" name="Picture 9"/>
          <p:cNvPicPr>
            <a:picLocks noChangeAspect="1" noChangeArrowheads="1"/>
          </p:cNvPicPr>
          <p:nvPr/>
        </p:nvPicPr>
        <p:blipFill>
          <a:blip r:embed="rId23" cstate="print"/>
          <a:srcRect l="11533" t="10541" r="6140" b="6371"/>
          <a:stretch>
            <a:fillRect/>
          </a:stretch>
        </p:blipFill>
        <p:spPr bwMode="auto">
          <a:xfrm>
            <a:off x="5811715" y="1480895"/>
            <a:ext cx="3332284" cy="202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25"/>
          <p:cNvSpPr txBox="1">
            <a:spLocks noChangeArrowheads="1"/>
          </p:cNvSpPr>
          <p:nvPr/>
        </p:nvSpPr>
        <p:spPr bwMode="auto">
          <a:xfrm>
            <a:off x="329877" y="2571368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Input U is the aeroelastic states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output y is GAF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25"/>
          <p:cNvSpPr txBox="1">
            <a:spLocks noChangeArrowheads="1"/>
          </p:cNvSpPr>
          <p:nvPr/>
        </p:nvSpPr>
        <p:spPr bwMode="auto">
          <a:xfrm>
            <a:off x="277123" y="4787030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Solve for elastic states: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25"/>
          <p:cNvSpPr txBox="1">
            <a:spLocks noChangeArrowheads="1"/>
          </p:cNvSpPr>
          <p:nvPr/>
        </p:nvSpPr>
        <p:spPr bwMode="auto">
          <a:xfrm>
            <a:off x="297638" y="5932961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Another set of Neural Net ROMs calculate the distributed Cp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25"/>
          <p:cNvSpPr txBox="1">
            <a:spLocks noChangeArrowheads="1"/>
          </p:cNvSpPr>
          <p:nvPr/>
        </p:nvSpPr>
        <p:spPr bwMode="auto">
          <a:xfrm>
            <a:off x="309361" y="6366715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Integrating the Cp gives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 and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25"/>
          <p:cNvSpPr txBox="1">
            <a:spLocks noChangeArrowheads="1"/>
          </p:cNvSpPr>
          <p:nvPr/>
        </p:nvSpPr>
        <p:spPr bwMode="auto">
          <a:xfrm>
            <a:off x="332808" y="2943575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GAF is calculated by a separate Neural Net: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143979" y="0"/>
            <a:ext cx="67135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>
                <a:latin typeface="+mj-lt"/>
                <a:cs typeface="Times New Roman" pitchFamily="18" charset="0"/>
              </a:rPr>
              <a:t>DFS</a:t>
            </a:r>
            <a:endParaRPr lang="en-US" sz="4400" dirty="0">
              <a:latin typeface="+mj-lt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3402935"/>
            <a:ext cx="18288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Structural Modes Solver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257800" y="3402935"/>
            <a:ext cx="18288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GAF ROM</a:t>
            </a:r>
          </a:p>
        </p:txBody>
      </p:sp>
      <p:cxnSp>
        <p:nvCxnSpPr>
          <p:cNvPr id="7" name="Straight Arrow Connector 6"/>
          <p:cNvCxnSpPr>
            <a:stCxn id="5" idx="3"/>
            <a:endCxn id="6" idx="1"/>
          </p:cNvCxnSpPr>
          <p:nvPr/>
        </p:nvCxnSpPr>
        <p:spPr bwMode="auto">
          <a:xfrm>
            <a:off x="3886200" y="3860135"/>
            <a:ext cx="1371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7086600" y="3707735"/>
            <a:ext cx="381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rot="5400000" flipH="1" flipV="1">
            <a:off x="7162800" y="3402935"/>
            <a:ext cx="609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rot="10800000">
            <a:off x="1676400" y="3098135"/>
            <a:ext cx="579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rot="5400000">
            <a:off x="1371600" y="3402935"/>
            <a:ext cx="609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>
            <a:off x="1676400" y="3707735"/>
            <a:ext cx="381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914400" y="4012535"/>
            <a:ext cx="1143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7086600" y="4762698"/>
            <a:ext cx="1143000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3886200" y="3631535"/>
            <a:ext cx="1143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Elastic Modes</a:t>
            </a:r>
          </a:p>
        </p:txBody>
      </p:sp>
      <p:sp>
        <p:nvSpPr>
          <p:cNvPr id="17" name="TextBox 24"/>
          <p:cNvSpPr txBox="1">
            <a:spLocks noChangeArrowheads="1"/>
          </p:cNvSpPr>
          <p:nvPr/>
        </p:nvSpPr>
        <p:spPr bwMode="auto">
          <a:xfrm>
            <a:off x="914400" y="3783935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Other modal forces</a:t>
            </a:r>
          </a:p>
        </p:txBody>
      </p:sp>
      <p:sp>
        <p:nvSpPr>
          <p:cNvPr id="19" name="TextBox 27"/>
          <p:cNvSpPr txBox="1">
            <a:spLocks noChangeArrowheads="1"/>
          </p:cNvSpPr>
          <p:nvPr/>
        </p:nvSpPr>
        <p:spPr bwMode="auto">
          <a:xfrm>
            <a:off x="7086600" y="4531220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Component Loads</a:t>
            </a:r>
          </a:p>
        </p:txBody>
      </p:sp>
      <p:sp>
        <p:nvSpPr>
          <p:cNvPr id="20" name="TextBox 28"/>
          <p:cNvSpPr txBox="1">
            <a:spLocks noChangeArrowheads="1"/>
          </p:cNvSpPr>
          <p:nvPr/>
        </p:nvSpPr>
        <p:spPr bwMode="auto">
          <a:xfrm>
            <a:off x="1828800" y="2869535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ROM modal forces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5257800" y="4526885"/>
            <a:ext cx="18288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 ROM</a:t>
            </a:r>
          </a:p>
        </p:txBody>
      </p:sp>
      <p:cxnSp>
        <p:nvCxnSpPr>
          <p:cNvPr id="22" name="Straight Arrow Connector 21"/>
          <p:cNvCxnSpPr>
            <a:endCxn id="21" idx="1"/>
          </p:cNvCxnSpPr>
          <p:nvPr/>
        </p:nvCxnSpPr>
        <p:spPr bwMode="auto">
          <a:xfrm>
            <a:off x="4572000" y="4984085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rot="5400000" flipH="1" flipV="1">
            <a:off x="3424238" y="5007898"/>
            <a:ext cx="22955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>
            <a:off x="7086600" y="6154073"/>
            <a:ext cx="1143000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7"/>
          <p:cNvSpPr txBox="1">
            <a:spLocks noChangeArrowheads="1"/>
          </p:cNvSpPr>
          <p:nvPr/>
        </p:nvSpPr>
        <p:spPr bwMode="auto">
          <a:xfrm>
            <a:off x="7086600" y="5922595"/>
            <a:ext cx="1143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 dirty="0" smtClean="0"/>
              <a:t>Δ</a:t>
            </a:r>
            <a:r>
              <a:rPr lang="en-US" sz="1200" dirty="0" smtClean="0"/>
              <a:t> Sensor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5257800" y="5698460"/>
            <a:ext cx="18288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Incremental Sensor Calculation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endCxn id="27" idx="1"/>
          </p:cNvCxnSpPr>
          <p:nvPr/>
        </p:nvCxnSpPr>
        <p:spPr bwMode="auto">
          <a:xfrm>
            <a:off x="4572000" y="6155660"/>
            <a:ext cx="6858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 bwMode="auto">
          <a:xfrm>
            <a:off x="914400" y="2312620"/>
            <a:ext cx="1143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4"/>
          <p:cNvSpPr txBox="1">
            <a:spLocks noChangeArrowheads="1"/>
          </p:cNvSpPr>
          <p:nvPr/>
        </p:nvSpPr>
        <p:spPr bwMode="auto">
          <a:xfrm>
            <a:off x="914400" y="2084020"/>
            <a:ext cx="1143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/>
              <a:t>H, M, </a:t>
            </a:r>
            <a:r>
              <a:rPr lang="el-GR" sz="1200" dirty="0" smtClean="0"/>
              <a:t>α</a:t>
            </a:r>
            <a:r>
              <a:rPr lang="en-US" sz="1200" dirty="0" smtClean="0"/>
              <a:t>, </a:t>
            </a:r>
            <a:r>
              <a:rPr lang="el-GR" sz="1200" dirty="0" smtClean="0"/>
              <a:t>β</a:t>
            </a:r>
            <a:endParaRPr lang="en-US" sz="1200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2057400" y="1859885"/>
            <a:ext cx="18288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Select ROMs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029200" y="4679285"/>
            <a:ext cx="2286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29200" y="3555335"/>
            <a:ext cx="2286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V="1">
            <a:off x="3795713" y="3541047"/>
            <a:ext cx="2457450" cy="95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5" idx="3"/>
          </p:cNvCxnSpPr>
          <p:nvPr/>
        </p:nvCxnSpPr>
        <p:spPr>
          <a:xfrm>
            <a:off x="3886200" y="2317085"/>
            <a:ext cx="1143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3" y="4589713"/>
            <a:ext cx="3601247" cy="225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 descr="DSC00757.JPG"/>
          <p:cNvPicPr>
            <a:picLocks noChangeAspect="1"/>
          </p:cNvPicPr>
          <p:nvPr/>
        </p:nvPicPr>
        <p:blipFill>
          <a:blip r:embed="rId3" cstate="print"/>
          <a:srcRect l="6250" t="11715" r="3125" b="9372"/>
          <a:stretch>
            <a:fillRect/>
          </a:stretch>
        </p:blipFill>
        <p:spPr bwMode="auto">
          <a:xfrm>
            <a:off x="7198122" y="1130392"/>
            <a:ext cx="1920240" cy="22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traight Arrow Connector 36"/>
          <p:cNvCxnSpPr/>
          <p:nvPr/>
        </p:nvCxnSpPr>
        <p:spPr bwMode="auto">
          <a:xfrm>
            <a:off x="7089536" y="5205234"/>
            <a:ext cx="1143000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27"/>
          <p:cNvSpPr txBox="1">
            <a:spLocks noChangeArrowheads="1"/>
          </p:cNvSpPr>
          <p:nvPr/>
        </p:nvSpPr>
        <p:spPr bwMode="auto">
          <a:xfrm>
            <a:off x="7089536" y="4973756"/>
            <a:ext cx="1143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 dirty="0" smtClean="0"/>
              <a:t>Δ</a:t>
            </a:r>
            <a:r>
              <a:rPr lang="en-US" sz="1200" dirty="0" smtClean="0"/>
              <a:t>F, </a:t>
            </a:r>
            <a:r>
              <a:rPr lang="el-GR" sz="1200" dirty="0" smtClean="0"/>
              <a:t>Δ</a:t>
            </a:r>
            <a:r>
              <a:rPr lang="en-US" sz="1200" dirty="0" smtClean="0"/>
              <a:t>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OTEF-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76" y="1173238"/>
            <a:ext cx="3161943" cy="261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ject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-1051" t="-1588" r="-1468" b="-3084"/>
          <a:stretch>
            <a:fillRect/>
          </a:stretch>
        </p:blipFill>
        <p:spPr bwMode="auto">
          <a:xfrm>
            <a:off x="0" y="4637250"/>
            <a:ext cx="3321767" cy="201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3713205"/>
            <a:ext cx="2922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en-US" b="1" i="1" dirty="0"/>
              <a:t>Symmetric Aileron Excitation 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81314" y="4228600"/>
            <a:ext cx="25794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b="1" i="1" dirty="0"/>
              <a:t>Accelerometer Locations </a:t>
            </a:r>
          </a:p>
        </p:txBody>
      </p:sp>
      <p:sp>
        <p:nvSpPr>
          <p:cNvPr id="6" name="Rectangle 33"/>
          <p:cNvSpPr>
            <a:spLocks noChangeArrowheads="1"/>
          </p:cNvSpPr>
          <p:nvPr/>
        </p:nvSpPr>
        <p:spPr bwMode="auto">
          <a:xfrm>
            <a:off x="3896883" y="1301899"/>
            <a:ext cx="49814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1485900" algn="ctr"/>
                <a:tab pos="4457700" algn="ctr"/>
              </a:tabLst>
            </a:pPr>
            <a:r>
              <a:rPr lang="en-US" sz="2000" b="1" i="1" dirty="0">
                <a:solidFill>
                  <a:srgbClr val="000000"/>
                </a:solidFill>
                <a:cs typeface="Times New Roman" pitchFamily="18" charset="0"/>
              </a:rPr>
              <a:t>Vertical Acceleration at </a:t>
            </a:r>
            <a:r>
              <a:rPr lang="en-US" sz="2000" b="1" i="1" dirty="0" smtClean="0">
                <a:solidFill>
                  <a:srgbClr val="000000"/>
                </a:solidFill>
                <a:cs typeface="Times New Roman" pitchFamily="18" charset="0"/>
              </a:rPr>
              <a:t>KM507 (wing fold)</a:t>
            </a:r>
            <a:endParaRPr lang="en-US" sz="20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51" t="2306" r="7780" b="4612"/>
          <a:stretch>
            <a:fillRect/>
          </a:stretch>
        </p:blipFill>
        <p:spPr bwMode="auto">
          <a:xfrm>
            <a:off x="2850346" y="1772685"/>
            <a:ext cx="6206952" cy="502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43979" y="0"/>
            <a:ext cx="67135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>
                <a:latin typeface="+mj-lt"/>
                <a:cs typeface="Times New Roman" pitchFamily="18" charset="0"/>
              </a:rPr>
              <a:t>DFS</a:t>
            </a:r>
            <a:endParaRPr lang="en-US" sz="44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 flipH="1" flipV="1">
            <a:off x="7065963" y="3186113"/>
            <a:ext cx="312737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 flipV="1">
            <a:off x="7964488" y="3186113"/>
            <a:ext cx="312737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2720975" y="2484438"/>
            <a:ext cx="227013" cy="244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3487738" y="1811338"/>
            <a:ext cx="227012" cy="244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 flipV="1">
            <a:off x="1841500" y="2484438"/>
            <a:ext cx="227013" cy="244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4144963" y="2484438"/>
            <a:ext cx="227012" cy="244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3400425" y="3182938"/>
            <a:ext cx="312738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 flipV="1">
            <a:off x="2538413" y="3182938"/>
            <a:ext cx="312737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 flipV="1">
            <a:off x="7642225" y="2344738"/>
            <a:ext cx="9525" cy="12303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842963" y="3087688"/>
            <a:ext cx="1587" cy="487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7148513" y="5562600"/>
            <a:ext cx="244475" cy="323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 flipV="1">
            <a:off x="7905750" y="5562600"/>
            <a:ext cx="244475" cy="323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5583238" y="5564188"/>
            <a:ext cx="1587" cy="487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2374900" y="4302125"/>
            <a:ext cx="311150" cy="230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H="1" flipV="1">
            <a:off x="3554413" y="4302125"/>
            <a:ext cx="311150" cy="230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 flipV="1">
            <a:off x="3114675" y="4302125"/>
            <a:ext cx="0" cy="568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862013" y="4302125"/>
            <a:ext cx="1587" cy="487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7656513" y="3987800"/>
            <a:ext cx="1587" cy="865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6273800" y="5214938"/>
            <a:ext cx="11080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6888163" y="1733550"/>
            <a:ext cx="1527175" cy="915988"/>
          </a:xfrm>
          <a:prstGeom prst="ellipse">
            <a:avLst/>
          </a:prstGeom>
          <a:solidFill>
            <a:srgbClr val="8FC7FF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390525" y="4548188"/>
            <a:ext cx="944563" cy="566737"/>
          </a:xfrm>
          <a:prstGeom prst="ellipse">
            <a:avLst/>
          </a:prstGeom>
          <a:solidFill>
            <a:srgbClr val="8FC7FF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1692275" y="4408488"/>
            <a:ext cx="944563" cy="566737"/>
          </a:xfrm>
          <a:prstGeom prst="ellipse">
            <a:avLst/>
          </a:prstGeom>
          <a:solidFill>
            <a:srgbClr val="8FC7FF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2652713" y="4813300"/>
            <a:ext cx="944562" cy="566738"/>
          </a:xfrm>
          <a:prstGeom prst="ellipse">
            <a:avLst/>
          </a:prstGeom>
          <a:solidFill>
            <a:srgbClr val="8FC7FF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3563938" y="4408488"/>
            <a:ext cx="944562" cy="566737"/>
          </a:xfrm>
          <a:prstGeom prst="ellipse">
            <a:avLst/>
          </a:prstGeom>
          <a:solidFill>
            <a:srgbClr val="8FC7FF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542088" y="5776913"/>
            <a:ext cx="944562" cy="566737"/>
          </a:xfrm>
          <a:prstGeom prst="ellipse">
            <a:avLst/>
          </a:prstGeom>
          <a:solidFill>
            <a:srgbClr val="8FC7FF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7829550" y="5776913"/>
            <a:ext cx="944563" cy="566737"/>
          </a:xfrm>
          <a:prstGeom prst="ellipse">
            <a:avLst/>
          </a:prstGeom>
          <a:solidFill>
            <a:srgbClr val="8FC7FF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105400" y="5776913"/>
            <a:ext cx="944563" cy="566737"/>
          </a:xfrm>
          <a:prstGeom prst="ellipse">
            <a:avLst/>
          </a:prstGeom>
          <a:solidFill>
            <a:srgbClr val="8FC7FF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927100" y="1993900"/>
            <a:ext cx="1093788" cy="655638"/>
          </a:xfrm>
          <a:prstGeom prst="ellipse">
            <a:avLst/>
          </a:prstGeom>
          <a:solidFill>
            <a:srgbClr val="8FC7FF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2581275" y="1993900"/>
            <a:ext cx="1093788" cy="655638"/>
          </a:xfrm>
          <a:prstGeom prst="ellipse">
            <a:avLst/>
          </a:prstGeom>
          <a:solidFill>
            <a:srgbClr val="8FC7FF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4021138" y="1993900"/>
            <a:ext cx="1093787" cy="655638"/>
          </a:xfrm>
          <a:prstGeom prst="ellipse">
            <a:avLst/>
          </a:prstGeom>
          <a:solidFill>
            <a:srgbClr val="8FC7FF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6353175" y="2682875"/>
            <a:ext cx="1093788" cy="655638"/>
          </a:xfrm>
          <a:prstGeom prst="ellipse">
            <a:avLst/>
          </a:prstGeom>
          <a:solidFill>
            <a:srgbClr val="8FC7FF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33"/>
          <p:cNvSpPr>
            <a:spLocks noChangeArrowheads="1"/>
          </p:cNvSpPr>
          <p:nvPr/>
        </p:nvSpPr>
        <p:spPr bwMode="auto">
          <a:xfrm>
            <a:off x="7869238" y="2682875"/>
            <a:ext cx="1093787" cy="655638"/>
          </a:xfrm>
          <a:prstGeom prst="ellipse">
            <a:avLst/>
          </a:prstGeom>
          <a:solidFill>
            <a:srgbClr val="8FC7FF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34"/>
          <p:cNvSpPr>
            <a:spLocks noChangeArrowheads="1"/>
          </p:cNvSpPr>
          <p:nvPr/>
        </p:nvSpPr>
        <p:spPr bwMode="auto">
          <a:xfrm>
            <a:off x="296863" y="2682875"/>
            <a:ext cx="1093787" cy="655638"/>
          </a:xfrm>
          <a:prstGeom prst="ellipse">
            <a:avLst/>
          </a:prstGeom>
          <a:solidFill>
            <a:srgbClr val="8FC7FF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35"/>
          <p:cNvSpPr>
            <a:spLocks noChangeArrowheads="1"/>
          </p:cNvSpPr>
          <p:nvPr/>
        </p:nvSpPr>
        <p:spPr bwMode="auto">
          <a:xfrm>
            <a:off x="1843088" y="2682875"/>
            <a:ext cx="1093787" cy="655638"/>
          </a:xfrm>
          <a:prstGeom prst="ellipse">
            <a:avLst/>
          </a:prstGeom>
          <a:solidFill>
            <a:srgbClr val="8FC7FF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36"/>
          <p:cNvSpPr>
            <a:spLocks noChangeArrowheads="1"/>
          </p:cNvSpPr>
          <p:nvPr/>
        </p:nvSpPr>
        <p:spPr bwMode="auto">
          <a:xfrm>
            <a:off x="3290888" y="2682875"/>
            <a:ext cx="1093787" cy="655638"/>
          </a:xfrm>
          <a:prstGeom prst="ellipse">
            <a:avLst/>
          </a:prstGeom>
          <a:solidFill>
            <a:srgbClr val="8FC7FF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3321050" y="1327150"/>
            <a:ext cx="1054100" cy="631825"/>
          </a:xfrm>
          <a:prstGeom prst="ellipse">
            <a:avLst/>
          </a:prstGeom>
          <a:solidFill>
            <a:srgbClr val="8FC7FF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4894263" y="4862513"/>
            <a:ext cx="1379537" cy="703262"/>
          </a:xfrm>
          <a:prstGeom prst="rect">
            <a:avLst/>
          </a:prstGeom>
          <a:solidFill>
            <a:srgbClr val="FFD68A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6961188" y="4862513"/>
            <a:ext cx="1379537" cy="703262"/>
          </a:xfrm>
          <a:prstGeom prst="rect">
            <a:avLst/>
          </a:prstGeom>
          <a:solidFill>
            <a:srgbClr val="FFD68A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>
            <a:off x="1289050" y="3941763"/>
            <a:ext cx="11080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>
            <a:off x="3363913" y="3941763"/>
            <a:ext cx="11080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42"/>
          <p:cNvSpPr>
            <a:spLocks noChangeShapeType="1"/>
          </p:cNvSpPr>
          <p:nvPr/>
        </p:nvSpPr>
        <p:spPr bwMode="auto">
          <a:xfrm>
            <a:off x="5553075" y="3941763"/>
            <a:ext cx="11080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4"/>
          <p:cNvSpPr>
            <a:spLocks noChangeArrowheads="1"/>
          </p:cNvSpPr>
          <p:nvPr/>
        </p:nvSpPr>
        <p:spPr bwMode="auto">
          <a:xfrm>
            <a:off x="6678613" y="3589338"/>
            <a:ext cx="1946275" cy="703262"/>
          </a:xfrm>
          <a:prstGeom prst="rect">
            <a:avLst/>
          </a:prstGeom>
          <a:solidFill>
            <a:srgbClr val="FFD68A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45"/>
          <p:cNvSpPr txBox="1">
            <a:spLocks noChangeArrowheads="1"/>
          </p:cNvSpPr>
          <p:nvPr/>
        </p:nvSpPr>
        <p:spPr bwMode="auto">
          <a:xfrm>
            <a:off x="6813550" y="3692525"/>
            <a:ext cx="167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800">
                <a:latin typeface="Arial" charset="0"/>
              </a:rPr>
              <a:t>Critical load/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800">
                <a:latin typeface="Arial" charset="0"/>
              </a:rPr>
              <a:t>Structure criteria</a:t>
            </a:r>
          </a:p>
        </p:txBody>
      </p:sp>
      <p:sp>
        <p:nvSpPr>
          <p:cNvPr id="45" name="Text Box 46"/>
          <p:cNvSpPr txBox="1">
            <a:spLocks noChangeArrowheads="1"/>
          </p:cNvSpPr>
          <p:nvPr/>
        </p:nvSpPr>
        <p:spPr bwMode="auto">
          <a:xfrm>
            <a:off x="7239000" y="4965700"/>
            <a:ext cx="825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800">
                <a:latin typeface="Arial" charset="0"/>
              </a:rPr>
              <a:t>Balance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800">
                <a:latin typeface="Arial" charset="0"/>
              </a:rPr>
              <a:t>process</a:t>
            </a:r>
          </a:p>
        </p:txBody>
      </p:sp>
      <p:sp>
        <p:nvSpPr>
          <p:cNvPr id="46" name="Text Box 47"/>
          <p:cNvSpPr txBox="1">
            <a:spLocks noChangeArrowheads="1"/>
          </p:cNvSpPr>
          <p:nvPr/>
        </p:nvSpPr>
        <p:spPr bwMode="auto">
          <a:xfrm>
            <a:off x="4979988" y="4967288"/>
            <a:ext cx="1206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800">
                <a:latin typeface="Arial" charset="0"/>
              </a:rPr>
              <a:t>Design load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800">
                <a:latin typeface="Arial" charset="0"/>
              </a:rPr>
              <a:t>condition</a:t>
            </a:r>
          </a:p>
        </p:txBody>
      </p:sp>
      <p:sp>
        <p:nvSpPr>
          <p:cNvPr id="47" name="Text Box 48"/>
          <p:cNvSpPr txBox="1">
            <a:spLocks noChangeArrowheads="1"/>
          </p:cNvSpPr>
          <p:nvPr/>
        </p:nvSpPr>
        <p:spPr bwMode="auto">
          <a:xfrm>
            <a:off x="1082675" y="2136775"/>
            <a:ext cx="8080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Loads WT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tests</a:t>
            </a:r>
          </a:p>
        </p:txBody>
      </p:sp>
      <p:sp>
        <p:nvSpPr>
          <p:cNvPr id="48" name="Text Box 49"/>
          <p:cNvSpPr txBox="1">
            <a:spLocks noChangeArrowheads="1"/>
          </p:cNvSpPr>
          <p:nvPr/>
        </p:nvSpPr>
        <p:spPr bwMode="auto">
          <a:xfrm>
            <a:off x="631825" y="4637088"/>
            <a:ext cx="4635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Mil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specs</a:t>
            </a:r>
          </a:p>
        </p:txBody>
      </p:sp>
      <p:sp>
        <p:nvSpPr>
          <p:cNvPr id="49" name="Text Box 50"/>
          <p:cNvSpPr txBox="1">
            <a:spLocks noChangeArrowheads="1"/>
          </p:cNvSpPr>
          <p:nvPr/>
        </p:nvSpPr>
        <p:spPr bwMode="auto">
          <a:xfrm>
            <a:off x="1992313" y="2828925"/>
            <a:ext cx="7969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Load aero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coeff’s</a:t>
            </a:r>
          </a:p>
        </p:txBody>
      </p:sp>
      <p:sp>
        <p:nvSpPr>
          <p:cNvPr id="50" name="Text Box 51"/>
          <p:cNvSpPr txBox="1">
            <a:spLocks noChangeArrowheads="1"/>
          </p:cNvSpPr>
          <p:nvPr/>
        </p:nvSpPr>
        <p:spPr bwMode="auto">
          <a:xfrm>
            <a:off x="3563938" y="2835275"/>
            <a:ext cx="5619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Aircraft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aero</a:t>
            </a:r>
          </a:p>
        </p:txBody>
      </p:sp>
      <p:sp>
        <p:nvSpPr>
          <p:cNvPr id="51" name="Text Box 52"/>
          <p:cNvSpPr txBox="1">
            <a:spLocks noChangeArrowheads="1"/>
          </p:cNvSpPr>
          <p:nvPr/>
        </p:nvSpPr>
        <p:spPr bwMode="auto">
          <a:xfrm>
            <a:off x="2738438" y="2135188"/>
            <a:ext cx="7588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Structural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stiffness</a:t>
            </a:r>
          </a:p>
        </p:txBody>
      </p:sp>
      <p:sp>
        <p:nvSpPr>
          <p:cNvPr id="52" name="Text Box 53"/>
          <p:cNvSpPr txBox="1">
            <a:spLocks noChangeArrowheads="1"/>
          </p:cNvSpPr>
          <p:nvPr/>
        </p:nvSpPr>
        <p:spPr bwMode="auto">
          <a:xfrm>
            <a:off x="3602038" y="1555750"/>
            <a:ext cx="493712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FEMS</a:t>
            </a:r>
          </a:p>
        </p:txBody>
      </p:sp>
      <p:sp>
        <p:nvSpPr>
          <p:cNvPr id="53" name="Text Box 54"/>
          <p:cNvSpPr txBox="1">
            <a:spLocks noChangeArrowheads="1"/>
          </p:cNvSpPr>
          <p:nvPr/>
        </p:nvSpPr>
        <p:spPr bwMode="auto">
          <a:xfrm>
            <a:off x="4217988" y="2136775"/>
            <a:ext cx="70008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Aero WT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tests</a:t>
            </a:r>
          </a:p>
        </p:txBody>
      </p:sp>
      <p:sp>
        <p:nvSpPr>
          <p:cNvPr id="54" name="Text Box 55"/>
          <p:cNvSpPr txBox="1">
            <a:spLocks noChangeArrowheads="1"/>
          </p:cNvSpPr>
          <p:nvPr/>
        </p:nvSpPr>
        <p:spPr bwMode="auto">
          <a:xfrm>
            <a:off x="6481763" y="2805113"/>
            <a:ext cx="82708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Design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team input</a:t>
            </a:r>
          </a:p>
        </p:txBody>
      </p:sp>
      <p:sp>
        <p:nvSpPr>
          <p:cNvPr id="55" name="Text Box 56"/>
          <p:cNvSpPr txBox="1">
            <a:spLocks noChangeArrowheads="1"/>
          </p:cNvSpPr>
          <p:nvPr/>
        </p:nvSpPr>
        <p:spPr bwMode="auto">
          <a:xfrm>
            <a:off x="7974013" y="2849563"/>
            <a:ext cx="8667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Past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experience</a:t>
            </a:r>
          </a:p>
        </p:txBody>
      </p:sp>
      <p:sp>
        <p:nvSpPr>
          <p:cNvPr id="56" name="Text Box 57"/>
          <p:cNvSpPr txBox="1">
            <a:spLocks noChangeArrowheads="1"/>
          </p:cNvSpPr>
          <p:nvPr/>
        </p:nvSpPr>
        <p:spPr bwMode="auto">
          <a:xfrm>
            <a:off x="6932613" y="1903413"/>
            <a:ext cx="1438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Interface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subroutines (wing,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pylon, etc)</a:t>
            </a:r>
          </a:p>
        </p:txBody>
      </p:sp>
      <p:sp>
        <p:nvSpPr>
          <p:cNvPr id="57" name="Text Box 58"/>
          <p:cNvSpPr txBox="1">
            <a:spLocks noChangeArrowheads="1"/>
          </p:cNvSpPr>
          <p:nvPr/>
        </p:nvSpPr>
        <p:spPr bwMode="auto">
          <a:xfrm>
            <a:off x="525463" y="2825750"/>
            <a:ext cx="6508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Detailed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spec</a:t>
            </a:r>
          </a:p>
        </p:txBody>
      </p:sp>
      <p:sp>
        <p:nvSpPr>
          <p:cNvPr id="58" name="Text Box 59"/>
          <p:cNvSpPr txBox="1">
            <a:spLocks noChangeArrowheads="1"/>
          </p:cNvSpPr>
          <p:nvPr/>
        </p:nvSpPr>
        <p:spPr bwMode="auto">
          <a:xfrm>
            <a:off x="2828925" y="4910138"/>
            <a:ext cx="5715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Control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laws</a:t>
            </a:r>
          </a:p>
        </p:txBody>
      </p:sp>
      <p:sp>
        <p:nvSpPr>
          <p:cNvPr id="59" name="Text Box 60"/>
          <p:cNvSpPr txBox="1">
            <a:spLocks noChangeArrowheads="1"/>
          </p:cNvSpPr>
          <p:nvPr/>
        </p:nvSpPr>
        <p:spPr bwMode="auto">
          <a:xfrm>
            <a:off x="1773238" y="4460875"/>
            <a:ext cx="787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Mass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properties</a:t>
            </a:r>
          </a:p>
        </p:txBody>
      </p:sp>
      <p:sp>
        <p:nvSpPr>
          <p:cNvPr id="60" name="Text Box 61"/>
          <p:cNvSpPr txBox="1">
            <a:spLocks noChangeArrowheads="1"/>
          </p:cNvSpPr>
          <p:nvPr/>
        </p:nvSpPr>
        <p:spPr bwMode="auto">
          <a:xfrm>
            <a:off x="3611563" y="4595813"/>
            <a:ext cx="8382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Propulsion</a:t>
            </a:r>
          </a:p>
        </p:txBody>
      </p:sp>
      <p:sp>
        <p:nvSpPr>
          <p:cNvPr id="61" name="Text Box 62"/>
          <p:cNvSpPr txBox="1">
            <a:spLocks noChangeArrowheads="1"/>
          </p:cNvSpPr>
          <p:nvPr/>
        </p:nvSpPr>
        <p:spPr bwMode="auto">
          <a:xfrm>
            <a:off x="5337175" y="5973763"/>
            <a:ext cx="493713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FEMS</a:t>
            </a:r>
          </a:p>
        </p:txBody>
      </p:sp>
      <p:sp>
        <p:nvSpPr>
          <p:cNvPr id="62" name="Text Box 63"/>
          <p:cNvSpPr txBox="1">
            <a:spLocks noChangeArrowheads="1"/>
          </p:cNvSpPr>
          <p:nvPr/>
        </p:nvSpPr>
        <p:spPr bwMode="auto">
          <a:xfrm>
            <a:off x="6659563" y="5907088"/>
            <a:ext cx="7096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Pressure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data</a:t>
            </a:r>
          </a:p>
        </p:txBody>
      </p:sp>
      <p:sp>
        <p:nvSpPr>
          <p:cNvPr id="63" name="Text Box 64"/>
          <p:cNvSpPr txBox="1">
            <a:spLocks noChangeArrowheads="1"/>
          </p:cNvSpPr>
          <p:nvPr/>
        </p:nvSpPr>
        <p:spPr bwMode="auto">
          <a:xfrm>
            <a:off x="8089900" y="5864225"/>
            <a:ext cx="4238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Mass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data</a:t>
            </a:r>
          </a:p>
        </p:txBody>
      </p:sp>
      <p:sp>
        <p:nvSpPr>
          <p:cNvPr id="64" name="Rectangle 65"/>
          <p:cNvSpPr>
            <a:spLocks noChangeArrowheads="1"/>
          </p:cNvSpPr>
          <p:nvPr/>
        </p:nvSpPr>
        <p:spPr bwMode="auto">
          <a:xfrm>
            <a:off x="173038" y="3590925"/>
            <a:ext cx="1379537" cy="703263"/>
          </a:xfrm>
          <a:prstGeom prst="rect">
            <a:avLst/>
          </a:prstGeom>
          <a:solidFill>
            <a:srgbClr val="FFD68A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Text Box 66"/>
          <p:cNvSpPr txBox="1">
            <a:spLocks noChangeArrowheads="1"/>
          </p:cNvSpPr>
          <p:nvPr/>
        </p:nvSpPr>
        <p:spPr bwMode="auto">
          <a:xfrm>
            <a:off x="495300" y="3803650"/>
            <a:ext cx="736600" cy="2746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800">
                <a:latin typeface="Arial" charset="0"/>
              </a:rPr>
              <a:t>Criteria</a:t>
            </a:r>
          </a:p>
        </p:txBody>
      </p:sp>
      <p:sp>
        <p:nvSpPr>
          <p:cNvPr id="66" name="Rectangle 67"/>
          <p:cNvSpPr>
            <a:spLocks noChangeArrowheads="1"/>
          </p:cNvSpPr>
          <p:nvPr/>
        </p:nvSpPr>
        <p:spPr bwMode="auto">
          <a:xfrm>
            <a:off x="4486275" y="3598863"/>
            <a:ext cx="1379538" cy="703262"/>
          </a:xfrm>
          <a:prstGeom prst="rect">
            <a:avLst/>
          </a:prstGeom>
          <a:solidFill>
            <a:srgbClr val="FFD68A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68"/>
          <p:cNvSpPr>
            <a:spLocks noChangeArrowheads="1"/>
          </p:cNvSpPr>
          <p:nvPr/>
        </p:nvSpPr>
        <p:spPr bwMode="auto">
          <a:xfrm>
            <a:off x="2424113" y="3597275"/>
            <a:ext cx="1379537" cy="703263"/>
          </a:xfrm>
          <a:prstGeom prst="rect">
            <a:avLst/>
          </a:prstGeom>
          <a:solidFill>
            <a:srgbClr val="FFD68A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Text Box 69"/>
          <p:cNvSpPr txBox="1">
            <a:spLocks noChangeArrowheads="1"/>
          </p:cNvSpPr>
          <p:nvPr/>
        </p:nvSpPr>
        <p:spPr bwMode="auto">
          <a:xfrm>
            <a:off x="2579820" y="3786558"/>
            <a:ext cx="11124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2000" b="1" dirty="0">
                <a:latin typeface="Arial" charset="0"/>
              </a:rPr>
              <a:t>MODSDF</a:t>
            </a:r>
          </a:p>
        </p:txBody>
      </p:sp>
      <p:sp>
        <p:nvSpPr>
          <p:cNvPr id="69" name="Text Box 70"/>
          <p:cNvSpPr txBox="1">
            <a:spLocks noChangeArrowheads="1"/>
          </p:cNvSpPr>
          <p:nvPr/>
        </p:nvSpPr>
        <p:spPr bwMode="auto">
          <a:xfrm>
            <a:off x="4791075" y="3694113"/>
            <a:ext cx="787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800">
                <a:latin typeface="Arial" charset="0"/>
              </a:rPr>
              <a:t>Load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800">
                <a:latin typeface="Arial" charset="0"/>
              </a:rPr>
              <a:t>surveys</a:t>
            </a:r>
          </a:p>
        </p:txBody>
      </p:sp>
      <p:sp>
        <p:nvSpPr>
          <p:cNvPr id="70" name="Rectangle 2"/>
          <p:cNvSpPr txBox="1">
            <a:spLocks noChangeArrowheads="1"/>
          </p:cNvSpPr>
          <p:nvPr/>
        </p:nvSpPr>
        <p:spPr>
          <a:xfrm>
            <a:off x="1076770" y="95250"/>
            <a:ext cx="7041735" cy="89535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MODular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Six Degree Of Freedom,</a:t>
            </a:r>
            <a:r>
              <a:rPr lang="en-US" sz="4400" dirty="0" smtClean="0"/>
              <a:t> MODSDF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335"/>
            <a:ext cx="8382000" cy="6824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MODSDF Overview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54125"/>
            <a:ext cx="9143999" cy="54229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MODSDF predicts the trajectory and attitude of a vehicle in three dimensional space</a:t>
            </a:r>
          </a:p>
          <a:p>
            <a:pPr lvl="1"/>
            <a:r>
              <a:rPr lang="en-US" sz="2600" b="1" dirty="0" smtClean="0"/>
              <a:t>A high fidelity, non-linear, stand-alone, simulation of vehicle motion that employs a fixed-step fourth-order </a:t>
            </a:r>
            <a:r>
              <a:rPr lang="en-US" sz="2600" b="1" dirty="0" err="1" smtClean="0"/>
              <a:t>Runge-Kutta</a:t>
            </a:r>
            <a:r>
              <a:rPr lang="en-US" sz="2600" b="1" dirty="0" smtClean="0"/>
              <a:t> integration scheme and six DOF algorithm</a:t>
            </a:r>
          </a:p>
          <a:p>
            <a:pPr lvl="1"/>
            <a:r>
              <a:rPr lang="en-US" sz="2600" b="1" dirty="0" smtClean="0"/>
              <a:t>Structure allows project-specific analysis requirements to be incorporated while preserving the integrity and generic quality of its embedded methods</a:t>
            </a:r>
          </a:p>
          <a:p>
            <a:pPr lvl="4"/>
            <a:r>
              <a:rPr lang="en-US" sz="1800" b="1" dirty="0" smtClean="0"/>
              <a:t>For example: Named pipes</a:t>
            </a:r>
          </a:p>
          <a:p>
            <a:r>
              <a:rPr lang="en-US" b="1" dirty="0" smtClean="0"/>
              <a:t>Typical uses in St. Louis</a:t>
            </a:r>
          </a:p>
          <a:p>
            <a:pPr lvl="2"/>
            <a:r>
              <a:rPr lang="en-US" sz="2200" b="1" dirty="0" smtClean="0"/>
              <a:t>Evaluations of Flight Control System Designs </a:t>
            </a:r>
          </a:p>
          <a:p>
            <a:pPr lvl="2"/>
            <a:r>
              <a:rPr lang="en-US" sz="2200" b="1" dirty="0" smtClean="0"/>
              <a:t>Time-Dependent Flying Qualities and Performance Characteristics </a:t>
            </a:r>
          </a:p>
          <a:p>
            <a:pPr lvl="2"/>
            <a:r>
              <a:rPr lang="en-US" sz="2200" b="1" dirty="0" smtClean="0"/>
              <a:t>Flight, Store, and Ground Loads </a:t>
            </a:r>
          </a:p>
          <a:p>
            <a:pPr lvl="2"/>
            <a:r>
              <a:rPr lang="en-US" sz="2200" b="1" dirty="0" smtClean="0"/>
              <a:t>Weapons Separation Characteristics </a:t>
            </a:r>
          </a:p>
          <a:p>
            <a:pPr lvl="2"/>
            <a:r>
              <a:rPr lang="en-US" sz="2200" b="1" dirty="0" smtClean="0"/>
              <a:t>Verification of Manned Simulator Models </a:t>
            </a:r>
          </a:p>
          <a:p>
            <a:pPr lvl="2"/>
            <a:r>
              <a:rPr lang="en-US" sz="2200" b="1" dirty="0" smtClean="0"/>
              <a:t>Reproduction of Flight Anomalies for Incident/Accident Investigations</a:t>
            </a:r>
            <a:r>
              <a:rPr lang="en-US" sz="22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 flipH="1" flipV="1">
            <a:off x="7065963" y="3186113"/>
            <a:ext cx="312737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 flipV="1">
            <a:off x="7964488" y="3186113"/>
            <a:ext cx="312737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2720975" y="2484438"/>
            <a:ext cx="227013" cy="244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3487738" y="1811338"/>
            <a:ext cx="227012" cy="244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 flipV="1">
            <a:off x="1841500" y="2484438"/>
            <a:ext cx="227013" cy="244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4144963" y="2484438"/>
            <a:ext cx="227012" cy="244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3400425" y="3182938"/>
            <a:ext cx="312738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 flipV="1">
            <a:off x="2538413" y="3182938"/>
            <a:ext cx="312737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 flipV="1">
            <a:off x="7642225" y="2344738"/>
            <a:ext cx="9525" cy="12303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842963" y="3087688"/>
            <a:ext cx="1587" cy="487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7148513" y="5562600"/>
            <a:ext cx="244475" cy="323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 flipV="1">
            <a:off x="7905750" y="5562600"/>
            <a:ext cx="244475" cy="323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5583238" y="5564188"/>
            <a:ext cx="1587" cy="487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2374900" y="4302125"/>
            <a:ext cx="311150" cy="230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H="1" flipV="1">
            <a:off x="3554413" y="4302125"/>
            <a:ext cx="311150" cy="230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 flipV="1">
            <a:off x="3114675" y="4302125"/>
            <a:ext cx="0" cy="568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862013" y="4302125"/>
            <a:ext cx="1587" cy="487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7656513" y="3987800"/>
            <a:ext cx="1587" cy="865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6273800" y="5214938"/>
            <a:ext cx="11080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6888163" y="1733550"/>
            <a:ext cx="1527175" cy="915988"/>
          </a:xfrm>
          <a:prstGeom prst="ellipse">
            <a:avLst/>
          </a:prstGeom>
          <a:solidFill>
            <a:srgbClr val="8FC7FF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390525" y="4548188"/>
            <a:ext cx="944563" cy="566737"/>
          </a:xfrm>
          <a:prstGeom prst="ellipse">
            <a:avLst/>
          </a:prstGeom>
          <a:solidFill>
            <a:srgbClr val="8FC7FF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1692275" y="4408488"/>
            <a:ext cx="944563" cy="566737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2652713" y="4813300"/>
            <a:ext cx="944562" cy="566738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3563938" y="4408488"/>
            <a:ext cx="944562" cy="566737"/>
          </a:xfrm>
          <a:prstGeom prst="ellipse">
            <a:avLst/>
          </a:prstGeom>
          <a:solidFill>
            <a:srgbClr val="8FC7FF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542088" y="5776913"/>
            <a:ext cx="944562" cy="566737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7829550" y="5776913"/>
            <a:ext cx="944563" cy="566737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105400" y="5776913"/>
            <a:ext cx="944563" cy="566737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927100" y="1993900"/>
            <a:ext cx="1093788" cy="655638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2581275" y="1993900"/>
            <a:ext cx="1093788" cy="655638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4021138" y="1993900"/>
            <a:ext cx="1093787" cy="655638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6353175" y="2682875"/>
            <a:ext cx="1093788" cy="655638"/>
          </a:xfrm>
          <a:prstGeom prst="ellipse">
            <a:avLst/>
          </a:prstGeom>
          <a:solidFill>
            <a:srgbClr val="8FC7FF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33"/>
          <p:cNvSpPr>
            <a:spLocks noChangeArrowheads="1"/>
          </p:cNvSpPr>
          <p:nvPr/>
        </p:nvSpPr>
        <p:spPr bwMode="auto">
          <a:xfrm>
            <a:off x="7869238" y="2682875"/>
            <a:ext cx="1093787" cy="655638"/>
          </a:xfrm>
          <a:prstGeom prst="ellipse">
            <a:avLst/>
          </a:prstGeom>
          <a:solidFill>
            <a:srgbClr val="8FC7FF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34"/>
          <p:cNvSpPr>
            <a:spLocks noChangeArrowheads="1"/>
          </p:cNvSpPr>
          <p:nvPr/>
        </p:nvSpPr>
        <p:spPr bwMode="auto">
          <a:xfrm>
            <a:off x="296863" y="2682875"/>
            <a:ext cx="1093787" cy="655638"/>
          </a:xfrm>
          <a:prstGeom prst="ellipse">
            <a:avLst/>
          </a:prstGeom>
          <a:solidFill>
            <a:srgbClr val="8FC7FF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35"/>
          <p:cNvSpPr>
            <a:spLocks noChangeArrowheads="1"/>
          </p:cNvSpPr>
          <p:nvPr/>
        </p:nvSpPr>
        <p:spPr bwMode="auto">
          <a:xfrm>
            <a:off x="1843088" y="2682875"/>
            <a:ext cx="1093787" cy="655638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36"/>
          <p:cNvSpPr>
            <a:spLocks noChangeArrowheads="1"/>
          </p:cNvSpPr>
          <p:nvPr/>
        </p:nvSpPr>
        <p:spPr bwMode="auto">
          <a:xfrm>
            <a:off x="3290888" y="2682875"/>
            <a:ext cx="1093787" cy="655638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3321050" y="1327150"/>
            <a:ext cx="1054100" cy="631825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4894263" y="4862513"/>
            <a:ext cx="1379537" cy="703262"/>
          </a:xfrm>
          <a:prstGeom prst="rect">
            <a:avLst/>
          </a:prstGeom>
          <a:solidFill>
            <a:srgbClr val="FFD68A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6961188" y="4862513"/>
            <a:ext cx="1379537" cy="703262"/>
          </a:xfrm>
          <a:prstGeom prst="rect">
            <a:avLst/>
          </a:prstGeom>
          <a:solidFill>
            <a:srgbClr val="FFD68A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>
            <a:off x="1289050" y="3941763"/>
            <a:ext cx="11080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>
            <a:off x="3363913" y="3941763"/>
            <a:ext cx="11080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42"/>
          <p:cNvSpPr>
            <a:spLocks noChangeShapeType="1"/>
          </p:cNvSpPr>
          <p:nvPr/>
        </p:nvSpPr>
        <p:spPr bwMode="auto">
          <a:xfrm>
            <a:off x="5553075" y="3941763"/>
            <a:ext cx="11080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4"/>
          <p:cNvSpPr>
            <a:spLocks noChangeArrowheads="1"/>
          </p:cNvSpPr>
          <p:nvPr/>
        </p:nvSpPr>
        <p:spPr bwMode="auto">
          <a:xfrm>
            <a:off x="6678613" y="3589338"/>
            <a:ext cx="1946275" cy="703262"/>
          </a:xfrm>
          <a:prstGeom prst="rect">
            <a:avLst/>
          </a:prstGeom>
          <a:solidFill>
            <a:srgbClr val="FFD68A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45"/>
          <p:cNvSpPr txBox="1">
            <a:spLocks noChangeArrowheads="1"/>
          </p:cNvSpPr>
          <p:nvPr/>
        </p:nvSpPr>
        <p:spPr bwMode="auto">
          <a:xfrm>
            <a:off x="6813550" y="3692525"/>
            <a:ext cx="167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800">
                <a:latin typeface="Arial" charset="0"/>
              </a:rPr>
              <a:t>Critical load/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800">
                <a:latin typeface="Arial" charset="0"/>
              </a:rPr>
              <a:t>Structure criteria</a:t>
            </a:r>
          </a:p>
        </p:txBody>
      </p:sp>
      <p:sp>
        <p:nvSpPr>
          <p:cNvPr id="45" name="Text Box 46"/>
          <p:cNvSpPr txBox="1">
            <a:spLocks noChangeArrowheads="1"/>
          </p:cNvSpPr>
          <p:nvPr/>
        </p:nvSpPr>
        <p:spPr bwMode="auto">
          <a:xfrm>
            <a:off x="7239000" y="4965700"/>
            <a:ext cx="825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800">
                <a:latin typeface="Arial" charset="0"/>
              </a:rPr>
              <a:t>Balance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800">
                <a:latin typeface="Arial" charset="0"/>
              </a:rPr>
              <a:t>process</a:t>
            </a:r>
          </a:p>
        </p:txBody>
      </p:sp>
      <p:sp>
        <p:nvSpPr>
          <p:cNvPr id="46" name="Text Box 47"/>
          <p:cNvSpPr txBox="1">
            <a:spLocks noChangeArrowheads="1"/>
          </p:cNvSpPr>
          <p:nvPr/>
        </p:nvSpPr>
        <p:spPr bwMode="auto">
          <a:xfrm>
            <a:off x="4979988" y="4967288"/>
            <a:ext cx="1206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800">
                <a:latin typeface="Arial" charset="0"/>
              </a:rPr>
              <a:t>Design load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800">
                <a:latin typeface="Arial" charset="0"/>
              </a:rPr>
              <a:t>condition</a:t>
            </a:r>
          </a:p>
        </p:txBody>
      </p:sp>
      <p:sp>
        <p:nvSpPr>
          <p:cNvPr id="47" name="Text Box 48"/>
          <p:cNvSpPr txBox="1">
            <a:spLocks noChangeArrowheads="1"/>
          </p:cNvSpPr>
          <p:nvPr/>
        </p:nvSpPr>
        <p:spPr bwMode="auto">
          <a:xfrm>
            <a:off x="1082675" y="2136775"/>
            <a:ext cx="8080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Loads WT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tests</a:t>
            </a:r>
          </a:p>
        </p:txBody>
      </p:sp>
      <p:sp>
        <p:nvSpPr>
          <p:cNvPr id="48" name="Text Box 49"/>
          <p:cNvSpPr txBox="1">
            <a:spLocks noChangeArrowheads="1"/>
          </p:cNvSpPr>
          <p:nvPr/>
        </p:nvSpPr>
        <p:spPr bwMode="auto">
          <a:xfrm>
            <a:off x="631825" y="4637088"/>
            <a:ext cx="4635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Mil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specs</a:t>
            </a:r>
          </a:p>
        </p:txBody>
      </p:sp>
      <p:sp>
        <p:nvSpPr>
          <p:cNvPr id="49" name="Text Box 50"/>
          <p:cNvSpPr txBox="1">
            <a:spLocks noChangeArrowheads="1"/>
          </p:cNvSpPr>
          <p:nvPr/>
        </p:nvSpPr>
        <p:spPr bwMode="auto">
          <a:xfrm>
            <a:off x="1992313" y="2828925"/>
            <a:ext cx="7969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Load aero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coeff’s</a:t>
            </a:r>
          </a:p>
        </p:txBody>
      </p:sp>
      <p:sp>
        <p:nvSpPr>
          <p:cNvPr id="50" name="Text Box 51"/>
          <p:cNvSpPr txBox="1">
            <a:spLocks noChangeArrowheads="1"/>
          </p:cNvSpPr>
          <p:nvPr/>
        </p:nvSpPr>
        <p:spPr bwMode="auto">
          <a:xfrm>
            <a:off x="3563938" y="2835275"/>
            <a:ext cx="5619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Aircraft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aero</a:t>
            </a:r>
          </a:p>
        </p:txBody>
      </p:sp>
      <p:sp>
        <p:nvSpPr>
          <p:cNvPr id="51" name="Text Box 52"/>
          <p:cNvSpPr txBox="1">
            <a:spLocks noChangeArrowheads="1"/>
          </p:cNvSpPr>
          <p:nvPr/>
        </p:nvSpPr>
        <p:spPr bwMode="auto">
          <a:xfrm>
            <a:off x="2738438" y="2135188"/>
            <a:ext cx="7588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Structural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stiffness</a:t>
            </a:r>
          </a:p>
        </p:txBody>
      </p:sp>
      <p:sp>
        <p:nvSpPr>
          <p:cNvPr id="52" name="Text Box 53"/>
          <p:cNvSpPr txBox="1">
            <a:spLocks noChangeArrowheads="1"/>
          </p:cNvSpPr>
          <p:nvPr/>
        </p:nvSpPr>
        <p:spPr bwMode="auto">
          <a:xfrm>
            <a:off x="3602038" y="1555750"/>
            <a:ext cx="493712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FEMS</a:t>
            </a:r>
          </a:p>
        </p:txBody>
      </p:sp>
      <p:sp>
        <p:nvSpPr>
          <p:cNvPr id="53" name="Text Box 54"/>
          <p:cNvSpPr txBox="1">
            <a:spLocks noChangeArrowheads="1"/>
          </p:cNvSpPr>
          <p:nvPr/>
        </p:nvSpPr>
        <p:spPr bwMode="auto">
          <a:xfrm>
            <a:off x="4217988" y="2136775"/>
            <a:ext cx="70008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Aero WT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tests</a:t>
            </a:r>
          </a:p>
        </p:txBody>
      </p:sp>
      <p:sp>
        <p:nvSpPr>
          <p:cNvPr id="54" name="Text Box 55"/>
          <p:cNvSpPr txBox="1">
            <a:spLocks noChangeArrowheads="1"/>
          </p:cNvSpPr>
          <p:nvPr/>
        </p:nvSpPr>
        <p:spPr bwMode="auto">
          <a:xfrm>
            <a:off x="6481763" y="2805113"/>
            <a:ext cx="82708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Design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team input</a:t>
            </a:r>
          </a:p>
        </p:txBody>
      </p:sp>
      <p:sp>
        <p:nvSpPr>
          <p:cNvPr id="55" name="Text Box 56"/>
          <p:cNvSpPr txBox="1">
            <a:spLocks noChangeArrowheads="1"/>
          </p:cNvSpPr>
          <p:nvPr/>
        </p:nvSpPr>
        <p:spPr bwMode="auto">
          <a:xfrm>
            <a:off x="7974013" y="2849563"/>
            <a:ext cx="8667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Past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experience</a:t>
            </a:r>
          </a:p>
        </p:txBody>
      </p:sp>
      <p:sp>
        <p:nvSpPr>
          <p:cNvPr id="56" name="Text Box 57"/>
          <p:cNvSpPr txBox="1">
            <a:spLocks noChangeArrowheads="1"/>
          </p:cNvSpPr>
          <p:nvPr/>
        </p:nvSpPr>
        <p:spPr bwMode="auto">
          <a:xfrm>
            <a:off x="6932613" y="1903413"/>
            <a:ext cx="1438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Interface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subroutines (wing,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pylon, etc)</a:t>
            </a:r>
          </a:p>
        </p:txBody>
      </p:sp>
      <p:sp>
        <p:nvSpPr>
          <p:cNvPr id="57" name="Text Box 58"/>
          <p:cNvSpPr txBox="1">
            <a:spLocks noChangeArrowheads="1"/>
          </p:cNvSpPr>
          <p:nvPr/>
        </p:nvSpPr>
        <p:spPr bwMode="auto">
          <a:xfrm>
            <a:off x="525463" y="2825750"/>
            <a:ext cx="6508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Detailed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spec</a:t>
            </a:r>
          </a:p>
        </p:txBody>
      </p:sp>
      <p:sp>
        <p:nvSpPr>
          <p:cNvPr id="58" name="Text Box 59"/>
          <p:cNvSpPr txBox="1">
            <a:spLocks noChangeArrowheads="1"/>
          </p:cNvSpPr>
          <p:nvPr/>
        </p:nvSpPr>
        <p:spPr bwMode="auto">
          <a:xfrm>
            <a:off x="2828925" y="4910138"/>
            <a:ext cx="5715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Control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laws</a:t>
            </a:r>
          </a:p>
        </p:txBody>
      </p:sp>
      <p:sp>
        <p:nvSpPr>
          <p:cNvPr id="59" name="Text Box 60"/>
          <p:cNvSpPr txBox="1">
            <a:spLocks noChangeArrowheads="1"/>
          </p:cNvSpPr>
          <p:nvPr/>
        </p:nvSpPr>
        <p:spPr bwMode="auto">
          <a:xfrm>
            <a:off x="1773238" y="4460875"/>
            <a:ext cx="787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Mass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properties</a:t>
            </a:r>
          </a:p>
        </p:txBody>
      </p:sp>
      <p:sp>
        <p:nvSpPr>
          <p:cNvPr id="60" name="Text Box 61"/>
          <p:cNvSpPr txBox="1">
            <a:spLocks noChangeArrowheads="1"/>
          </p:cNvSpPr>
          <p:nvPr/>
        </p:nvSpPr>
        <p:spPr bwMode="auto">
          <a:xfrm>
            <a:off x="3611563" y="4595813"/>
            <a:ext cx="8382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Propulsion</a:t>
            </a:r>
          </a:p>
        </p:txBody>
      </p:sp>
      <p:sp>
        <p:nvSpPr>
          <p:cNvPr id="61" name="Text Box 62"/>
          <p:cNvSpPr txBox="1">
            <a:spLocks noChangeArrowheads="1"/>
          </p:cNvSpPr>
          <p:nvPr/>
        </p:nvSpPr>
        <p:spPr bwMode="auto">
          <a:xfrm>
            <a:off x="5337175" y="5973763"/>
            <a:ext cx="493713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FEMS</a:t>
            </a:r>
          </a:p>
        </p:txBody>
      </p:sp>
      <p:sp>
        <p:nvSpPr>
          <p:cNvPr id="62" name="Text Box 63"/>
          <p:cNvSpPr txBox="1">
            <a:spLocks noChangeArrowheads="1"/>
          </p:cNvSpPr>
          <p:nvPr/>
        </p:nvSpPr>
        <p:spPr bwMode="auto">
          <a:xfrm>
            <a:off x="6659563" y="5907088"/>
            <a:ext cx="7096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Pressure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data</a:t>
            </a:r>
          </a:p>
        </p:txBody>
      </p:sp>
      <p:sp>
        <p:nvSpPr>
          <p:cNvPr id="63" name="Text Box 64"/>
          <p:cNvSpPr txBox="1">
            <a:spLocks noChangeArrowheads="1"/>
          </p:cNvSpPr>
          <p:nvPr/>
        </p:nvSpPr>
        <p:spPr bwMode="auto">
          <a:xfrm>
            <a:off x="8089900" y="5864225"/>
            <a:ext cx="4238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Mass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>
                <a:latin typeface="Arial" charset="0"/>
              </a:rPr>
              <a:t>data</a:t>
            </a:r>
          </a:p>
        </p:txBody>
      </p:sp>
      <p:sp>
        <p:nvSpPr>
          <p:cNvPr id="64" name="Rectangle 65"/>
          <p:cNvSpPr>
            <a:spLocks noChangeArrowheads="1"/>
          </p:cNvSpPr>
          <p:nvPr/>
        </p:nvSpPr>
        <p:spPr bwMode="auto">
          <a:xfrm>
            <a:off x="173038" y="3590925"/>
            <a:ext cx="1379537" cy="703263"/>
          </a:xfrm>
          <a:prstGeom prst="rect">
            <a:avLst/>
          </a:prstGeom>
          <a:solidFill>
            <a:srgbClr val="FFD68A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Text Box 66"/>
          <p:cNvSpPr txBox="1">
            <a:spLocks noChangeArrowheads="1"/>
          </p:cNvSpPr>
          <p:nvPr/>
        </p:nvSpPr>
        <p:spPr bwMode="auto">
          <a:xfrm>
            <a:off x="495300" y="3803650"/>
            <a:ext cx="736600" cy="2746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800">
                <a:latin typeface="Arial" charset="0"/>
              </a:rPr>
              <a:t>Criteria</a:t>
            </a:r>
          </a:p>
        </p:txBody>
      </p:sp>
      <p:sp>
        <p:nvSpPr>
          <p:cNvPr id="66" name="Rectangle 67"/>
          <p:cNvSpPr>
            <a:spLocks noChangeArrowheads="1"/>
          </p:cNvSpPr>
          <p:nvPr/>
        </p:nvSpPr>
        <p:spPr bwMode="auto">
          <a:xfrm>
            <a:off x="4486275" y="3598863"/>
            <a:ext cx="1379538" cy="703262"/>
          </a:xfrm>
          <a:prstGeom prst="rect">
            <a:avLst/>
          </a:prstGeom>
          <a:solidFill>
            <a:srgbClr val="FFD68A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68"/>
          <p:cNvSpPr>
            <a:spLocks noChangeArrowheads="1"/>
          </p:cNvSpPr>
          <p:nvPr/>
        </p:nvSpPr>
        <p:spPr bwMode="auto">
          <a:xfrm>
            <a:off x="2424113" y="3597275"/>
            <a:ext cx="1379537" cy="703263"/>
          </a:xfrm>
          <a:prstGeom prst="rect">
            <a:avLst/>
          </a:prstGeom>
          <a:solidFill>
            <a:srgbClr val="FFD68A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Text Box 69"/>
          <p:cNvSpPr txBox="1">
            <a:spLocks noChangeArrowheads="1"/>
          </p:cNvSpPr>
          <p:nvPr/>
        </p:nvSpPr>
        <p:spPr bwMode="auto">
          <a:xfrm>
            <a:off x="2579820" y="3786558"/>
            <a:ext cx="11124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2000" b="1" dirty="0">
                <a:latin typeface="Arial" charset="0"/>
              </a:rPr>
              <a:t>MODSDF</a:t>
            </a:r>
          </a:p>
        </p:txBody>
      </p:sp>
      <p:sp>
        <p:nvSpPr>
          <p:cNvPr id="69" name="Text Box 70"/>
          <p:cNvSpPr txBox="1">
            <a:spLocks noChangeArrowheads="1"/>
          </p:cNvSpPr>
          <p:nvPr/>
        </p:nvSpPr>
        <p:spPr bwMode="auto">
          <a:xfrm>
            <a:off x="4791075" y="3694113"/>
            <a:ext cx="787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800">
                <a:latin typeface="Arial" charset="0"/>
              </a:rPr>
              <a:t>Load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800">
                <a:latin typeface="Arial" charset="0"/>
              </a:rPr>
              <a:t>surveys</a:t>
            </a:r>
          </a:p>
        </p:txBody>
      </p:sp>
      <p:sp>
        <p:nvSpPr>
          <p:cNvPr id="70" name="Rectangle 2"/>
          <p:cNvSpPr txBox="1">
            <a:spLocks noChangeArrowheads="1"/>
          </p:cNvSpPr>
          <p:nvPr/>
        </p:nvSpPr>
        <p:spPr>
          <a:xfrm>
            <a:off x="1076770" y="95250"/>
            <a:ext cx="7041735" cy="631143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/>
              <a:t>MODSDF-</a:t>
            </a:r>
            <a:r>
              <a:rPr lang="en-US" sz="4400" dirty="0" err="1" smtClean="0"/>
              <a:t>StS</a:t>
            </a:r>
            <a:r>
              <a:rPr lang="en-US" sz="4400" dirty="0" smtClean="0"/>
              <a:t> “Impacts”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6609" y="6206382"/>
            <a:ext cx="8839200" cy="646331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b="1" i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Detailed Mission-Vehicle-Pilot-Specific Dynamic Stress Histories for Fatigue, DADT &amp; Fleet Management Purposes, all via Real-time Euler-based Simulation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36590" y="102548"/>
            <a:ext cx="7050279" cy="64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800" dirty="0" err="1" smtClean="0"/>
              <a:t>StS-RtS</a:t>
            </a:r>
            <a:r>
              <a:rPr lang="en-US" sz="4800" dirty="0" smtClean="0"/>
              <a:t> Process Overview</a:t>
            </a:r>
            <a:endParaRPr lang="en-US" sz="4800" dirty="0"/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3" t="26199" r="1665" b="17778"/>
          <a:stretch>
            <a:fillRect/>
          </a:stretch>
        </p:blipFill>
        <p:spPr bwMode="auto">
          <a:xfrm>
            <a:off x="2446354" y="2273220"/>
            <a:ext cx="2377440" cy="121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3" cstate="print"/>
          <a:srcRect l="4163" t="11228" b="13099"/>
          <a:stretch>
            <a:fillRect/>
          </a:stretch>
        </p:blipFill>
        <p:spPr bwMode="auto">
          <a:xfrm>
            <a:off x="7117398" y="2076625"/>
            <a:ext cx="1998409" cy="140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" descr="f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19202"/>
            <a:ext cx="2377440" cy="1560949"/>
          </a:xfrm>
          <a:prstGeom prst="rect">
            <a:avLst/>
          </a:prstGeom>
          <a:noFill/>
        </p:spPr>
      </p:pic>
      <p:pic>
        <p:nvPicPr>
          <p:cNvPr id="55" name="Picture 4" descr="zap_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825" t="2838" r="8859" b="3712"/>
          <a:stretch>
            <a:fillRect/>
          </a:stretch>
        </p:blipFill>
        <p:spPr bwMode="auto">
          <a:xfrm>
            <a:off x="4835213" y="2106546"/>
            <a:ext cx="2194560" cy="14861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86" name="Picture 19" descr="FA-18AAW 6 DOF Dynamics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56"/>
          <a:stretch>
            <a:fillRect/>
          </a:stretch>
        </p:blipFill>
        <p:spPr bwMode="auto">
          <a:xfrm>
            <a:off x="6060025" y="4436101"/>
            <a:ext cx="3032629" cy="175429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8" name="TextBox 87"/>
          <p:cNvSpPr txBox="1"/>
          <p:nvPr/>
        </p:nvSpPr>
        <p:spPr>
          <a:xfrm>
            <a:off x="401651" y="1640795"/>
            <a:ext cx="1786072" cy="33855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Detailed OML</a:t>
            </a:r>
            <a:endParaRPr lang="en-US" sz="16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2871384" y="1562456"/>
            <a:ext cx="1605185" cy="49244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600" b="1" dirty="0" smtClean="0"/>
              <a:t>Detailed Surface Panel Model</a:t>
            </a:r>
            <a:endParaRPr lang="en-US" sz="16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7389263" y="1663584"/>
            <a:ext cx="1669278" cy="33855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ZEUS Auto-Mesh</a:t>
            </a:r>
            <a:endParaRPr lang="en-US" sz="16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4785645" y="1585250"/>
            <a:ext cx="1939894" cy="49244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45720" tIns="0" rIns="45720" bIns="0" rtlCol="0">
            <a:spAutoFit/>
          </a:bodyPr>
          <a:lstStyle/>
          <a:p>
            <a:pPr algn="ctr"/>
            <a:r>
              <a:rPr lang="en-US" sz="1600" b="1" dirty="0" smtClean="0"/>
              <a:t>Detailed </a:t>
            </a:r>
            <a:r>
              <a:rPr lang="en-US" sz="1600" b="1" dirty="0" smtClean="0">
                <a:solidFill>
                  <a:srgbClr val="FF0000"/>
                </a:solidFill>
              </a:rPr>
              <a:t>GLOBAL</a:t>
            </a:r>
            <a:r>
              <a:rPr lang="en-US" sz="1600" b="1" dirty="0" smtClean="0"/>
              <a:t> FEM Stress &amp; Dynamics</a:t>
            </a:r>
            <a:endParaRPr lang="en-US" sz="1600" b="1" dirty="0"/>
          </a:p>
        </p:txBody>
      </p:sp>
      <p:cxnSp>
        <p:nvCxnSpPr>
          <p:cNvPr id="94" name="Straight Arrow Connector 93"/>
          <p:cNvCxnSpPr>
            <a:stCxn id="88" idx="3"/>
            <a:endCxn id="90" idx="1"/>
          </p:cNvCxnSpPr>
          <p:nvPr/>
        </p:nvCxnSpPr>
        <p:spPr>
          <a:xfrm flipV="1">
            <a:off x="2187723" y="1808678"/>
            <a:ext cx="683661" cy="139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>
            <a:stCxn id="55" idx="1"/>
            <a:endCxn id="114" idx="0"/>
          </p:cNvCxnSpPr>
          <p:nvPr/>
        </p:nvCxnSpPr>
        <p:spPr>
          <a:xfrm rot="10800000" flipH="1" flipV="1">
            <a:off x="4835213" y="2849629"/>
            <a:ext cx="245268" cy="1138406"/>
          </a:xfrm>
          <a:prstGeom prst="bentConnector4">
            <a:avLst>
              <a:gd name="adj1" fmla="val -61846"/>
              <a:gd name="adj2" fmla="val 82637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7719716" y="3899734"/>
            <a:ext cx="1381567" cy="49244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600" b="1" dirty="0" smtClean="0"/>
              <a:t>MODSDF-</a:t>
            </a:r>
            <a:r>
              <a:rPr lang="en-US" sz="1600" b="1" dirty="0" err="1" smtClean="0"/>
              <a:t>StS</a:t>
            </a:r>
            <a:endParaRPr lang="en-US" sz="1600" b="1" dirty="0" smtClean="0"/>
          </a:p>
          <a:p>
            <a:pPr algn="ctr"/>
            <a:r>
              <a:rPr lang="en-US" sz="1600" b="1" dirty="0" smtClean="0"/>
              <a:t>via </a:t>
            </a:r>
            <a:r>
              <a:rPr lang="en-US" sz="1600" b="1" dirty="0" err="1" smtClean="0"/>
              <a:t>Simulink</a:t>
            </a:r>
            <a:endParaRPr lang="en-US" sz="1600" b="1" dirty="0"/>
          </a:p>
        </p:txBody>
      </p:sp>
      <p:sp>
        <p:nvSpPr>
          <p:cNvPr id="114" name="TextBox 113"/>
          <p:cNvSpPr txBox="1"/>
          <p:nvPr/>
        </p:nvSpPr>
        <p:spPr>
          <a:xfrm>
            <a:off x="4161813" y="3988035"/>
            <a:ext cx="1837335" cy="49244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45720" tIns="0" rIns="45720" bIns="0" rtlCol="0">
            <a:spAutoFit/>
          </a:bodyPr>
          <a:lstStyle/>
          <a:p>
            <a:pPr algn="ctr"/>
            <a:r>
              <a:rPr lang="en-US" sz="1600" b="1" dirty="0" smtClean="0"/>
              <a:t>Detailed </a:t>
            </a:r>
            <a:r>
              <a:rPr lang="en-US" sz="1600" b="1" dirty="0" smtClean="0">
                <a:solidFill>
                  <a:srgbClr val="FF0000"/>
                </a:solidFill>
              </a:rPr>
              <a:t>GLOBAL</a:t>
            </a:r>
            <a:r>
              <a:rPr lang="en-US" sz="1600" b="1" dirty="0" smtClean="0"/>
              <a:t> Dynamic Stress FEM</a:t>
            </a:r>
            <a:endParaRPr lang="en-US" sz="1600" b="1" dirty="0"/>
          </a:p>
        </p:txBody>
      </p:sp>
      <p:cxnSp>
        <p:nvCxnSpPr>
          <p:cNvPr id="121" name="Straight Arrow Connector 120"/>
          <p:cNvCxnSpPr>
            <a:stCxn id="114" idx="1"/>
            <a:endCxn id="122" idx="3"/>
          </p:cNvCxnSpPr>
          <p:nvPr/>
        </p:nvCxnSpPr>
        <p:spPr>
          <a:xfrm rot="10800000">
            <a:off x="3755907" y="4227753"/>
            <a:ext cx="405907" cy="65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2033906" y="3858421"/>
            <a:ext cx="1722000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600" b="1" dirty="0" smtClean="0"/>
              <a:t>Detailed </a:t>
            </a:r>
            <a:r>
              <a:rPr lang="en-US" sz="1600" b="1" dirty="0" smtClean="0">
                <a:solidFill>
                  <a:srgbClr val="FF0000"/>
                </a:solidFill>
              </a:rPr>
              <a:t>LOCAL “Breakout”</a:t>
            </a:r>
            <a:r>
              <a:rPr lang="en-US" sz="1600" b="1" dirty="0" smtClean="0"/>
              <a:t> Stress FEM for DADT</a:t>
            </a:r>
            <a:endParaRPr lang="en-US" sz="1600" b="1" dirty="0"/>
          </a:p>
        </p:txBody>
      </p:sp>
      <p:pic>
        <p:nvPicPr>
          <p:cNvPr id="135" name="Picture 3" descr="DSC00757.JPG"/>
          <p:cNvPicPr>
            <a:picLocks noChangeAspect="1"/>
          </p:cNvPicPr>
          <p:nvPr/>
        </p:nvPicPr>
        <p:blipFill>
          <a:blip r:embed="rId7" cstate="print"/>
          <a:srcRect l="6250" t="11715" r="3125" b="9372"/>
          <a:stretch>
            <a:fillRect/>
          </a:stretch>
        </p:blipFill>
        <p:spPr bwMode="auto">
          <a:xfrm>
            <a:off x="51272" y="3959050"/>
            <a:ext cx="1920240" cy="22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45" t="3277" r="28892" b="3277"/>
          <a:stretch>
            <a:fillRect/>
          </a:stretch>
        </p:blipFill>
        <p:spPr bwMode="auto">
          <a:xfrm>
            <a:off x="2066754" y="4626958"/>
            <a:ext cx="1645619" cy="156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" name="TextBox 135"/>
          <p:cNvSpPr txBox="1"/>
          <p:nvPr/>
        </p:nvSpPr>
        <p:spPr>
          <a:xfrm>
            <a:off x="2931202" y="5212933"/>
            <a:ext cx="1025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Crack Growth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37" name="Straight Arrow Connector 136"/>
          <p:cNvCxnSpPr/>
          <p:nvPr/>
        </p:nvCxnSpPr>
        <p:spPr>
          <a:xfrm rot="10800000">
            <a:off x="2850029" y="5565978"/>
            <a:ext cx="415892" cy="22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10811" y="1777525"/>
            <a:ext cx="82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Slice 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&amp; Dice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14452" y="1519728"/>
            <a:ext cx="89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Modes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39" name="Elbow Connector 38"/>
          <p:cNvCxnSpPr>
            <a:stCxn id="86" idx="0"/>
            <a:endCxn id="55" idx="2"/>
          </p:cNvCxnSpPr>
          <p:nvPr/>
        </p:nvCxnSpPr>
        <p:spPr>
          <a:xfrm rot="16200000" flipV="1">
            <a:off x="6332722" y="3192482"/>
            <a:ext cx="843390" cy="1643847"/>
          </a:xfrm>
          <a:prstGeom prst="bentConnector3">
            <a:avLst>
              <a:gd name="adj1" fmla="val 76345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90" idx="0"/>
            <a:endCxn id="91" idx="0"/>
          </p:cNvCxnSpPr>
          <p:nvPr/>
        </p:nvCxnSpPr>
        <p:spPr>
          <a:xfrm rot="16200000" flipH="1">
            <a:off x="5898375" y="-661942"/>
            <a:ext cx="101128" cy="4549925"/>
          </a:xfrm>
          <a:prstGeom prst="bentConnector3">
            <a:avLst>
              <a:gd name="adj1" fmla="val -183798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53" idx="2"/>
            <a:endCxn id="110" idx="0"/>
          </p:cNvCxnSpPr>
          <p:nvPr/>
        </p:nvCxnSpPr>
        <p:spPr>
          <a:xfrm rot="16200000" flipH="1">
            <a:off x="8054055" y="3543289"/>
            <a:ext cx="418992" cy="293897"/>
          </a:xfrm>
          <a:prstGeom prst="bentConnector3">
            <a:avLst>
              <a:gd name="adj1" fmla="val 58159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92" idx="3"/>
            <a:endCxn id="91" idx="1"/>
          </p:cNvCxnSpPr>
          <p:nvPr/>
        </p:nvCxnSpPr>
        <p:spPr>
          <a:xfrm>
            <a:off x="6725539" y="1831472"/>
            <a:ext cx="663724" cy="1389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7228316" y="3416893"/>
            <a:ext cx="932916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Cp ROMs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8090008" y="3424010"/>
            <a:ext cx="1088166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GAF ROMs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 rot="-5400000">
            <a:off x="3149950" y="4038214"/>
            <a:ext cx="168614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Stress   as a BC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690365" y="1056826"/>
            <a:ext cx="4530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Seamless Fidelity Transition, Panel to Overset Euler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 rot="-5400000">
            <a:off x="3979491" y="3227460"/>
            <a:ext cx="1216354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Full AV Stress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6058968" y="3730231"/>
            <a:ext cx="151117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Real-time Surface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Pressure History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153825" y="3592079"/>
            <a:ext cx="1777523" cy="33855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 smtClean="0"/>
              <a:t>Batch or Stick Input</a:t>
            </a:r>
            <a:endParaRPr lang="en-US" sz="1600" b="1" dirty="0"/>
          </a:p>
        </p:txBody>
      </p:sp>
      <p:cxnSp>
        <p:nvCxnSpPr>
          <p:cNvPr id="161" name="Straight Connector 160"/>
          <p:cNvCxnSpPr/>
          <p:nvPr/>
        </p:nvCxnSpPr>
        <p:spPr>
          <a:xfrm>
            <a:off x="0" y="1093860"/>
            <a:ext cx="9144000" cy="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stressFEMplot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672" r="2795" b="4993"/>
          <a:stretch>
            <a:fillRect/>
          </a:stretch>
        </p:blipFill>
        <p:spPr>
          <a:xfrm>
            <a:off x="3705456" y="4565460"/>
            <a:ext cx="2331976" cy="150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3" t="26199" r="1665" b="17778"/>
          <a:stretch>
            <a:fillRect/>
          </a:stretch>
        </p:blipFill>
        <p:spPr bwMode="auto">
          <a:xfrm>
            <a:off x="4539566" y="2521042"/>
            <a:ext cx="4604434" cy="235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f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78" y="1113339"/>
            <a:ext cx="2377440" cy="1560949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6770" y="95250"/>
            <a:ext cx="7041735" cy="631143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/>
              <a:t>Detailed OML to Detailed Panel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5" t="4678" r="15820" b="15906"/>
          <a:stretch>
            <a:fillRect/>
          </a:stretch>
        </p:blipFill>
        <p:spPr bwMode="auto">
          <a:xfrm>
            <a:off x="2750832" y="1073705"/>
            <a:ext cx="3710562" cy="317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082" r="39527" b="37879"/>
          <a:stretch>
            <a:fillRect/>
          </a:stretch>
        </p:blipFill>
        <p:spPr bwMode="auto">
          <a:xfrm rot="-8460000">
            <a:off x="585657" y="2691008"/>
            <a:ext cx="1885246" cy="266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 rot="-3180000">
            <a:off x="-346919" y="3149127"/>
            <a:ext cx="2057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/>
              <a:t>Wing Slices in </a:t>
            </a:r>
            <a:r>
              <a:rPr lang="en-US" sz="1600" b="1" dirty="0" err="1" smtClean="0"/>
              <a:t>Tecplot</a:t>
            </a:r>
            <a:endParaRPr lang="en-US" sz="1600" b="1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59559" y="2250394"/>
            <a:ext cx="2057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/>
              <a:t>Detailed CFD OML</a:t>
            </a:r>
            <a:endParaRPr lang="en-US" sz="1600" b="1" dirty="0"/>
          </a:p>
        </p:txBody>
      </p:sp>
      <p:sp>
        <p:nvSpPr>
          <p:cNvPr id="10" name="Text Box 8"/>
          <p:cNvSpPr txBox="1">
            <a:spLocks noChangeAspect="1" noChangeArrowheads="1"/>
          </p:cNvSpPr>
          <p:nvPr/>
        </p:nvSpPr>
        <p:spPr bwMode="auto">
          <a:xfrm rot="-2700000">
            <a:off x="2732169" y="1984052"/>
            <a:ext cx="23515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/>
              <a:t>Fuselage Slices in </a:t>
            </a:r>
            <a:r>
              <a:rPr lang="en-US" sz="1600" b="1" dirty="0" err="1" smtClean="0"/>
              <a:t>Tecplot</a:t>
            </a:r>
            <a:endParaRPr lang="en-US" sz="1600" b="1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9006" b="29942"/>
          <a:stretch>
            <a:fillRect/>
          </a:stretch>
        </p:blipFill>
        <p:spPr bwMode="auto">
          <a:xfrm>
            <a:off x="150487" y="4456153"/>
            <a:ext cx="2745581" cy="100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951" b="30320"/>
          <a:stretch>
            <a:fillRect/>
          </a:stretch>
        </p:blipFill>
        <p:spPr bwMode="auto">
          <a:xfrm>
            <a:off x="51276" y="5294978"/>
            <a:ext cx="264239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3" t="21520" r="1665" b="70175"/>
          <a:stretch>
            <a:fillRect/>
          </a:stretch>
        </p:blipFill>
        <p:spPr bwMode="auto">
          <a:xfrm>
            <a:off x="1204500" y="6161518"/>
            <a:ext cx="7820264" cy="59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71"/>
          <p:cNvGrpSpPr>
            <a:grpSpLocks noChangeAspect="1"/>
          </p:cNvGrpSpPr>
          <p:nvPr/>
        </p:nvGrpSpPr>
        <p:grpSpPr bwMode="auto">
          <a:xfrm>
            <a:off x="3144858" y="4124059"/>
            <a:ext cx="3657600" cy="1979613"/>
            <a:chOff x="914399" y="2209801"/>
            <a:chExt cx="7315199" cy="3959225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9182"/>
            <a:stretch>
              <a:fillRect/>
            </a:stretch>
          </p:blipFill>
          <p:spPr bwMode="auto">
            <a:xfrm>
              <a:off x="914399" y="2209801"/>
              <a:ext cx="7315199" cy="395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Group 46"/>
            <p:cNvGrpSpPr>
              <a:grpSpLocks/>
            </p:cNvGrpSpPr>
            <p:nvPr/>
          </p:nvGrpSpPr>
          <p:grpSpPr bwMode="auto">
            <a:xfrm>
              <a:off x="976313" y="4160827"/>
              <a:ext cx="1262062" cy="352424"/>
              <a:chOff x="976313" y="4160709"/>
              <a:chExt cx="1262062" cy="352402"/>
            </a:xfrm>
          </p:grpSpPr>
          <p:cxnSp>
            <p:nvCxnSpPr>
              <p:cNvPr id="41" name="Straight Connector 3"/>
              <p:cNvCxnSpPr/>
              <p:nvPr/>
            </p:nvCxnSpPr>
            <p:spPr>
              <a:xfrm flipH="1" flipV="1">
                <a:off x="1651000" y="4279763"/>
                <a:ext cx="204788" cy="8095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1460500" y="4217855"/>
                <a:ext cx="188913" cy="6190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 flipV="1">
                <a:off x="1262063" y="4160709"/>
                <a:ext cx="198437" cy="5714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 flipV="1">
                <a:off x="1577975" y="4309924"/>
                <a:ext cx="276225" cy="50797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 flipV="1">
                <a:off x="1312863" y="4270239"/>
                <a:ext cx="263525" cy="3968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 flipV="1">
                <a:off x="1062038" y="4233729"/>
                <a:ext cx="249237" cy="3651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1547813" y="4360721"/>
                <a:ext cx="306387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1250950" y="4360721"/>
                <a:ext cx="295275" cy="635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>
                <a:off x="976313" y="4367071"/>
                <a:ext cx="273050" cy="317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1589088" y="4360721"/>
                <a:ext cx="265112" cy="60321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1323975" y="4421042"/>
                <a:ext cx="263525" cy="4603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1052513" y="4467076"/>
                <a:ext cx="271462" cy="4603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1854200" y="4360721"/>
                <a:ext cx="193675" cy="1428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044700" y="4375007"/>
                <a:ext cx="193675" cy="20637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69"/>
            <p:cNvGrpSpPr>
              <a:grpSpLocks/>
            </p:cNvGrpSpPr>
            <p:nvPr/>
          </p:nvGrpSpPr>
          <p:grpSpPr bwMode="auto">
            <a:xfrm>
              <a:off x="2652713" y="2824163"/>
              <a:ext cx="1760537" cy="2811462"/>
              <a:chOff x="2652713" y="2824163"/>
              <a:chExt cx="1760537" cy="2811462"/>
            </a:xfrm>
          </p:grpSpPr>
          <p:cxnSp>
            <p:nvCxnSpPr>
              <p:cNvPr id="19" name="Straight Connector 18"/>
              <p:cNvCxnSpPr/>
              <p:nvPr/>
            </p:nvCxnSpPr>
            <p:spPr bwMode="auto">
              <a:xfrm flipH="1" flipV="1">
                <a:off x="2652713" y="4445000"/>
                <a:ext cx="192087" cy="5080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 bwMode="auto">
              <a:xfrm flipH="1">
                <a:off x="2703513" y="4492625"/>
                <a:ext cx="141287" cy="13493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2844800" y="4492625"/>
                <a:ext cx="373063" cy="31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 bwMode="auto">
              <a:xfrm flipV="1">
                <a:off x="3217863" y="4489450"/>
                <a:ext cx="371475" cy="63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 bwMode="auto">
              <a:xfrm flipH="1" flipV="1">
                <a:off x="3068638" y="4443413"/>
                <a:ext cx="149225" cy="52387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 bwMode="auto">
              <a:xfrm flipH="1" flipV="1">
                <a:off x="3470275" y="4437063"/>
                <a:ext cx="120650" cy="52387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 bwMode="auto">
              <a:xfrm flipH="1">
                <a:off x="3429000" y="4489450"/>
                <a:ext cx="161925" cy="13335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auto">
              <a:xfrm>
                <a:off x="3589338" y="4489450"/>
                <a:ext cx="125412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auto">
              <a:xfrm flipH="1" flipV="1">
                <a:off x="3554413" y="4433888"/>
                <a:ext cx="160337" cy="5715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auto">
              <a:xfrm flipH="1">
                <a:off x="3567113" y="4491038"/>
                <a:ext cx="147637" cy="13017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auto">
              <a:xfrm flipV="1">
                <a:off x="3714750" y="4267200"/>
                <a:ext cx="0" cy="2222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auto">
              <a:xfrm>
                <a:off x="3714750" y="4489450"/>
                <a:ext cx="211138" cy="793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3713163" y="4489450"/>
                <a:ext cx="114300" cy="5683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3714750" y="4048125"/>
                <a:ext cx="33338" cy="2206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3748088" y="3736975"/>
                <a:ext cx="179387" cy="3111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 flipV="1">
                <a:off x="3876675" y="3386138"/>
                <a:ext cx="50800" cy="3508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3876675" y="2978150"/>
                <a:ext cx="185738" cy="4079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4062413" y="2824163"/>
                <a:ext cx="350837" cy="1539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825875" y="5059363"/>
                <a:ext cx="85725" cy="1952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3914775" y="5257800"/>
                <a:ext cx="100013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017963" y="5424488"/>
                <a:ext cx="158750" cy="1444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4176713" y="5568950"/>
                <a:ext cx="236537" cy="666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6404356" y="4872528"/>
            <a:ext cx="17397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/>
              <a:t>Detailed  Surface Panel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3" t="26199" r="1665" b="17778"/>
          <a:stretch>
            <a:fillRect/>
          </a:stretch>
        </p:blipFill>
        <p:spPr bwMode="auto">
          <a:xfrm>
            <a:off x="0" y="1162265"/>
            <a:ext cx="2377440" cy="121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 l="4163" t="11228" b="13099"/>
          <a:stretch>
            <a:fillRect/>
          </a:stretch>
        </p:blipFill>
        <p:spPr bwMode="auto">
          <a:xfrm>
            <a:off x="4874086" y="3845603"/>
            <a:ext cx="3656878" cy="257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6770" y="95250"/>
            <a:ext cx="7041735" cy="631143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/>
              <a:t>Detailed Panel to ZEUS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59559" y="2250394"/>
            <a:ext cx="2057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/>
              <a:t>Detailed CFD OML</a:t>
            </a:r>
            <a:endParaRPr lang="en-US" sz="1600" b="1" dirty="0"/>
          </a:p>
        </p:txBody>
      </p:sp>
      <p:grpSp>
        <p:nvGrpSpPr>
          <p:cNvPr id="14" name="Group 71"/>
          <p:cNvGrpSpPr>
            <a:grpSpLocks noChangeAspect="1"/>
          </p:cNvGrpSpPr>
          <p:nvPr/>
        </p:nvGrpSpPr>
        <p:grpSpPr bwMode="auto">
          <a:xfrm>
            <a:off x="3734513" y="1141575"/>
            <a:ext cx="3657600" cy="1979613"/>
            <a:chOff x="914400" y="2209800"/>
            <a:chExt cx="7315200" cy="3959225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9182"/>
            <a:stretch>
              <a:fillRect/>
            </a:stretch>
          </p:blipFill>
          <p:spPr bwMode="auto">
            <a:xfrm>
              <a:off x="914400" y="2209800"/>
              <a:ext cx="7315200" cy="395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oup 46"/>
            <p:cNvGrpSpPr>
              <a:grpSpLocks/>
            </p:cNvGrpSpPr>
            <p:nvPr/>
          </p:nvGrpSpPr>
          <p:grpSpPr bwMode="auto">
            <a:xfrm>
              <a:off x="976313" y="4160827"/>
              <a:ext cx="1262062" cy="352424"/>
              <a:chOff x="976313" y="4160709"/>
              <a:chExt cx="1262062" cy="352402"/>
            </a:xfrm>
          </p:grpSpPr>
          <p:cxnSp>
            <p:nvCxnSpPr>
              <p:cNvPr id="41" name="Straight Connector 3"/>
              <p:cNvCxnSpPr/>
              <p:nvPr/>
            </p:nvCxnSpPr>
            <p:spPr>
              <a:xfrm flipH="1" flipV="1">
                <a:off x="1651000" y="4279763"/>
                <a:ext cx="204788" cy="8095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1460500" y="4217855"/>
                <a:ext cx="188913" cy="6190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 flipV="1">
                <a:off x="1262063" y="4160709"/>
                <a:ext cx="198437" cy="5714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 flipV="1">
                <a:off x="1577975" y="4309924"/>
                <a:ext cx="276225" cy="50797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 flipV="1">
                <a:off x="1312863" y="4270239"/>
                <a:ext cx="263525" cy="3968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 flipV="1">
                <a:off x="1062038" y="4233729"/>
                <a:ext cx="249237" cy="3651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1547813" y="4360721"/>
                <a:ext cx="306387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1250950" y="4360721"/>
                <a:ext cx="295275" cy="635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>
                <a:off x="976313" y="4367071"/>
                <a:ext cx="273050" cy="317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1589088" y="4360721"/>
                <a:ext cx="265112" cy="60321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1323975" y="4421042"/>
                <a:ext cx="263525" cy="4603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1052513" y="4467076"/>
                <a:ext cx="271462" cy="4603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1854200" y="4360721"/>
                <a:ext cx="193675" cy="1428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044700" y="4375007"/>
                <a:ext cx="193675" cy="20637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69"/>
            <p:cNvGrpSpPr>
              <a:grpSpLocks/>
            </p:cNvGrpSpPr>
            <p:nvPr/>
          </p:nvGrpSpPr>
          <p:grpSpPr bwMode="auto">
            <a:xfrm>
              <a:off x="2652713" y="2824163"/>
              <a:ext cx="1760537" cy="2811462"/>
              <a:chOff x="2652713" y="2824163"/>
              <a:chExt cx="1760537" cy="2811462"/>
            </a:xfrm>
          </p:grpSpPr>
          <p:cxnSp>
            <p:nvCxnSpPr>
              <p:cNvPr id="19" name="Straight Connector 18"/>
              <p:cNvCxnSpPr/>
              <p:nvPr/>
            </p:nvCxnSpPr>
            <p:spPr bwMode="auto">
              <a:xfrm flipH="1" flipV="1">
                <a:off x="2652713" y="4445000"/>
                <a:ext cx="192087" cy="5080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 bwMode="auto">
              <a:xfrm flipH="1">
                <a:off x="2703513" y="4492625"/>
                <a:ext cx="141287" cy="13493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2844800" y="4492625"/>
                <a:ext cx="373063" cy="31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 bwMode="auto">
              <a:xfrm flipV="1">
                <a:off x="3217863" y="4489450"/>
                <a:ext cx="371475" cy="63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 bwMode="auto">
              <a:xfrm flipH="1" flipV="1">
                <a:off x="3068638" y="4443413"/>
                <a:ext cx="149225" cy="52387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 bwMode="auto">
              <a:xfrm flipH="1" flipV="1">
                <a:off x="3470275" y="4437063"/>
                <a:ext cx="120650" cy="52387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 bwMode="auto">
              <a:xfrm flipH="1">
                <a:off x="3429000" y="4489450"/>
                <a:ext cx="161925" cy="13335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auto">
              <a:xfrm>
                <a:off x="3589338" y="4489450"/>
                <a:ext cx="125412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auto">
              <a:xfrm flipH="1" flipV="1">
                <a:off x="3554413" y="4433888"/>
                <a:ext cx="160337" cy="5715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auto">
              <a:xfrm flipH="1">
                <a:off x="3567113" y="4491038"/>
                <a:ext cx="147637" cy="13017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auto">
              <a:xfrm flipV="1">
                <a:off x="3714750" y="4267200"/>
                <a:ext cx="0" cy="2222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auto">
              <a:xfrm>
                <a:off x="3714750" y="4489450"/>
                <a:ext cx="211138" cy="793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3713163" y="4489450"/>
                <a:ext cx="114300" cy="5683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3714750" y="4048125"/>
                <a:ext cx="33338" cy="2206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3748088" y="3736975"/>
                <a:ext cx="179387" cy="3111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 flipV="1">
                <a:off x="3876675" y="3386138"/>
                <a:ext cx="50800" cy="3508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3876675" y="2978150"/>
                <a:ext cx="185738" cy="4079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4062413" y="2824163"/>
                <a:ext cx="350837" cy="1539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825875" y="5059363"/>
                <a:ext cx="85725" cy="1952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3914775" y="5257800"/>
                <a:ext cx="100013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017963" y="5424488"/>
                <a:ext cx="158750" cy="1444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4176713" y="5568950"/>
                <a:ext cx="236537" cy="666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5" cstate="print"/>
          <a:srcRect b="29764"/>
          <a:stretch>
            <a:fillRect/>
          </a:stretch>
        </p:blipFill>
        <p:spPr bwMode="auto">
          <a:xfrm>
            <a:off x="0" y="3172625"/>
            <a:ext cx="4063460" cy="25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98960" y="1"/>
            <a:ext cx="6930639" cy="632388"/>
          </a:xfrm>
        </p:spPr>
        <p:txBody>
          <a:bodyPr>
            <a:noAutofit/>
          </a:bodyPr>
          <a:lstStyle/>
          <a:p>
            <a:r>
              <a:rPr lang="en-US" sz="6000" dirty="0" err="1" smtClean="0"/>
              <a:t>StS-RtS</a:t>
            </a:r>
            <a:r>
              <a:rPr lang="en-US" sz="6000" dirty="0" smtClean="0"/>
              <a:t> Outline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47365"/>
            <a:ext cx="9144000" cy="563799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What is it?</a:t>
            </a:r>
          </a:p>
          <a:p>
            <a:pPr lvl="1"/>
            <a:r>
              <a:rPr lang="en-US" sz="2400" dirty="0" smtClean="0"/>
              <a:t>A Physics Preserving, Real-time 6-DOF Simulation Tool for an Aeroelastic Vehicle, from Pilot Input to Global Airframe Stress</a:t>
            </a:r>
          </a:p>
          <a:p>
            <a:pPr lvl="1"/>
            <a:r>
              <a:rPr lang="en-US" sz="2400" dirty="0" smtClean="0"/>
              <a:t>Includes Sensors, Control Surface </a:t>
            </a:r>
            <a:r>
              <a:rPr lang="en-US" sz="2400" dirty="0" err="1" smtClean="0"/>
              <a:t>Freeplay</a:t>
            </a:r>
            <a:r>
              <a:rPr lang="en-US" sz="2400" dirty="0" smtClean="0"/>
              <a:t> and Gust</a:t>
            </a:r>
          </a:p>
          <a:p>
            <a:r>
              <a:rPr lang="en-US" sz="2800" dirty="0" smtClean="0"/>
              <a:t>Where did it come from?</a:t>
            </a:r>
          </a:p>
          <a:p>
            <a:pPr lvl="1"/>
            <a:r>
              <a:rPr lang="en-US" sz="2400" dirty="0" smtClean="0"/>
              <a:t>Streamlined Stores Clearance (ZEUS, NICE Online Tools)</a:t>
            </a:r>
          </a:p>
          <a:p>
            <a:pPr lvl="1"/>
            <a:r>
              <a:rPr lang="en-US" sz="2400" dirty="0" smtClean="0"/>
              <a:t>Dynamic Flight Simulator (</a:t>
            </a:r>
            <a:r>
              <a:rPr lang="en-US" sz="2400" b="1" dirty="0" smtClean="0"/>
              <a:t>Linear,</a:t>
            </a:r>
            <a:r>
              <a:rPr lang="en-US" sz="2400" dirty="0" smtClean="0"/>
              <a:t> NASA Dryden SBIR &amp; Northrop)</a:t>
            </a:r>
          </a:p>
          <a:p>
            <a:r>
              <a:rPr lang="en-US" sz="2800" dirty="0" smtClean="0"/>
              <a:t>Why is it here?</a:t>
            </a:r>
          </a:p>
          <a:p>
            <a:pPr lvl="1"/>
            <a:r>
              <a:rPr lang="en-US" sz="2400" dirty="0" smtClean="0"/>
              <a:t>Generate Comprehensive Representative Dynamic Stress Histories</a:t>
            </a:r>
          </a:p>
          <a:p>
            <a:r>
              <a:rPr lang="en-US" sz="2800" dirty="0" smtClean="0"/>
              <a:t>What else is it?</a:t>
            </a:r>
          </a:p>
          <a:p>
            <a:pPr lvl="1"/>
            <a:r>
              <a:rPr lang="en-US" sz="2400" dirty="0" smtClean="0"/>
              <a:t>Prototype Development, Pilot Training, CLAW Evaluation</a:t>
            </a:r>
          </a:p>
          <a:p>
            <a:r>
              <a:rPr lang="en-US" sz="2800" dirty="0" smtClean="0"/>
              <a:t>What else can it be?</a:t>
            </a:r>
          </a:p>
          <a:p>
            <a:pPr lvl="1"/>
            <a:r>
              <a:rPr lang="en-US" sz="2400" dirty="0" smtClean="0"/>
              <a:t>Pilot Variation, Stores Configuration, Uncertainty Quantification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 l="4163" t="11228" b="13099"/>
          <a:stretch>
            <a:fillRect/>
          </a:stretch>
        </p:blipFill>
        <p:spPr bwMode="auto">
          <a:xfrm>
            <a:off x="3323068" y="1170770"/>
            <a:ext cx="1998409" cy="140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zap_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825" t="2838" r="8859" b="3712"/>
          <a:stretch>
            <a:fillRect/>
          </a:stretch>
        </p:blipFill>
        <p:spPr bwMode="auto">
          <a:xfrm>
            <a:off x="632389" y="1132326"/>
            <a:ext cx="2194560" cy="14861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5" name="Picture 19" descr="FA-18AAW 6 DOF Dynamics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56"/>
          <a:stretch>
            <a:fillRect/>
          </a:stretch>
        </p:blipFill>
        <p:spPr bwMode="auto">
          <a:xfrm>
            <a:off x="6000204" y="1171608"/>
            <a:ext cx="3032629" cy="175429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76770" y="95250"/>
            <a:ext cx="7041735" cy="631143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/>
              <a:t>Global FEM to ZEUS to </a:t>
            </a:r>
            <a:r>
              <a:rPr lang="en-US" sz="4400" dirty="0" err="1" smtClean="0"/>
              <a:t>StS</a:t>
            </a:r>
            <a:r>
              <a:rPr lang="en-US" sz="4400" dirty="0" smtClean="0"/>
              <a:t>-DFS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025244" y="2751744"/>
            <a:ext cx="4341530" cy="4003705"/>
            <a:chOff x="2384010" y="1943464"/>
            <a:chExt cx="4429125" cy="486092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84010" y="1943464"/>
              <a:ext cx="4429125" cy="4860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8"/>
            <p:cNvSpPr/>
            <p:nvPr/>
          </p:nvSpPr>
          <p:spPr>
            <a:xfrm>
              <a:off x="3547648" y="5923327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0" name="Oval 9"/>
            <p:cNvSpPr/>
            <p:nvPr/>
          </p:nvSpPr>
          <p:spPr>
            <a:xfrm>
              <a:off x="3987385" y="5923327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1" name="Oval 10"/>
            <p:cNvSpPr/>
            <p:nvPr/>
          </p:nvSpPr>
          <p:spPr>
            <a:xfrm>
              <a:off x="4430298" y="5923327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2" name="Oval 11"/>
            <p:cNvSpPr/>
            <p:nvPr/>
          </p:nvSpPr>
          <p:spPr>
            <a:xfrm>
              <a:off x="3987385" y="6366239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3" name="Oval 12"/>
            <p:cNvSpPr/>
            <p:nvPr/>
          </p:nvSpPr>
          <p:spPr>
            <a:xfrm>
              <a:off x="3987385" y="5480414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4" name="Oval 13"/>
            <p:cNvSpPr/>
            <p:nvPr/>
          </p:nvSpPr>
          <p:spPr>
            <a:xfrm>
              <a:off x="4430298" y="5480414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5" name="Oval 14"/>
            <p:cNvSpPr/>
            <p:nvPr/>
          </p:nvSpPr>
          <p:spPr>
            <a:xfrm>
              <a:off x="4873210" y="5480414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6" name="Oval 15"/>
            <p:cNvSpPr/>
            <p:nvPr/>
          </p:nvSpPr>
          <p:spPr>
            <a:xfrm>
              <a:off x="3987385" y="5040677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7" name="Oval 16"/>
            <p:cNvSpPr/>
            <p:nvPr/>
          </p:nvSpPr>
          <p:spPr>
            <a:xfrm>
              <a:off x="4430298" y="5040677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8" name="Oval 17"/>
            <p:cNvSpPr/>
            <p:nvPr/>
          </p:nvSpPr>
          <p:spPr>
            <a:xfrm>
              <a:off x="4873210" y="5040677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9" name="Oval 18"/>
            <p:cNvSpPr/>
            <p:nvPr/>
          </p:nvSpPr>
          <p:spPr>
            <a:xfrm>
              <a:off x="3987385" y="4599352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0" name="Oval 19"/>
            <p:cNvSpPr/>
            <p:nvPr/>
          </p:nvSpPr>
          <p:spPr>
            <a:xfrm>
              <a:off x="3987385" y="4159614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1" name="Oval 20"/>
            <p:cNvSpPr/>
            <p:nvPr/>
          </p:nvSpPr>
          <p:spPr>
            <a:xfrm>
              <a:off x="4873210" y="4599352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2" name="Oval 21"/>
            <p:cNvSpPr/>
            <p:nvPr/>
          </p:nvSpPr>
          <p:spPr>
            <a:xfrm>
              <a:off x="3987385" y="3716702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3" name="Oval 22"/>
            <p:cNvSpPr/>
            <p:nvPr/>
          </p:nvSpPr>
          <p:spPr>
            <a:xfrm>
              <a:off x="3547648" y="5483589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4" name="Oval 23"/>
            <p:cNvSpPr/>
            <p:nvPr/>
          </p:nvSpPr>
          <p:spPr>
            <a:xfrm>
              <a:off x="3547648" y="5039089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5" name="Oval 24"/>
            <p:cNvSpPr/>
            <p:nvPr/>
          </p:nvSpPr>
          <p:spPr>
            <a:xfrm>
              <a:off x="3547648" y="4597764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6" name="Oval 25"/>
            <p:cNvSpPr/>
            <p:nvPr/>
          </p:nvSpPr>
          <p:spPr>
            <a:xfrm>
              <a:off x="3106323" y="5483589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7" name="Oval 26"/>
            <p:cNvSpPr/>
            <p:nvPr/>
          </p:nvSpPr>
          <p:spPr>
            <a:xfrm>
              <a:off x="3106323" y="5039089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8" name="Oval 27"/>
            <p:cNvSpPr/>
            <p:nvPr/>
          </p:nvSpPr>
          <p:spPr>
            <a:xfrm>
              <a:off x="3106323" y="4597764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9" name="Oval 28"/>
            <p:cNvSpPr/>
            <p:nvPr/>
          </p:nvSpPr>
          <p:spPr>
            <a:xfrm>
              <a:off x="2664998" y="5483589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30" name="Oval 29"/>
            <p:cNvSpPr/>
            <p:nvPr/>
          </p:nvSpPr>
          <p:spPr>
            <a:xfrm>
              <a:off x="2664998" y="5039089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31" name="Oval 30"/>
            <p:cNvSpPr/>
            <p:nvPr/>
          </p:nvSpPr>
          <p:spPr>
            <a:xfrm>
              <a:off x="2664998" y="4597764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32" name="Oval 31"/>
            <p:cNvSpPr/>
            <p:nvPr/>
          </p:nvSpPr>
          <p:spPr>
            <a:xfrm>
              <a:off x="4428710" y="4594589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33" name="Oval 32"/>
            <p:cNvSpPr/>
            <p:nvPr/>
          </p:nvSpPr>
          <p:spPr>
            <a:xfrm>
              <a:off x="5311360" y="5482002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34" name="Oval 33"/>
            <p:cNvSpPr/>
            <p:nvPr/>
          </p:nvSpPr>
          <p:spPr>
            <a:xfrm>
              <a:off x="5311360" y="5039089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35" name="Oval 34"/>
            <p:cNvSpPr/>
            <p:nvPr/>
          </p:nvSpPr>
          <p:spPr>
            <a:xfrm>
              <a:off x="5311360" y="4594589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36" name="Oval 35"/>
            <p:cNvSpPr/>
            <p:nvPr/>
          </p:nvSpPr>
          <p:spPr>
            <a:xfrm>
              <a:off x="3547648" y="4159614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37" name="Oval 36"/>
            <p:cNvSpPr/>
            <p:nvPr/>
          </p:nvSpPr>
          <p:spPr>
            <a:xfrm>
              <a:off x="4428710" y="4159614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38" name="Oval 37"/>
            <p:cNvSpPr/>
            <p:nvPr/>
          </p:nvSpPr>
          <p:spPr>
            <a:xfrm>
              <a:off x="4870035" y="4159614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39" name="Oval 38"/>
            <p:cNvSpPr/>
            <p:nvPr/>
          </p:nvSpPr>
          <p:spPr>
            <a:xfrm>
              <a:off x="3547648" y="3715114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40" name="Oval 39"/>
            <p:cNvSpPr/>
            <p:nvPr/>
          </p:nvSpPr>
          <p:spPr>
            <a:xfrm>
              <a:off x="4428710" y="3715114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41" name="Oval 40"/>
            <p:cNvSpPr/>
            <p:nvPr/>
          </p:nvSpPr>
          <p:spPr>
            <a:xfrm>
              <a:off x="4870035" y="3715114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42" name="Oval 41"/>
            <p:cNvSpPr/>
            <p:nvPr/>
          </p:nvSpPr>
          <p:spPr>
            <a:xfrm>
              <a:off x="3547648" y="3275377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43" name="Oval 42"/>
            <p:cNvSpPr/>
            <p:nvPr/>
          </p:nvSpPr>
          <p:spPr>
            <a:xfrm>
              <a:off x="3987385" y="3275377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44" name="Oval 43"/>
            <p:cNvSpPr/>
            <p:nvPr/>
          </p:nvSpPr>
          <p:spPr>
            <a:xfrm>
              <a:off x="4428710" y="3275377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45" name="Oval 44"/>
            <p:cNvSpPr/>
            <p:nvPr/>
          </p:nvSpPr>
          <p:spPr>
            <a:xfrm>
              <a:off x="4870035" y="3275377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46" name="Oval 45"/>
            <p:cNvSpPr/>
            <p:nvPr/>
          </p:nvSpPr>
          <p:spPr>
            <a:xfrm>
              <a:off x="5311360" y="3275377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47" name="Oval 46"/>
            <p:cNvSpPr/>
            <p:nvPr/>
          </p:nvSpPr>
          <p:spPr>
            <a:xfrm>
              <a:off x="5754273" y="5480414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48" name="Oval 47"/>
            <p:cNvSpPr/>
            <p:nvPr/>
          </p:nvSpPr>
          <p:spPr>
            <a:xfrm>
              <a:off x="5754273" y="5040677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49" name="Oval 48"/>
            <p:cNvSpPr/>
            <p:nvPr/>
          </p:nvSpPr>
          <p:spPr>
            <a:xfrm>
              <a:off x="5754273" y="4599352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50" name="Oval 49"/>
            <p:cNvSpPr/>
            <p:nvPr/>
          </p:nvSpPr>
          <p:spPr>
            <a:xfrm>
              <a:off x="6192423" y="5482002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51" name="Oval 50"/>
            <p:cNvSpPr/>
            <p:nvPr/>
          </p:nvSpPr>
          <p:spPr>
            <a:xfrm>
              <a:off x="6192423" y="5039089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52" name="Oval 51"/>
            <p:cNvSpPr/>
            <p:nvPr/>
          </p:nvSpPr>
          <p:spPr>
            <a:xfrm>
              <a:off x="6192423" y="4594589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53" name="Oval 52"/>
            <p:cNvSpPr/>
            <p:nvPr/>
          </p:nvSpPr>
          <p:spPr>
            <a:xfrm>
              <a:off x="6633748" y="5482002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54" name="Oval 53"/>
            <p:cNvSpPr/>
            <p:nvPr/>
          </p:nvSpPr>
          <p:spPr>
            <a:xfrm>
              <a:off x="6633748" y="5039089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55" name="Oval 54"/>
            <p:cNvSpPr/>
            <p:nvPr/>
          </p:nvSpPr>
          <p:spPr>
            <a:xfrm>
              <a:off x="6633748" y="4596177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56" name="Oval 55"/>
            <p:cNvSpPr/>
            <p:nvPr/>
          </p:nvSpPr>
          <p:spPr>
            <a:xfrm>
              <a:off x="4870035" y="5920152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57" name="Oval 56"/>
            <p:cNvSpPr/>
            <p:nvPr/>
          </p:nvSpPr>
          <p:spPr>
            <a:xfrm>
              <a:off x="3106323" y="5923327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58" name="Oval 57"/>
            <p:cNvSpPr/>
            <p:nvPr/>
          </p:nvSpPr>
          <p:spPr>
            <a:xfrm>
              <a:off x="4427123" y="6364652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59" name="Oval 58"/>
            <p:cNvSpPr/>
            <p:nvPr/>
          </p:nvSpPr>
          <p:spPr>
            <a:xfrm>
              <a:off x="4870035" y="6364652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60" name="Oval 59"/>
            <p:cNvSpPr/>
            <p:nvPr/>
          </p:nvSpPr>
          <p:spPr>
            <a:xfrm>
              <a:off x="3547648" y="6367827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61" name="Oval 60"/>
            <p:cNvSpPr/>
            <p:nvPr/>
          </p:nvSpPr>
          <p:spPr>
            <a:xfrm>
              <a:off x="3106323" y="6367827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62" name="Oval 61"/>
            <p:cNvSpPr/>
            <p:nvPr/>
          </p:nvSpPr>
          <p:spPr>
            <a:xfrm>
              <a:off x="3547648" y="2830877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63" name="Oval 62"/>
            <p:cNvSpPr/>
            <p:nvPr/>
          </p:nvSpPr>
          <p:spPr>
            <a:xfrm>
              <a:off x="3987385" y="2830877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64" name="Oval 63"/>
            <p:cNvSpPr/>
            <p:nvPr/>
          </p:nvSpPr>
          <p:spPr>
            <a:xfrm>
              <a:off x="4428710" y="2830877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65" name="Oval 64"/>
            <p:cNvSpPr/>
            <p:nvPr/>
          </p:nvSpPr>
          <p:spPr>
            <a:xfrm>
              <a:off x="4870035" y="2830877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66" name="Oval 65"/>
            <p:cNvSpPr/>
            <p:nvPr/>
          </p:nvSpPr>
          <p:spPr>
            <a:xfrm>
              <a:off x="5311360" y="2830877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67" name="Oval 66"/>
            <p:cNvSpPr/>
            <p:nvPr/>
          </p:nvSpPr>
          <p:spPr>
            <a:xfrm>
              <a:off x="3987385" y="2391139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68" name="Oval 67"/>
            <p:cNvSpPr/>
            <p:nvPr/>
          </p:nvSpPr>
          <p:spPr>
            <a:xfrm>
              <a:off x="3547648" y="2389552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69" name="Oval 68"/>
            <p:cNvSpPr/>
            <p:nvPr/>
          </p:nvSpPr>
          <p:spPr>
            <a:xfrm>
              <a:off x="4428710" y="2389552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70" name="Oval 69"/>
            <p:cNvSpPr/>
            <p:nvPr/>
          </p:nvSpPr>
          <p:spPr>
            <a:xfrm>
              <a:off x="3547648" y="1949814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71" name="Oval 70"/>
            <p:cNvSpPr/>
            <p:nvPr/>
          </p:nvSpPr>
          <p:spPr>
            <a:xfrm>
              <a:off x="3987385" y="1949814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72" name="Oval 71"/>
            <p:cNvSpPr/>
            <p:nvPr/>
          </p:nvSpPr>
          <p:spPr>
            <a:xfrm>
              <a:off x="4428710" y="1949814"/>
              <a:ext cx="152400" cy="1524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</p:grpSp>
      <p:cxnSp>
        <p:nvCxnSpPr>
          <p:cNvPr id="74" name="Elbow Connector 18"/>
          <p:cNvCxnSpPr>
            <a:stCxn id="4" idx="1"/>
            <a:endCxn id="8" idx="1"/>
          </p:cNvCxnSpPr>
          <p:nvPr/>
        </p:nvCxnSpPr>
        <p:spPr>
          <a:xfrm rot="10800000" flipH="1" flipV="1">
            <a:off x="632388" y="1875409"/>
            <a:ext cx="392855" cy="2878188"/>
          </a:xfrm>
          <a:prstGeom prst="bentConnector3">
            <a:avLst>
              <a:gd name="adj1" fmla="val -58189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18"/>
          <p:cNvCxnSpPr>
            <a:stCxn id="3" idx="1"/>
            <a:endCxn id="4" idx="3"/>
          </p:cNvCxnSpPr>
          <p:nvPr/>
        </p:nvCxnSpPr>
        <p:spPr>
          <a:xfrm rot="10800000" flipV="1">
            <a:off x="2826950" y="1872829"/>
            <a:ext cx="496119" cy="258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18"/>
          <p:cNvCxnSpPr>
            <a:stCxn id="8" idx="3"/>
            <a:endCxn id="5" idx="2"/>
          </p:cNvCxnSpPr>
          <p:nvPr/>
        </p:nvCxnSpPr>
        <p:spPr>
          <a:xfrm flipV="1">
            <a:off x="5366774" y="2925902"/>
            <a:ext cx="2149745" cy="1827695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905144" y="4913830"/>
            <a:ext cx="2914116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 each Mach-Altitude “point-in- the-sky”, there is an alpha-beta ROM matrix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FA-18AAW 6 DOF Dynamics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56"/>
          <a:stretch>
            <a:fillRect/>
          </a:stretch>
        </p:blipFill>
        <p:spPr bwMode="auto">
          <a:xfrm>
            <a:off x="68369" y="2077462"/>
            <a:ext cx="4770246" cy="275945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4" descr="zap_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825" t="2838" r="8859" b="3712"/>
          <a:stretch>
            <a:fillRect/>
          </a:stretch>
        </p:blipFill>
        <p:spPr bwMode="auto">
          <a:xfrm>
            <a:off x="5920544" y="2964382"/>
            <a:ext cx="2194560" cy="1486165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5" name="Picture 3" descr="DSC00757.JPG"/>
          <p:cNvPicPr>
            <a:picLocks noChangeAspect="1"/>
          </p:cNvPicPr>
          <p:nvPr/>
        </p:nvPicPr>
        <p:blipFill>
          <a:blip r:embed="rId4" cstate="print"/>
          <a:srcRect l="6250" t="14058" r="3125" b="11715"/>
          <a:stretch>
            <a:fillRect/>
          </a:stretch>
        </p:blipFill>
        <p:spPr bwMode="auto">
          <a:xfrm>
            <a:off x="6238448" y="1115719"/>
            <a:ext cx="1697126" cy="185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535558" y="5657034"/>
            <a:ext cx="1241264" cy="350662"/>
          </a:xfrm>
          <a:prstGeom prst="flowChartProcess">
            <a:avLst/>
          </a:prstGeom>
          <a:solidFill>
            <a:srgbClr val="FF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OFLCP+d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136840" y="6036824"/>
            <a:ext cx="1857999" cy="769120"/>
          </a:xfrm>
          <a:prstGeom prst="flowChartProcess">
            <a:avLst/>
          </a:prstGeom>
          <a:solidFill>
            <a:srgbClr val="00B05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Fatigue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Tracking System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7827073" y="6004874"/>
            <a:ext cx="1299837" cy="819376"/>
          </a:xfrm>
          <a:prstGeom prst="flowChartProcess">
            <a:avLst/>
          </a:prstGeom>
          <a:solidFill>
            <a:srgbClr val="FF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Global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FEM Stress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Entire AV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1" name="Elbow Connector 10"/>
          <p:cNvCxnSpPr>
            <a:stCxn id="3" idx="3"/>
            <a:endCxn id="5" idx="1"/>
          </p:cNvCxnSpPr>
          <p:nvPr/>
        </p:nvCxnSpPr>
        <p:spPr>
          <a:xfrm flipV="1">
            <a:off x="4838615" y="2042743"/>
            <a:ext cx="1399833" cy="1414448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3" idx="3"/>
          </p:cNvCxnSpPr>
          <p:nvPr/>
        </p:nvCxnSpPr>
        <p:spPr>
          <a:xfrm>
            <a:off x="4838615" y="3457191"/>
            <a:ext cx="1295573" cy="498101"/>
          </a:xfrm>
          <a:prstGeom prst="bentConnector3">
            <a:avLst>
              <a:gd name="adj1" fmla="val 53958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8337294" y="3963838"/>
            <a:ext cx="148244" cy="2041036"/>
          </a:xfrm>
          <a:prstGeom prst="bentConnector2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18"/>
          <p:cNvCxnSpPr>
            <a:stCxn id="9" idx="1"/>
            <a:endCxn id="8" idx="3"/>
          </p:cNvCxnSpPr>
          <p:nvPr/>
        </p:nvCxnSpPr>
        <p:spPr>
          <a:xfrm rot="10800000" flipV="1">
            <a:off x="4994839" y="6414562"/>
            <a:ext cx="2832234" cy="6822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18"/>
          <p:cNvCxnSpPr>
            <a:stCxn id="7" idx="1"/>
            <a:endCxn id="8" idx="0"/>
          </p:cNvCxnSpPr>
          <p:nvPr/>
        </p:nvCxnSpPr>
        <p:spPr>
          <a:xfrm rot="10800000" flipV="1">
            <a:off x="4065840" y="5832364"/>
            <a:ext cx="1469718" cy="204459"/>
          </a:xfrm>
          <a:prstGeom prst="bentConnector2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015934" y="3892763"/>
            <a:ext cx="1324101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05877" y="1343459"/>
            <a:ext cx="1498374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GAF ROMs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1" name="TextBox 26"/>
          <p:cNvSpPr txBox="1">
            <a:spLocks noChangeArrowheads="1"/>
          </p:cNvSpPr>
          <p:nvPr/>
        </p:nvSpPr>
        <p:spPr bwMode="auto">
          <a:xfrm>
            <a:off x="5163800" y="1643545"/>
            <a:ext cx="1211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Δ</a:t>
            </a:r>
            <a:r>
              <a:rPr lang="en-US" sz="2400" dirty="0">
                <a:solidFill>
                  <a:srgbClr val="FF0000"/>
                </a:solidFill>
              </a:rPr>
              <a:t>F, </a:t>
            </a:r>
            <a:r>
              <a:rPr lang="el-GR" sz="2400" dirty="0">
                <a:solidFill>
                  <a:srgbClr val="FF0000"/>
                </a:solidFill>
              </a:rPr>
              <a:t>Δ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1076770" y="95250"/>
            <a:ext cx="7041735" cy="631143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/>
              <a:t>MODSDF-</a:t>
            </a:r>
            <a:r>
              <a:rPr lang="en-US" sz="4400" dirty="0" err="1" smtClean="0"/>
              <a:t>StS</a:t>
            </a:r>
            <a:r>
              <a:rPr lang="en-US" sz="4400" dirty="0" smtClean="0"/>
              <a:t> to OFLCP &amp; FDTS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Picture 19" descr="stressFEMplot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672" r="2795" b="4993"/>
          <a:stretch>
            <a:fillRect/>
          </a:stretch>
        </p:blipFill>
        <p:spPr>
          <a:xfrm>
            <a:off x="5834711" y="3679566"/>
            <a:ext cx="2331976" cy="1501183"/>
          </a:xfrm>
          <a:prstGeom prst="rect">
            <a:avLst/>
          </a:prstGeom>
        </p:spPr>
      </p:pic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462935" y="5520576"/>
            <a:ext cx="1446375" cy="434747"/>
          </a:xfrm>
          <a:prstGeom prst="flowChartProcess">
            <a:avLst/>
          </a:prstGeom>
          <a:solidFill>
            <a:srgbClr val="0070C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OFLCP-QS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25632" y="2955084"/>
            <a:ext cx="1324101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03236" y="4871176"/>
            <a:ext cx="1087477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OFF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2550" y="4777531"/>
            <a:ext cx="2990495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dirty="0" smtClean="0">
                <a:solidFill>
                  <a:schemeClr val="accent1"/>
                </a:solidFill>
              </a:rPr>
              <a:t>Quasi-Steady Component Loads</a:t>
            </a:r>
          </a:p>
          <a:p>
            <a:pPr algn="r">
              <a:lnSpc>
                <a:spcPts val="2400"/>
              </a:lnSpc>
            </a:pPr>
            <a:r>
              <a:rPr lang="en-US" dirty="0" smtClean="0">
                <a:solidFill>
                  <a:schemeClr val="accent1"/>
                </a:solidFill>
              </a:rPr>
              <a:t>Dynamic Vehicle States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52" name="Elbow Connector 51"/>
          <p:cNvCxnSpPr>
            <a:endCxn id="44" idx="3"/>
          </p:cNvCxnSpPr>
          <p:nvPr/>
        </p:nvCxnSpPr>
        <p:spPr>
          <a:xfrm rot="10800000" flipV="1">
            <a:off x="1909311" y="4836920"/>
            <a:ext cx="1218451" cy="901030"/>
          </a:xfrm>
          <a:prstGeom prst="bentConnector3">
            <a:avLst>
              <a:gd name="adj1" fmla="val -498"/>
            </a:avLst>
          </a:prstGeom>
          <a:ln w="254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1"/>
          <p:cNvCxnSpPr>
            <a:stCxn id="44" idx="2"/>
            <a:endCxn id="8" idx="1"/>
          </p:cNvCxnSpPr>
          <p:nvPr/>
        </p:nvCxnSpPr>
        <p:spPr>
          <a:xfrm rot="16200000" flipH="1">
            <a:off x="1928451" y="5212994"/>
            <a:ext cx="466061" cy="1950717"/>
          </a:xfrm>
          <a:prstGeom prst="bentConnector2">
            <a:avLst/>
          </a:prstGeom>
          <a:ln w="254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134605" y="5058116"/>
            <a:ext cx="2599339" cy="6309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dirty="0" smtClean="0">
                <a:solidFill>
                  <a:srgbClr val="FF0000"/>
                </a:solidFill>
              </a:rPr>
              <a:t>Dynamic Component Loads</a:t>
            </a:r>
          </a:p>
          <a:p>
            <a:pPr algn="r">
              <a:lnSpc>
                <a:spcPts val="2100"/>
              </a:lnSpc>
            </a:pPr>
            <a:r>
              <a:rPr lang="en-US" dirty="0" smtClean="0">
                <a:solidFill>
                  <a:srgbClr val="FF0000"/>
                </a:solidFill>
              </a:rPr>
              <a:t>Dynamic Vehicle States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2" name="Elbow Connector 18"/>
          <p:cNvCxnSpPr>
            <a:endCxn id="7" idx="3"/>
          </p:cNvCxnSpPr>
          <p:nvPr/>
        </p:nvCxnSpPr>
        <p:spPr>
          <a:xfrm rot="5400000">
            <a:off x="6706388" y="4770625"/>
            <a:ext cx="1132175" cy="991305"/>
          </a:xfrm>
          <a:prstGeom prst="bentConnector2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1832" y="0"/>
            <a:ext cx="8229600" cy="67973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Global to Local, Stress as BC to DADT FEM</a:t>
            </a:r>
            <a:endParaRPr lang="en-US" sz="3200" dirty="0"/>
          </a:p>
        </p:txBody>
      </p:sp>
      <p:pic>
        <p:nvPicPr>
          <p:cNvPr id="721924" name="Picture 4" descr="Fuselage Upper Inboard Longeron"/>
          <p:cNvPicPr>
            <a:picLocks noChangeAspect="1" noChangeArrowheads="1"/>
          </p:cNvPicPr>
          <p:nvPr/>
        </p:nvPicPr>
        <p:blipFill>
          <a:blip r:embed="rId2" cstate="print"/>
          <a:srcRect l="42851" t="22099" r="16669" b="27693"/>
          <a:stretch>
            <a:fillRect/>
          </a:stretch>
        </p:blipFill>
        <p:spPr bwMode="auto">
          <a:xfrm>
            <a:off x="5222180" y="1125909"/>
            <a:ext cx="3750906" cy="2780309"/>
          </a:xfrm>
          <a:prstGeom prst="rect">
            <a:avLst/>
          </a:prstGeom>
          <a:noFill/>
        </p:spPr>
      </p:pic>
      <p:pic>
        <p:nvPicPr>
          <p:cNvPr id="721923" name="Picture 3" descr="TopView_Locations_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38" t="40257" r="52911" b="4533"/>
          <a:stretch>
            <a:fillRect/>
          </a:stretch>
        </p:blipFill>
        <p:spPr bwMode="auto">
          <a:xfrm>
            <a:off x="418739" y="1211367"/>
            <a:ext cx="4401085" cy="3377725"/>
          </a:xfrm>
          <a:prstGeom prst="rect">
            <a:avLst/>
          </a:prstGeom>
          <a:noFill/>
        </p:spPr>
      </p:pic>
      <p:sp>
        <p:nvSpPr>
          <p:cNvPr id="721925" name="Rectangle 5"/>
          <p:cNvSpPr>
            <a:spLocks noChangeArrowheads="1"/>
          </p:cNvSpPr>
          <p:nvPr/>
        </p:nvSpPr>
        <p:spPr bwMode="auto">
          <a:xfrm>
            <a:off x="1975838" y="2720434"/>
            <a:ext cx="388331" cy="14806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1928" name="Text Box 8"/>
          <p:cNvSpPr txBox="1">
            <a:spLocks noChangeArrowheads="1"/>
          </p:cNvSpPr>
          <p:nvPr/>
        </p:nvSpPr>
        <p:spPr bwMode="auto">
          <a:xfrm>
            <a:off x="664430" y="3097852"/>
            <a:ext cx="2057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Upper Surface</a:t>
            </a:r>
          </a:p>
        </p:txBody>
      </p:sp>
      <p:cxnSp>
        <p:nvCxnSpPr>
          <p:cNvPr id="11" name="Straight Arrow Connector 10"/>
          <p:cNvCxnSpPr>
            <a:stCxn id="721925" idx="3"/>
            <a:endCxn id="721924" idx="1"/>
          </p:cNvCxnSpPr>
          <p:nvPr/>
        </p:nvCxnSpPr>
        <p:spPr>
          <a:xfrm flipV="1">
            <a:off x="2364169" y="2516064"/>
            <a:ext cx="2858011" cy="278403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92" y="1093863"/>
            <a:ext cx="1971501" cy="153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2433" y="4528980"/>
            <a:ext cx="2999574" cy="221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6726" y="3703630"/>
            <a:ext cx="2678922" cy="305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704322" y="3847741"/>
            <a:ext cx="3208946" cy="62170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Elements – 457592 474929 474926 475716 475593 475715 458421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1996149" y="1147986"/>
            <a:ext cx="205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Upper </a:t>
            </a:r>
            <a:r>
              <a:rPr lang="en-US" sz="1600" b="1" dirty="0" smtClean="0"/>
              <a:t>Inboard </a:t>
            </a:r>
            <a:r>
              <a:rPr lang="en-US" sz="1600" b="1" dirty="0" err="1" smtClean="0"/>
              <a:t>Longeron</a:t>
            </a:r>
            <a:endParaRPr lang="en-US" sz="1600" b="1" dirty="0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2221907" y="5455067"/>
            <a:ext cx="15126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/>
              <a:t>Canopy Flange Segment 5 (FS415-FS405)</a:t>
            </a:r>
            <a:endParaRPr lang="en-US" sz="1600" b="1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45" t="3277" r="28892" b="3277"/>
          <a:stretch>
            <a:fillRect/>
          </a:stretch>
        </p:blipFill>
        <p:spPr bwMode="auto">
          <a:xfrm>
            <a:off x="3861372" y="4539143"/>
            <a:ext cx="2394151" cy="227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084742" y="5546219"/>
            <a:ext cx="1025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Crack Growth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0800000">
            <a:off x="5003569" y="5899264"/>
            <a:ext cx="415892" cy="22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SProcess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4130" t="2055" b="2055"/>
          <a:stretch>
            <a:fillRect/>
          </a:stretch>
        </p:blipFill>
        <p:spPr>
          <a:xfrm>
            <a:off x="85460" y="1669810"/>
            <a:ext cx="8904371" cy="4474617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77312" y="-34184"/>
            <a:ext cx="64971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Process Revision, general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debyside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1007" t="1574" r="1007" b="6296"/>
          <a:stretch>
            <a:fillRect/>
          </a:stretch>
        </p:blipFill>
        <p:spPr>
          <a:xfrm>
            <a:off x="22790" y="1347913"/>
            <a:ext cx="9106503" cy="5480181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77312" y="-34184"/>
            <a:ext cx="64971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Side-by-Side Comparison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6590" y="102548"/>
            <a:ext cx="7050279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800" dirty="0" smtClean="0"/>
              <a:t>Summary</a:t>
            </a:r>
            <a:endParaRPr lang="en-US" sz="48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33349" y="1093866"/>
            <a:ext cx="8829675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SOA: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Quasi-steady, empirical, stress-transfer functions (STF)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Expensive to create, utilize and modify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“hot spots” only from field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Curve-fit the curve-fit, usage severity amplification factors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MODSDF-StS: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Dynamic, physics-based global stresses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Component Load comparison (dynamics included)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Quick comparison for original 16 (and re-fit) location STF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 global hot-spots using direct dynamic stress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DADT FEM “cut-outs” of these global hot-spots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6590" y="102548"/>
            <a:ext cx="7050279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800" dirty="0" smtClean="0"/>
              <a:t>Notes &amp; Observations</a:t>
            </a:r>
            <a:endParaRPr lang="en-US" sz="48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" y="1093866"/>
            <a:ext cx="9144000" cy="5638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Individual Tail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Number FEMs for Detailed Stress will not Change the Modal Basis, No Need to Change MODSDF-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Same for </a:t>
            </a:r>
            <a:r>
              <a:rPr lang="en-US" sz="2800" dirty="0"/>
              <a:t>Pilot Variation (Maneuver </a:t>
            </a:r>
            <a:r>
              <a:rPr lang="en-US" sz="2800" dirty="0" smtClean="0"/>
              <a:t>Accomplishment)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Evaluate Pilots in the Simulator for Severity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Control Law Evaluation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Uncertainty Quantification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PROTOTYPE DEVELOPMENT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Variation: Manufacture, </a:t>
            </a:r>
            <a:r>
              <a:rPr lang="en-US" sz="2800" dirty="0"/>
              <a:t>Fuel </a:t>
            </a:r>
            <a:r>
              <a:rPr lang="en-US" sz="2800" dirty="0" smtClean="0"/>
              <a:t>Level, Stores, GVT Update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Transform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GAF ROMs using updated Modal Basis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At What Level Variation must ROMs be Recalculated?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Buffet and </a:t>
            </a:r>
            <a:r>
              <a:rPr lang="en-US" sz="2800" dirty="0" err="1" smtClean="0"/>
              <a:t>Oth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Highly Separated Flows will Require 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Navier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Stokes Version of MODSDF-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6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6590" y="102548"/>
            <a:ext cx="7050279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800" dirty="0" smtClean="0"/>
              <a:t>Pilot Variation</a:t>
            </a:r>
            <a:endParaRPr lang="en-US" sz="4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38912" y="2135600"/>
            <a:ext cx="4133087" cy="7159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smtClean="0"/>
              <a:t>Flight Test Buffet Data:</a:t>
            </a:r>
          </a:p>
          <a:p>
            <a:pPr algn="r"/>
            <a:r>
              <a:rPr lang="en-US" sz="2800" dirty="0" err="1" smtClean="0"/>
              <a:t>AoA</a:t>
            </a:r>
            <a:r>
              <a:rPr lang="en-US" sz="2800" dirty="0" smtClean="0"/>
              <a:t> vs. q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207516"/>
            <a:ext cx="4248150" cy="2352675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8013" y="6038088"/>
            <a:ext cx="8927973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Same test points, different approach to flying the maneuver, If you get this much variation in a precision oriented environment imagine the variation in the fleet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607" b="11607"/>
          <a:stretch/>
        </p:blipFill>
        <p:spPr bwMode="auto">
          <a:xfrm>
            <a:off x="108013" y="3346704"/>
            <a:ext cx="6398916" cy="252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5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6696" y="81212"/>
            <a:ext cx="727856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000" dirty="0" smtClean="0"/>
              <a:t>Ongoing Work,  F-15 C/D Fuselage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18872" y="1422332"/>
            <a:ext cx="8833104" cy="2786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4200"/>
              </a:lnSpc>
              <a:buFont typeface="Arial" pitchFamily="34" charset="0"/>
              <a:buChar char="•"/>
            </a:pPr>
            <a:r>
              <a:rPr lang="en-US" sz="4000" dirty="0" smtClean="0"/>
              <a:t>Contracting sent SOO on 04/17 for  6.3-199 add on to 6.2-211 effort</a:t>
            </a:r>
          </a:p>
          <a:p>
            <a:pPr marL="571500" indent="-571500">
              <a:lnSpc>
                <a:spcPts val="4200"/>
              </a:lnSpc>
              <a:buFont typeface="Arial" pitchFamily="34" charset="0"/>
              <a:buChar char="•"/>
            </a:pPr>
            <a:endParaRPr lang="en-US" sz="4000" dirty="0" smtClean="0"/>
          </a:p>
          <a:p>
            <a:pPr marL="571500" indent="-571500">
              <a:lnSpc>
                <a:spcPts val="4200"/>
              </a:lnSpc>
              <a:buFont typeface="Arial" pitchFamily="34" charset="0"/>
              <a:buChar char="•"/>
            </a:pPr>
            <a:r>
              <a:rPr lang="en-US" sz="4000" dirty="0" smtClean="0"/>
              <a:t>ROMs produced will also be used for Airframe Digital Twin Spiral I effort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2728" y="8060"/>
            <a:ext cx="6720781" cy="11703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000" dirty="0" smtClean="0"/>
              <a:t>Ongoing Work, Ejection Loads, Structural Variation</a:t>
            </a:r>
            <a:endParaRPr lang="en-US" sz="4000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" r="-664"/>
          <a:stretch/>
        </p:blipFill>
        <p:spPr bwMode="auto">
          <a:xfrm>
            <a:off x="685800" y="1175894"/>
            <a:ext cx="7653528" cy="565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15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6609" y="6206382"/>
            <a:ext cx="8839200" cy="646331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b="1" i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Detailed Mission-Vehicle-Pilot-Specific Dynamic Stress Histories for Fatigue, DADT &amp; Fleet Management Purposes, all via Real-time Euler-based Simulation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36590" y="102548"/>
            <a:ext cx="7050279" cy="64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800" dirty="0" err="1" smtClean="0"/>
              <a:t>StS-RtS</a:t>
            </a:r>
            <a:r>
              <a:rPr lang="en-US" sz="4800" dirty="0" smtClean="0"/>
              <a:t> Process Overview</a:t>
            </a:r>
            <a:endParaRPr lang="en-US" sz="4800" dirty="0"/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3" t="26199" r="1665" b="17778"/>
          <a:stretch>
            <a:fillRect/>
          </a:stretch>
        </p:blipFill>
        <p:spPr bwMode="auto">
          <a:xfrm>
            <a:off x="2446354" y="2273220"/>
            <a:ext cx="2377440" cy="121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3" cstate="print"/>
          <a:srcRect l="4163" t="11228" b="13099"/>
          <a:stretch>
            <a:fillRect/>
          </a:stretch>
        </p:blipFill>
        <p:spPr bwMode="auto">
          <a:xfrm>
            <a:off x="7117398" y="2076625"/>
            <a:ext cx="1998409" cy="140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" descr="f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19202"/>
            <a:ext cx="2377440" cy="1560949"/>
          </a:xfrm>
          <a:prstGeom prst="rect">
            <a:avLst/>
          </a:prstGeom>
          <a:noFill/>
        </p:spPr>
      </p:pic>
      <p:pic>
        <p:nvPicPr>
          <p:cNvPr id="55" name="Picture 4" descr="zap_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825" t="2838" r="8859" b="3712"/>
          <a:stretch>
            <a:fillRect/>
          </a:stretch>
        </p:blipFill>
        <p:spPr bwMode="auto">
          <a:xfrm>
            <a:off x="4835213" y="2106546"/>
            <a:ext cx="2194560" cy="14861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86" name="Picture 19" descr="FA-18AAW 6 DOF Dynamics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56"/>
          <a:stretch>
            <a:fillRect/>
          </a:stretch>
        </p:blipFill>
        <p:spPr bwMode="auto">
          <a:xfrm>
            <a:off x="6060025" y="4436101"/>
            <a:ext cx="3032629" cy="175429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8" name="TextBox 87"/>
          <p:cNvSpPr txBox="1"/>
          <p:nvPr/>
        </p:nvSpPr>
        <p:spPr>
          <a:xfrm>
            <a:off x="401651" y="1640795"/>
            <a:ext cx="1786072" cy="33855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Detailed OML</a:t>
            </a:r>
            <a:endParaRPr lang="en-US" sz="16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2871384" y="1562456"/>
            <a:ext cx="1605185" cy="49244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600" b="1" dirty="0" smtClean="0"/>
              <a:t>Detailed Surface Panel Model</a:t>
            </a:r>
            <a:endParaRPr lang="en-US" sz="16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7389263" y="1663584"/>
            <a:ext cx="1669278" cy="33855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ZEUS Auto-Mesh</a:t>
            </a:r>
            <a:endParaRPr lang="en-US" sz="16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4785645" y="1585250"/>
            <a:ext cx="1939894" cy="49244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45720" tIns="0" rIns="45720" bIns="0" rtlCol="0">
            <a:spAutoFit/>
          </a:bodyPr>
          <a:lstStyle/>
          <a:p>
            <a:pPr algn="ctr"/>
            <a:r>
              <a:rPr lang="en-US" sz="1600" b="1" dirty="0" smtClean="0"/>
              <a:t>Detailed </a:t>
            </a:r>
            <a:r>
              <a:rPr lang="en-US" sz="1600" b="1" dirty="0" smtClean="0">
                <a:solidFill>
                  <a:srgbClr val="FF0000"/>
                </a:solidFill>
              </a:rPr>
              <a:t>GLOBAL</a:t>
            </a:r>
            <a:r>
              <a:rPr lang="en-US" sz="1600" b="1" dirty="0" smtClean="0"/>
              <a:t> FEM Stress &amp; Dynamics</a:t>
            </a:r>
            <a:endParaRPr lang="en-US" sz="1600" b="1" dirty="0"/>
          </a:p>
        </p:txBody>
      </p:sp>
      <p:cxnSp>
        <p:nvCxnSpPr>
          <p:cNvPr id="94" name="Straight Arrow Connector 93"/>
          <p:cNvCxnSpPr>
            <a:stCxn id="88" idx="3"/>
            <a:endCxn id="90" idx="1"/>
          </p:cNvCxnSpPr>
          <p:nvPr/>
        </p:nvCxnSpPr>
        <p:spPr>
          <a:xfrm flipV="1">
            <a:off x="2187723" y="1808678"/>
            <a:ext cx="683661" cy="139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>
            <a:stCxn id="55" idx="1"/>
            <a:endCxn id="114" idx="0"/>
          </p:cNvCxnSpPr>
          <p:nvPr/>
        </p:nvCxnSpPr>
        <p:spPr>
          <a:xfrm rot="10800000" flipH="1" flipV="1">
            <a:off x="4835213" y="2849629"/>
            <a:ext cx="245268" cy="1138406"/>
          </a:xfrm>
          <a:prstGeom prst="bentConnector4">
            <a:avLst>
              <a:gd name="adj1" fmla="val -61846"/>
              <a:gd name="adj2" fmla="val 82637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7719716" y="3899734"/>
            <a:ext cx="1381567" cy="49244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600" b="1" dirty="0" smtClean="0"/>
              <a:t>MODSDF-</a:t>
            </a:r>
            <a:r>
              <a:rPr lang="en-US" sz="1600" b="1" dirty="0" err="1" smtClean="0"/>
              <a:t>StS</a:t>
            </a:r>
            <a:endParaRPr lang="en-US" sz="1600" b="1" dirty="0" smtClean="0"/>
          </a:p>
          <a:p>
            <a:pPr algn="ctr"/>
            <a:r>
              <a:rPr lang="en-US" sz="1600" b="1" dirty="0" smtClean="0"/>
              <a:t>via </a:t>
            </a:r>
            <a:r>
              <a:rPr lang="en-US" sz="1600" b="1" dirty="0" err="1" smtClean="0"/>
              <a:t>Simulink</a:t>
            </a:r>
            <a:endParaRPr lang="en-US" sz="1600" b="1" dirty="0"/>
          </a:p>
        </p:txBody>
      </p:sp>
      <p:sp>
        <p:nvSpPr>
          <p:cNvPr id="114" name="TextBox 113"/>
          <p:cNvSpPr txBox="1"/>
          <p:nvPr/>
        </p:nvSpPr>
        <p:spPr>
          <a:xfrm>
            <a:off x="4161813" y="3988035"/>
            <a:ext cx="1837335" cy="49244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45720" tIns="0" rIns="45720" bIns="0" rtlCol="0">
            <a:spAutoFit/>
          </a:bodyPr>
          <a:lstStyle/>
          <a:p>
            <a:pPr algn="ctr"/>
            <a:r>
              <a:rPr lang="en-US" sz="1600" b="1" dirty="0" smtClean="0"/>
              <a:t>Detailed </a:t>
            </a:r>
            <a:r>
              <a:rPr lang="en-US" sz="1600" b="1" dirty="0" smtClean="0">
                <a:solidFill>
                  <a:srgbClr val="FF0000"/>
                </a:solidFill>
              </a:rPr>
              <a:t>GLOBAL</a:t>
            </a:r>
            <a:r>
              <a:rPr lang="en-US" sz="1600" b="1" dirty="0" smtClean="0"/>
              <a:t> Dynamic Stress FEM</a:t>
            </a:r>
            <a:endParaRPr lang="en-US" sz="1600" b="1" dirty="0"/>
          </a:p>
        </p:txBody>
      </p:sp>
      <p:cxnSp>
        <p:nvCxnSpPr>
          <p:cNvPr id="121" name="Straight Arrow Connector 120"/>
          <p:cNvCxnSpPr>
            <a:stCxn id="114" idx="1"/>
            <a:endCxn id="122" idx="3"/>
          </p:cNvCxnSpPr>
          <p:nvPr/>
        </p:nvCxnSpPr>
        <p:spPr>
          <a:xfrm rot="10800000">
            <a:off x="3755907" y="4227753"/>
            <a:ext cx="405907" cy="65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2033906" y="3858421"/>
            <a:ext cx="1722000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600" b="1" dirty="0" smtClean="0"/>
              <a:t>Detailed </a:t>
            </a:r>
            <a:r>
              <a:rPr lang="en-US" sz="1600" b="1" dirty="0" smtClean="0">
                <a:solidFill>
                  <a:srgbClr val="FF0000"/>
                </a:solidFill>
              </a:rPr>
              <a:t>LOCAL “Breakout”</a:t>
            </a:r>
            <a:r>
              <a:rPr lang="en-US" sz="1600" b="1" dirty="0" smtClean="0"/>
              <a:t> Stress FEM for DADT</a:t>
            </a:r>
            <a:endParaRPr lang="en-US" sz="1600" b="1" dirty="0"/>
          </a:p>
        </p:txBody>
      </p:sp>
      <p:pic>
        <p:nvPicPr>
          <p:cNvPr id="135" name="Picture 3" descr="DSC00757.JPG"/>
          <p:cNvPicPr>
            <a:picLocks noChangeAspect="1"/>
          </p:cNvPicPr>
          <p:nvPr/>
        </p:nvPicPr>
        <p:blipFill>
          <a:blip r:embed="rId7" cstate="print"/>
          <a:srcRect l="6250" t="11715" r="3125" b="9372"/>
          <a:stretch>
            <a:fillRect/>
          </a:stretch>
        </p:blipFill>
        <p:spPr bwMode="auto">
          <a:xfrm>
            <a:off x="51272" y="3959050"/>
            <a:ext cx="1920240" cy="22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45" t="3277" r="28892" b="3277"/>
          <a:stretch>
            <a:fillRect/>
          </a:stretch>
        </p:blipFill>
        <p:spPr bwMode="auto">
          <a:xfrm>
            <a:off x="2066754" y="4626958"/>
            <a:ext cx="1645619" cy="156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" name="TextBox 135"/>
          <p:cNvSpPr txBox="1"/>
          <p:nvPr/>
        </p:nvSpPr>
        <p:spPr>
          <a:xfrm>
            <a:off x="2931202" y="5212933"/>
            <a:ext cx="1025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Crack Growth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37" name="Straight Arrow Connector 136"/>
          <p:cNvCxnSpPr/>
          <p:nvPr/>
        </p:nvCxnSpPr>
        <p:spPr>
          <a:xfrm rot="10800000">
            <a:off x="2850029" y="5565978"/>
            <a:ext cx="415892" cy="22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10811" y="1777525"/>
            <a:ext cx="82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Slice 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&amp; Dice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14452" y="1519728"/>
            <a:ext cx="89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Modes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39" name="Elbow Connector 38"/>
          <p:cNvCxnSpPr>
            <a:stCxn id="86" idx="0"/>
            <a:endCxn id="55" idx="2"/>
          </p:cNvCxnSpPr>
          <p:nvPr/>
        </p:nvCxnSpPr>
        <p:spPr>
          <a:xfrm rot="16200000" flipV="1">
            <a:off x="6332722" y="3192482"/>
            <a:ext cx="843390" cy="1643847"/>
          </a:xfrm>
          <a:prstGeom prst="bentConnector3">
            <a:avLst>
              <a:gd name="adj1" fmla="val 76345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90" idx="0"/>
            <a:endCxn id="91" idx="0"/>
          </p:cNvCxnSpPr>
          <p:nvPr/>
        </p:nvCxnSpPr>
        <p:spPr>
          <a:xfrm rot="16200000" flipH="1">
            <a:off x="5898375" y="-661942"/>
            <a:ext cx="101128" cy="4549925"/>
          </a:xfrm>
          <a:prstGeom prst="bentConnector3">
            <a:avLst>
              <a:gd name="adj1" fmla="val -183798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53" idx="2"/>
            <a:endCxn id="110" idx="0"/>
          </p:cNvCxnSpPr>
          <p:nvPr/>
        </p:nvCxnSpPr>
        <p:spPr>
          <a:xfrm rot="16200000" flipH="1">
            <a:off x="8054055" y="3543289"/>
            <a:ext cx="418992" cy="293897"/>
          </a:xfrm>
          <a:prstGeom prst="bentConnector3">
            <a:avLst>
              <a:gd name="adj1" fmla="val 58159"/>
            </a:avLst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92" idx="3"/>
            <a:endCxn id="91" idx="1"/>
          </p:cNvCxnSpPr>
          <p:nvPr/>
        </p:nvCxnSpPr>
        <p:spPr>
          <a:xfrm>
            <a:off x="6725539" y="1831472"/>
            <a:ext cx="663724" cy="1389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7228316" y="3416893"/>
            <a:ext cx="932916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Cp ROMs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8090008" y="3424010"/>
            <a:ext cx="1088166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GAF ROMs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 rot="-5400000">
            <a:off x="3149950" y="4038214"/>
            <a:ext cx="1686147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Stress   as a BC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690365" y="1056826"/>
            <a:ext cx="4530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Seamless Fidelity Transition, Panel to Overset Euler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 rot="-5400000">
            <a:off x="3979491" y="3227460"/>
            <a:ext cx="1216354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Full AV Stress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6058968" y="3730231"/>
            <a:ext cx="151117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Real-time Surface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Pressure History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153825" y="3592079"/>
            <a:ext cx="1777523" cy="33855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 smtClean="0"/>
              <a:t>Batch or Stick Input</a:t>
            </a:r>
            <a:endParaRPr lang="en-US" sz="1600" b="1" dirty="0"/>
          </a:p>
        </p:txBody>
      </p:sp>
      <p:cxnSp>
        <p:nvCxnSpPr>
          <p:cNvPr id="161" name="Straight Connector 160"/>
          <p:cNvCxnSpPr/>
          <p:nvPr/>
        </p:nvCxnSpPr>
        <p:spPr>
          <a:xfrm>
            <a:off x="0" y="1093860"/>
            <a:ext cx="9144000" cy="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stressFEMplot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672" r="2795" b="4993"/>
          <a:stretch>
            <a:fillRect/>
          </a:stretch>
        </p:blipFill>
        <p:spPr>
          <a:xfrm>
            <a:off x="3743164" y="4527752"/>
            <a:ext cx="2331976" cy="1501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32" grpId="0"/>
      <p:bldP spid="37" grpId="0"/>
      <p:bldP spid="147" grpId="0"/>
      <p:bldP spid="148" grpId="0"/>
      <p:bldP spid="149" grpId="0"/>
      <p:bldP spid="152" grpId="0"/>
      <p:bldP spid="153" grpId="0"/>
      <p:bldP spid="15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2728" y="8060"/>
            <a:ext cx="67207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000" dirty="0" smtClean="0"/>
              <a:t>Ongoing Work, Ejection Loads</a:t>
            </a:r>
            <a:endParaRPr lang="en-US" sz="40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2" y="2435224"/>
            <a:ext cx="8900931" cy="432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02815" y="637605"/>
            <a:ext cx="2090738" cy="1470025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dirty="0">
                <a:latin typeface="Times New Roman" pitchFamily="18" charset="0"/>
                <a:ea typeface="+mj-ea"/>
                <a:cs typeface="Times New Roman" pitchFamily="18" charset="0"/>
              </a:rPr>
              <a:t>Marc Mignolet</a:t>
            </a: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037" y="1159287"/>
            <a:ext cx="17986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2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14097"/>
            <a:ext cx="9144000" cy="10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000" b="1" dirty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F-18 Inboard MK-84’s Ejection</a:t>
            </a:r>
          </a:p>
          <a:p>
            <a:pPr algn="ctr" eaLnBrk="1" hangingPunct="1"/>
            <a:r>
              <a:rPr lang="en-US" sz="3000" b="1" dirty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At M = 0.727, H = 5 </a:t>
            </a:r>
            <a:r>
              <a:rPr lang="en-US" sz="3000" b="1" dirty="0" err="1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kft</a:t>
            </a:r>
            <a:r>
              <a:rPr lang="en-US" sz="3000" b="1" dirty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 and 4.23 g Pull-Up</a:t>
            </a:r>
          </a:p>
        </p:txBody>
      </p:sp>
      <p:pic>
        <p:nvPicPr>
          <p:cNvPr id="9" name="withstor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434" y="1448689"/>
            <a:ext cx="5943600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29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 fullScrn="1"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119221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Streamlined Stores Clearance product consists of three sub-programs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Medium-Fidelity Flutter Analysis Tool (MEDFFAT) (Feb. 2005 – Dec. 2006)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Real-time Nonlinear Analysis System (RETINAS) (Mar. 2005 – Oct. 2007)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Nonlinear Interactive Clearance Environment Phase I (NICE) (Jun. 2007 – May 2009)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0" y="2684463"/>
            <a:ext cx="9144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/>
              <a:t>MEDFFAT developed an aeroelastic simulation tool to identify critical flutter/LCO  cases from a massive number of fighter aircraft with store configurations.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/>
              <a:t>Outcome of MEDFFAT was the OVERCAP (replaced by ZEUS) code that integrates the essential disciplines required for aeroelastic analysis.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endParaRPr lang="en-US" sz="100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/>
              <a:t>RETINAS provided the flight-test engineer with an off-line flowfield/aircraft visual assessment capability ready for real-time diagnostics and decision-making.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/>
              <a:t>Outcome of RETINAS is an off-line flowfield reconstruction &amp; visualization software system.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endParaRPr lang="en-US" sz="100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b="1">
                <a:solidFill>
                  <a:schemeClr val="accent2"/>
                </a:solidFill>
              </a:rPr>
              <a:t>NICE links the RETINAS tool with flight test software (Interactive Authoring Display System, IADS</a:t>
            </a:r>
            <a:r>
              <a:rPr lang="en-US" b="1" baseline="30000">
                <a:solidFill>
                  <a:schemeClr val="accent2"/>
                </a:solidFill>
                <a:cs typeface="Arial" charset="0"/>
              </a:rPr>
              <a:t>®</a:t>
            </a:r>
            <a:r>
              <a:rPr lang="en-US" b="1">
                <a:solidFill>
                  <a:schemeClr val="accent2"/>
                </a:solidFill>
                <a:cs typeface="Arial" charset="0"/>
              </a:rPr>
              <a:t>, developed by Symvionics</a:t>
            </a:r>
            <a:r>
              <a:rPr lang="en-US" b="1">
                <a:solidFill>
                  <a:schemeClr val="accent2"/>
                </a:solidFill>
              </a:rPr>
              <a:t>) to create an on-line capability. 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b="1">
                <a:solidFill>
                  <a:schemeClr val="accent2"/>
                </a:solidFill>
              </a:rPr>
              <a:t>The NICE tool takes the real-time IADS data stream and provides, in near real-time, visualizations of the vehicle aeroelastic response and the unsteady flowfield.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-3174"/>
            <a:ext cx="9144000" cy="62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 dirty="0" smtClean="0">
                <a:solidFill>
                  <a:schemeClr val="tx2"/>
                </a:solidFill>
              </a:rPr>
              <a:t>SSC Background</a:t>
            </a:r>
            <a:endParaRPr lang="en-US" sz="6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546" y="1404356"/>
            <a:ext cx="4499172" cy="3247661"/>
            <a:chOff x="40461" y="3261090"/>
            <a:chExt cx="4499172" cy="3247661"/>
          </a:xfrm>
        </p:grpSpPr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40461" y="3261090"/>
              <a:ext cx="4499172" cy="32476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pic>
          <p:nvPicPr>
            <p:cNvPr id="5" name="Picture 4" descr="F-16-N1.jpg"/>
            <p:cNvPicPr>
              <a:picLocks noChangeAspect="1"/>
            </p:cNvPicPr>
            <p:nvPr/>
          </p:nvPicPr>
          <p:blipFill>
            <a:blip r:embed="rId2" cstate="print"/>
            <a:srcRect l="5400" t="5830" r="3600" b="14575"/>
            <a:stretch>
              <a:fillRect/>
            </a:stretch>
          </p:blipFill>
          <p:spPr>
            <a:xfrm>
              <a:off x="47175" y="4422276"/>
              <a:ext cx="2010920" cy="1086122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066" t="22643" r="6674" b="28551"/>
            <a:stretch>
              <a:fillRect/>
            </a:stretch>
          </p:blipFill>
          <p:spPr bwMode="auto">
            <a:xfrm>
              <a:off x="40461" y="5487075"/>
              <a:ext cx="1955829" cy="1008040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9586" t="20114" r="45799" b="17371"/>
            <a:stretch>
              <a:fillRect/>
            </a:stretch>
          </p:blipFill>
          <p:spPr bwMode="auto">
            <a:xfrm>
              <a:off x="2165083" y="5238286"/>
              <a:ext cx="2298172" cy="1250456"/>
            </a:xfrm>
            <a:prstGeom prst="rect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ffectLst/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37546" y="3882072"/>
              <a:ext cx="1736027" cy="1302639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18286" t="58514" r="58857" b="17371"/>
            <a:stretch>
              <a:fillRect/>
            </a:stretch>
          </p:blipFill>
          <p:spPr bwMode="auto">
            <a:xfrm>
              <a:off x="86560" y="3308636"/>
              <a:ext cx="1682485" cy="1109428"/>
            </a:xfrm>
            <a:prstGeom prst="rect">
              <a:avLst/>
            </a:prstGeom>
            <a:noFill/>
            <a:ln w="25400">
              <a:solidFill>
                <a:srgbClr val="FF00FF"/>
              </a:solidFill>
              <a:miter lim="800000"/>
              <a:headEnd/>
              <a:tailEnd/>
            </a:ln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 b="28143"/>
            <a:stretch>
              <a:fillRect/>
            </a:stretch>
          </p:blipFill>
          <p:spPr bwMode="auto">
            <a:xfrm>
              <a:off x="2103931" y="3309770"/>
              <a:ext cx="2278856" cy="525297"/>
            </a:xfrm>
            <a:prstGeom prst="rect">
              <a:avLst/>
            </a:prstGeom>
            <a:noFill/>
            <a:ln w="25400">
              <a:solidFill>
                <a:srgbClr val="FFC000"/>
              </a:solidFill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150972" y="4710865"/>
            <a:ext cx="8839200" cy="646331"/>
          </a:xfrm>
          <a:prstGeom prst="rect">
            <a:avLst/>
          </a:prstGeom>
          <a:solidFill>
            <a:srgbClr val="1F497D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b="1" i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World’s First Process for Store Carriage Certification Based on Euler-Fidelity Screening and Real-Time Surface Pressure Reproduction in the Control Room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2785" y="4041446"/>
            <a:ext cx="1023841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37312" y="124617"/>
            <a:ext cx="1073640" cy="119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102" y="124618"/>
            <a:ext cx="1227641" cy="113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6" descr="picture of bell curve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5F8CB"/>
              </a:clrFrom>
              <a:clrTo>
                <a:srgbClr val="F5F8CB">
                  <a:alpha val="0"/>
                </a:srgbClr>
              </a:clrTo>
            </a:clrChange>
          </a:blip>
          <a:srcRect l="908" t="1344" r="908" b="1344"/>
          <a:stretch>
            <a:fillRect/>
          </a:stretch>
        </p:blipFill>
        <p:spPr bwMode="auto">
          <a:xfrm>
            <a:off x="248592" y="5400942"/>
            <a:ext cx="2178405" cy="145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nice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6698" y="1392965"/>
            <a:ext cx="4657302" cy="290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5"/>
          <p:cNvGrpSpPr>
            <a:grpSpLocks noChangeAspect="1"/>
          </p:cNvGrpSpPr>
          <p:nvPr/>
        </p:nvGrpSpPr>
        <p:grpSpPr>
          <a:xfrm>
            <a:off x="2417983" y="5454235"/>
            <a:ext cx="2866888" cy="1330496"/>
            <a:chOff x="8080" y="1206976"/>
            <a:chExt cx="9015373" cy="4183949"/>
          </a:xfrm>
        </p:grpSpPr>
        <p:sp>
          <p:nvSpPr>
            <p:cNvPr id="57" name="Oval 56"/>
            <p:cNvSpPr/>
            <p:nvPr/>
          </p:nvSpPr>
          <p:spPr>
            <a:xfrm>
              <a:off x="1093695" y="2026024"/>
              <a:ext cx="1649506" cy="57374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495366" y="1837765"/>
              <a:ext cx="1649506" cy="573741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165412" y="4401671"/>
              <a:ext cx="1649506" cy="57374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145742" y="4204448"/>
              <a:ext cx="1649506" cy="573741"/>
            </a:xfrm>
            <a:prstGeom prst="ellipse">
              <a:avLst/>
            </a:prstGeom>
            <a:noFill/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792071" y="1846729"/>
              <a:ext cx="1649506" cy="573741"/>
            </a:xfrm>
            <a:prstGeom prst="ellipse">
              <a:avLst/>
            </a:prstGeom>
            <a:noFill/>
            <a:ln w="254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50"/>
            <p:cNvGrpSpPr/>
            <p:nvPr/>
          </p:nvGrpSpPr>
          <p:grpSpPr>
            <a:xfrm>
              <a:off x="8080" y="1206976"/>
              <a:ext cx="9015373" cy="4183949"/>
              <a:chOff x="8080" y="1206976"/>
              <a:chExt cx="9015373" cy="4183949"/>
            </a:xfrm>
          </p:grpSpPr>
          <p:pic>
            <p:nvPicPr>
              <p:cNvPr id="63" name="Picture 129" descr="swarm"/>
              <p:cNvPicPr>
                <a:picLocks noChangeAspect="1" noChangeArrowheads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080" y="1206976"/>
                <a:ext cx="7228041" cy="41839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4" name="Group 46"/>
              <p:cNvGrpSpPr/>
              <p:nvPr/>
            </p:nvGrpSpPr>
            <p:grpSpPr>
              <a:xfrm>
                <a:off x="7283322" y="1280317"/>
                <a:ext cx="1713236" cy="1273933"/>
                <a:chOff x="7283322" y="1374323"/>
                <a:chExt cx="1713236" cy="1273933"/>
              </a:xfrm>
            </p:grpSpPr>
            <p:pic>
              <p:nvPicPr>
                <p:cNvPr id="79" name="Picture 128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16440" t="9698" r="13153" b="14548"/>
                <a:stretch>
                  <a:fillRect/>
                </a:stretch>
              </p:blipFill>
              <p:spPr bwMode="auto">
                <a:xfrm>
                  <a:off x="7283322" y="1374323"/>
                  <a:ext cx="1713236" cy="1249941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noFill/>
                  <a:miter lim="800000"/>
                  <a:headEnd type="none" w="lg" len="lg"/>
                  <a:tailEnd type="none" w="lg" len="lg"/>
                </a:ln>
              </p:spPr>
            </p:pic>
            <p:sp>
              <p:nvSpPr>
                <p:cNvPr id="80" name="Oval 79"/>
                <p:cNvSpPr>
                  <a:spLocks/>
                </p:cNvSpPr>
                <p:nvPr/>
              </p:nvSpPr>
              <p:spPr>
                <a:xfrm>
                  <a:off x="8380598" y="2018037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>
                  <a:spLocks/>
                </p:cNvSpPr>
                <p:nvPr/>
              </p:nvSpPr>
              <p:spPr>
                <a:xfrm>
                  <a:off x="7618598" y="2260084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>
                  <a:spLocks/>
                </p:cNvSpPr>
                <p:nvPr/>
              </p:nvSpPr>
              <p:spPr>
                <a:xfrm>
                  <a:off x="8183374" y="1596696"/>
                  <a:ext cx="137160" cy="13716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>
                  <a:spLocks/>
                </p:cNvSpPr>
                <p:nvPr/>
              </p:nvSpPr>
              <p:spPr>
                <a:xfrm>
                  <a:off x="7788927" y="1901496"/>
                  <a:ext cx="137160" cy="13716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>
                  <a:spLocks/>
                </p:cNvSpPr>
                <p:nvPr/>
              </p:nvSpPr>
              <p:spPr>
                <a:xfrm>
                  <a:off x="8810903" y="2511096"/>
                  <a:ext cx="137160" cy="137160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" name="Group 47"/>
              <p:cNvGrpSpPr/>
              <p:nvPr/>
            </p:nvGrpSpPr>
            <p:grpSpPr>
              <a:xfrm>
                <a:off x="7310217" y="2642854"/>
                <a:ext cx="1713236" cy="1249941"/>
                <a:chOff x="7310217" y="3266712"/>
                <a:chExt cx="1713236" cy="1249941"/>
              </a:xfrm>
            </p:grpSpPr>
            <p:pic>
              <p:nvPicPr>
                <p:cNvPr id="73" name="Picture 128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16440" t="9698" r="13153" b="14548"/>
                <a:stretch>
                  <a:fillRect/>
                </a:stretch>
              </p:blipFill>
              <p:spPr bwMode="auto">
                <a:xfrm>
                  <a:off x="7310217" y="3266712"/>
                  <a:ext cx="1713236" cy="1249941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noFill/>
                  <a:miter lim="800000"/>
                  <a:headEnd type="none" w="lg" len="lg"/>
                  <a:tailEnd type="none" w="lg" len="lg"/>
                </a:ln>
              </p:spPr>
            </p:pic>
            <p:sp>
              <p:nvSpPr>
                <p:cNvPr id="74" name="Oval 73"/>
                <p:cNvSpPr>
                  <a:spLocks/>
                </p:cNvSpPr>
                <p:nvPr/>
              </p:nvSpPr>
              <p:spPr>
                <a:xfrm>
                  <a:off x="7915553" y="3594425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/>
                <p:cNvSpPr>
                  <a:spLocks/>
                </p:cNvSpPr>
                <p:nvPr/>
              </p:nvSpPr>
              <p:spPr>
                <a:xfrm>
                  <a:off x="8534117" y="4204025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>
                  <a:spLocks/>
                </p:cNvSpPr>
                <p:nvPr/>
              </p:nvSpPr>
              <p:spPr>
                <a:xfrm>
                  <a:off x="8686517" y="4356425"/>
                  <a:ext cx="137160" cy="13716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>
                  <a:spLocks/>
                </p:cNvSpPr>
                <p:nvPr/>
              </p:nvSpPr>
              <p:spPr>
                <a:xfrm>
                  <a:off x="7673505" y="4132307"/>
                  <a:ext cx="137160" cy="13716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>
                  <a:spLocks/>
                </p:cNvSpPr>
                <p:nvPr/>
              </p:nvSpPr>
              <p:spPr>
                <a:xfrm>
                  <a:off x="8274140" y="3612354"/>
                  <a:ext cx="137160" cy="137160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6" name="Group 48"/>
              <p:cNvGrpSpPr/>
              <p:nvPr/>
            </p:nvGrpSpPr>
            <p:grpSpPr>
              <a:xfrm>
                <a:off x="7228283" y="4066472"/>
                <a:ext cx="1713236" cy="1249941"/>
                <a:chOff x="7202645" y="5203090"/>
                <a:chExt cx="1713236" cy="1249941"/>
              </a:xfrm>
            </p:grpSpPr>
            <p:pic>
              <p:nvPicPr>
                <p:cNvPr id="67" name="Picture 128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16440" t="9698" r="13153" b="14548"/>
                <a:stretch>
                  <a:fillRect/>
                </a:stretch>
              </p:blipFill>
              <p:spPr bwMode="auto">
                <a:xfrm>
                  <a:off x="7202645" y="5203090"/>
                  <a:ext cx="1713236" cy="1249941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noFill/>
                  <a:miter lim="800000"/>
                  <a:headEnd type="none" w="lg" len="lg"/>
                  <a:tailEnd type="none" w="lg" len="lg"/>
                </a:ln>
              </p:spPr>
            </p:pic>
            <p:sp>
              <p:nvSpPr>
                <p:cNvPr id="68" name="Oval 67"/>
                <p:cNvSpPr>
                  <a:spLocks/>
                </p:cNvSpPr>
                <p:nvPr/>
              </p:nvSpPr>
              <p:spPr>
                <a:xfrm>
                  <a:off x="7456950" y="6207918"/>
                  <a:ext cx="137160" cy="1371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>
                  <a:spLocks/>
                </p:cNvSpPr>
                <p:nvPr/>
              </p:nvSpPr>
              <p:spPr>
                <a:xfrm>
                  <a:off x="8335492" y="5992765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>
                  <a:spLocks/>
                </p:cNvSpPr>
                <p:nvPr/>
              </p:nvSpPr>
              <p:spPr>
                <a:xfrm>
                  <a:off x="7761751" y="5625212"/>
                  <a:ext cx="137160" cy="13716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/>
                <p:cNvSpPr>
                  <a:spLocks/>
                </p:cNvSpPr>
                <p:nvPr/>
              </p:nvSpPr>
              <p:spPr>
                <a:xfrm>
                  <a:off x="8138269" y="5499706"/>
                  <a:ext cx="137160" cy="13716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>
                  <a:spLocks/>
                </p:cNvSpPr>
                <p:nvPr/>
              </p:nvSpPr>
              <p:spPr>
                <a:xfrm>
                  <a:off x="7976904" y="5302482"/>
                  <a:ext cx="137160" cy="137160"/>
                </a:xfrm>
                <a:prstGeom prst="ellipse">
                  <a:avLst/>
                </a:prstGeom>
                <a:solidFill>
                  <a:srgbClr val="80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5" name="TextBox 84"/>
          <p:cNvSpPr txBox="1"/>
          <p:nvPr/>
        </p:nvSpPr>
        <p:spPr>
          <a:xfrm>
            <a:off x="5836777" y="5648769"/>
            <a:ext cx="311066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In-House Uncertainty Quantification Effort Underway, Full Program 2014</a:t>
            </a:r>
            <a:endParaRPr lang="en-US" dirty="0"/>
          </a:p>
        </p:txBody>
      </p:sp>
      <p:cxnSp>
        <p:nvCxnSpPr>
          <p:cNvPr id="87" name="Straight Arrow Connector 86"/>
          <p:cNvCxnSpPr>
            <a:stCxn id="73" idx="3"/>
            <a:endCxn id="85" idx="1"/>
          </p:cNvCxnSpPr>
          <p:nvPr/>
        </p:nvCxnSpPr>
        <p:spPr>
          <a:xfrm>
            <a:off x="5284871" y="6109585"/>
            <a:ext cx="551906" cy="84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1247684" y="282011"/>
            <a:ext cx="6870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Streamlined Stores Clearance</a:t>
            </a:r>
            <a:endParaRPr lang="en-US" sz="4400" dirty="0"/>
          </a:p>
        </p:txBody>
      </p:sp>
      <p:pic>
        <p:nvPicPr>
          <p:cNvPr id="90" name="Picture 10" descr="ZONA_logo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r="28334"/>
          <a:stretch>
            <a:fillRect/>
          </a:stretch>
        </p:blipFill>
        <p:spPr bwMode="auto">
          <a:xfrm>
            <a:off x="4523870" y="4270123"/>
            <a:ext cx="2317750" cy="407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16_m0700_h03000_AIM9_F0_half_speed25fps_4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829068" y="1304570"/>
            <a:ext cx="5534025" cy="421957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99864" y="0"/>
            <a:ext cx="7093009" cy="725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SSC</a:t>
            </a:r>
            <a:r>
              <a:rPr lang="en-US" sz="4400" dirty="0" smtClean="0"/>
              <a:t>-ZEUS, Direct Run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61707" y="5792624"/>
            <a:ext cx="7093009" cy="725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M=0.70, Alt=3,000 ft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ypLCO_M090_H5KFT_1g_tip3.25g_Pt5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77875" y="1228726"/>
            <a:ext cx="7310438" cy="39338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99864" y="0"/>
            <a:ext cx="7093009" cy="725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SSC-NICE, Sonic Bubble Vis 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61707" y="5792624"/>
            <a:ext cx="7093009" cy="725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M=0.90, Alt=5,000 ft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9864" y="0"/>
            <a:ext cx="7093009" cy="7252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SSC-NICE, Sonic Bubble Vis 2</a:t>
            </a:r>
            <a:endParaRPr lang="en-US" dirty="0"/>
          </a:p>
        </p:txBody>
      </p:sp>
      <p:pic>
        <p:nvPicPr>
          <p:cNvPr id="3" name="TypLCO_M092_H2KFT_1g_tip5.2g_Pt8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77875" y="1209676"/>
            <a:ext cx="7443788" cy="39338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61707" y="5792624"/>
            <a:ext cx="7093009" cy="725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M=0.92, Alt=2,000 ft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9822" y="1162228"/>
            <a:ext cx="9084178" cy="55120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Combines flight dynamics and nonlinear aeroelastic models in the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Simulink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environment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ZEUS (a CFD code) to generate POD modes of the unsteady aerodynamic Cp, and generalized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aerodynamic forces (GAFs)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 Neural Net ROMs using ZEUS POD output as training data via MATLAB GUI program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NNET ROMs solved each time step in simulation to give unsteady Cp and GAFs, leading to incremental loads and control forces/moments, as well as accelerations and component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loads at multiple locations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Unsteady Cp yields incremental loads history for Global Stress FEM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GAFs make rigid 6-DOF controller elastic using elastic control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Component Loads, compare to MODSDF, use in OFLCP, traditional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Predefined control inputs, or joystick for pilot-in-the-loop simulation</a:t>
            </a:r>
          </a:p>
        </p:txBody>
      </p:sp>
      <p:sp>
        <p:nvSpPr>
          <p:cNvPr id="3" name="TextBox 26"/>
          <p:cNvSpPr txBox="1">
            <a:spLocks noChangeArrowheads="1"/>
          </p:cNvSpPr>
          <p:nvPr/>
        </p:nvSpPr>
        <p:spPr bwMode="auto">
          <a:xfrm>
            <a:off x="7932630" y="5185426"/>
            <a:ext cx="1211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dirty="0"/>
              <a:t>Δ</a:t>
            </a:r>
            <a:r>
              <a:rPr lang="en-US" sz="2400" dirty="0"/>
              <a:t>F, </a:t>
            </a:r>
            <a:r>
              <a:rPr lang="el-GR" sz="2400" dirty="0"/>
              <a:t>Δ</a:t>
            </a:r>
            <a:r>
              <a:rPr lang="en-US" sz="2400" dirty="0"/>
              <a:t>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3862" y="0"/>
            <a:ext cx="6947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Dynamic Flight Simulator, DFS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3207</TotalTime>
  <Words>1406</Words>
  <Application>Microsoft Office PowerPoint</Application>
  <PresentationFormat>On-screen Show (4:3)</PresentationFormat>
  <Paragraphs>285</Paragraphs>
  <Slides>31</Slides>
  <Notes>0</Notes>
  <HiddenSlides>0</HiddenSlides>
  <MMClips>4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Custom Design</vt:lpstr>
      <vt:lpstr>1_Custom Design</vt:lpstr>
      <vt:lpstr>Office Theme</vt:lpstr>
      <vt:lpstr>Equation</vt:lpstr>
      <vt:lpstr>Stick-to-Stress Real-time Simulator (StS-RtS) Application</vt:lpstr>
      <vt:lpstr>StS-RtS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SSC-NICE, Sonic Bubble Vis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MODSDF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to Local, Stress as BC to DADT FEM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Air Force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lindslnj</dc:creator>
  <cp:lastModifiedBy>lindslnj</cp:lastModifiedBy>
  <cp:revision>142</cp:revision>
  <dcterms:created xsi:type="dcterms:W3CDTF">2012-03-22T10:11:51Z</dcterms:created>
  <dcterms:modified xsi:type="dcterms:W3CDTF">2012-04-18T12:37:13Z</dcterms:modified>
</cp:coreProperties>
</file>