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9" r:id="rId3"/>
    <p:sldId id="267" r:id="rId4"/>
    <p:sldId id="271" r:id="rId5"/>
    <p:sldId id="272" r:id="rId6"/>
    <p:sldId id="286" r:id="rId7"/>
    <p:sldId id="273" r:id="rId8"/>
    <p:sldId id="277" r:id="rId9"/>
    <p:sldId id="288" r:id="rId10"/>
    <p:sldId id="278" r:id="rId11"/>
    <p:sldId id="294" r:id="rId12"/>
    <p:sldId id="295" r:id="rId13"/>
    <p:sldId id="296" r:id="rId14"/>
    <p:sldId id="282" r:id="rId15"/>
    <p:sldId id="291" r:id="rId16"/>
    <p:sldId id="293" r:id="rId17"/>
    <p:sldId id="290" r:id="rId18"/>
    <p:sldId id="284" r:id="rId19"/>
    <p:sldId id="268" r:id="rId20"/>
  </p:sldIdLst>
  <p:sldSz cx="9455150" cy="7086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1pPr>
    <a:lvl2pPr marL="472608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2pPr>
    <a:lvl3pPr marL="945215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3pPr>
    <a:lvl4pPr marL="1417823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4pPr>
    <a:lvl5pPr marL="1890431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5pPr>
    <a:lvl6pPr marL="2363038" algn="l" defTabSz="945215" rtl="0" eaLnBrk="1" latinLnBrk="0" hangingPunct="1"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6pPr>
    <a:lvl7pPr marL="2835646" algn="l" defTabSz="945215" rtl="0" eaLnBrk="1" latinLnBrk="0" hangingPunct="1"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7pPr>
    <a:lvl8pPr marL="3308253" algn="l" defTabSz="945215" rtl="0" eaLnBrk="1" latinLnBrk="0" hangingPunct="1"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8pPr>
    <a:lvl9pPr marL="3780861" algn="l" defTabSz="945215" rtl="0" eaLnBrk="1" latinLnBrk="0" hangingPunct="1">
      <a:defRPr sz="2100" b="1" kern="1200">
        <a:solidFill>
          <a:srgbClr val="FAFD00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5E"/>
    <a:srgbClr val="9234DB"/>
    <a:srgbClr val="B760F9"/>
    <a:srgbClr val="FAFD00"/>
    <a:srgbClr val="FFFFFF"/>
    <a:srgbClr val="6C18B0"/>
    <a:srgbClr val="F63F1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9" autoAdjust="0"/>
    <p:restoredTop sz="94605" autoAdjust="0"/>
  </p:normalViewPr>
  <p:slideViewPr>
    <p:cSldViewPr snapToGrid="0" showGuides="1">
      <p:cViewPr>
        <p:scale>
          <a:sx n="70" d="100"/>
          <a:sy n="70" d="100"/>
        </p:scale>
        <p:origin x="-3632" y="-1800"/>
      </p:cViewPr>
      <p:guideLst>
        <p:guide orient="horz" pos="4316"/>
        <p:guide orient="horz" pos="1935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3440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68291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726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4521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417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904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363038" algn="l" defTabSz="4726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5646" algn="l" defTabSz="4726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8253" algn="l" defTabSz="4726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0861" algn="l" defTabSz="4726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51038" y="6704384"/>
            <a:ext cx="2626431" cy="21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96" tIns="45948" rIns="91896" bIns="45948">
            <a:spAutoFit/>
          </a:bodyPr>
          <a:lstStyle/>
          <a:p>
            <a:pPr algn="r" defTabSz="917319">
              <a:spcBef>
                <a:spcPct val="50000"/>
              </a:spcBef>
            </a:pPr>
            <a:fld id="{A5A69379-469C-4B05-81AE-5148177D057E}" type="slidenum">
              <a:rPr lang="en-US" sz="800" b="0" smtClean="0">
                <a:solidFill>
                  <a:schemeClr val="bg2"/>
                </a:solidFill>
              </a:rPr>
              <a:pPr algn="r" defTabSz="917319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bg2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7683" y="1811020"/>
            <a:ext cx="8514769" cy="1181100"/>
          </a:xfrm>
        </p:spPr>
        <p:txBody>
          <a:bodyPr anchor="ctr"/>
          <a:lstStyle>
            <a:lvl1pPr algn="ctr" defTabSz="907473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162" y="3292767"/>
            <a:ext cx="8312826" cy="508858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33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490815" y="5498677"/>
            <a:ext cx="3796833" cy="616797"/>
            <a:chOff x="299" y="3352"/>
            <a:chExt cx="2313" cy="376"/>
          </a:xfrm>
          <a:solidFill>
            <a:schemeClr val="bg1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224710" y="5550000"/>
            <a:ext cx="3921590" cy="292388"/>
          </a:xfrm>
        </p:spPr>
        <p:txBody>
          <a:bodyPr/>
          <a:lstStyle>
            <a:lvl1pPr marL="0" indent="0">
              <a:buNone/>
              <a:defRPr sz="1900"/>
            </a:lvl1pPr>
            <a:lvl2pPr marL="0" indent="0">
              <a:buNone/>
              <a:defRPr sz="1900"/>
            </a:lvl2pPr>
            <a:lvl3pPr marL="0" indent="0">
              <a:buNone/>
              <a:defRPr sz="1900"/>
            </a:lvl3pPr>
            <a:lvl4pPr marL="0" indent="0">
              <a:buNone/>
              <a:defRPr sz="1900"/>
            </a:lvl4pPr>
            <a:lvl5pPr marL="0" indent="0">
              <a:buNone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224710" y="5840589"/>
            <a:ext cx="3921590" cy="261610"/>
          </a:xfrm>
        </p:spPr>
        <p:txBody>
          <a:bodyPr/>
          <a:lstStyle>
            <a:lvl1pPr marL="0" indent="0">
              <a:buNone/>
              <a:defRPr sz="1700"/>
            </a:lvl1pPr>
            <a:lvl2pPr marL="0" indent="0">
              <a:buNone/>
              <a:defRPr sz="1900"/>
            </a:lvl2pPr>
            <a:lvl3pPr marL="0" indent="0">
              <a:buNone/>
              <a:defRPr sz="1900"/>
            </a:lvl3pPr>
            <a:lvl4pPr marL="0" indent="0">
              <a:buNone/>
              <a:defRPr sz="1900"/>
            </a:lvl4pPr>
            <a:lvl5pPr marL="0" indent="0">
              <a:buNone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960622" y="4125180"/>
            <a:ext cx="3537190" cy="763286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500"/>
            </a:lvl1pPr>
            <a:lvl2pPr marL="0" indent="0">
              <a:buNone/>
              <a:defRPr sz="1900"/>
            </a:lvl2pPr>
            <a:lvl3pPr marL="0" indent="0">
              <a:buNone/>
              <a:defRPr sz="1900"/>
            </a:lvl3pPr>
            <a:lvl4pPr marL="0" indent="0">
              <a:buNone/>
              <a:defRPr sz="1900"/>
            </a:lvl4pPr>
            <a:lvl5pPr marL="0" indent="0">
              <a:buNone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5" name="Picture 20" descr="Intro Skunk"/>
          <p:cNvPicPr>
            <a:picLocks noChangeAspect="1" noChangeArrowheads="1"/>
          </p:cNvPicPr>
          <p:nvPr userDrawn="1"/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 bwMode="auto">
          <a:xfrm>
            <a:off x="689438" y="4771973"/>
            <a:ext cx="2216051" cy="1081034"/>
          </a:xfrm>
          <a:prstGeom prst="rect">
            <a:avLst/>
          </a:prstGeom>
          <a:noFill/>
        </p:spPr>
      </p:pic>
      <p:sp>
        <p:nvSpPr>
          <p:cNvPr id="26" name="Rectangle 21"/>
          <p:cNvSpPr>
            <a:spLocks noChangeArrowheads="1"/>
          </p:cNvSpPr>
          <p:nvPr userDrawn="1"/>
        </p:nvSpPr>
        <p:spPr bwMode="auto">
          <a:xfrm>
            <a:off x="3347058" y="6815932"/>
            <a:ext cx="2751186" cy="221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522" tIns="47261" rIns="94522" bIns="47261">
            <a:spAutoFit/>
          </a:bodyPr>
          <a:lstStyle/>
          <a:p>
            <a:pPr algn="ctr"/>
            <a:r>
              <a:rPr lang="en-US" sz="800" b="0" dirty="0" smtClean="0">
                <a:solidFill>
                  <a:srgbClr val="808080"/>
                </a:solidFill>
              </a:rPr>
              <a:t>Copyright Lockheed Martin Aeronautics Company 2012</a:t>
            </a:r>
            <a:endParaRPr lang="en-US" sz="8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83" y="1399745"/>
            <a:ext cx="8504710" cy="1297586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17" y="2326403"/>
            <a:ext cx="8514350" cy="1526572"/>
          </a:xfrm>
        </p:spPr>
        <p:txBody>
          <a:bodyPr wrap="square" anchor="ctr" anchorCtr="0">
            <a:spAutoFit/>
          </a:bodyPr>
          <a:lstStyle>
            <a:lvl1pPr algn="ctr">
              <a:defRPr sz="50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>
            <a:spLocks/>
          </p:cNvSpPr>
          <p:nvPr userDrawn="1"/>
        </p:nvSpPr>
        <p:spPr bwMode="black">
          <a:xfrm>
            <a:off x="1002969" y="2027555"/>
            <a:ext cx="7449214" cy="267880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522" tIns="47261" rIns="94522" bIns="47261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7683" y="474291"/>
            <a:ext cx="7560837" cy="549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683" y="1348422"/>
            <a:ext cx="8514558" cy="1297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324787" y="228020"/>
            <a:ext cx="1654651" cy="594934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522" tIns="47261" rIns="94522" bIns="47261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359236" y="6815932"/>
            <a:ext cx="2726842" cy="218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4522" tIns="47261" rIns="94522" bIns="47261">
            <a:spAutoFit/>
          </a:bodyPr>
          <a:lstStyle/>
          <a:p>
            <a:pPr algn="ctr"/>
            <a:r>
              <a:rPr lang="en-US" sz="800" b="0" dirty="0" smtClean="0">
                <a:solidFill>
                  <a:srgbClr val="808080"/>
                </a:solidFill>
              </a:rPr>
              <a:t>Copyright Lockheed Martin Aeronautics Company 2012</a:t>
            </a:r>
            <a:endParaRPr lang="en-US" sz="800" b="0" dirty="0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516517" y="6770001"/>
            <a:ext cx="1460952" cy="21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896" tIns="45948" rIns="91896" bIns="45948">
            <a:spAutoFit/>
          </a:bodyPr>
          <a:lstStyle/>
          <a:p>
            <a:pPr algn="r" defTabSz="917319">
              <a:spcBef>
                <a:spcPct val="50000"/>
              </a:spcBef>
            </a:pPr>
            <a:fld id="{0A9B9938-D07C-4868-9224-FCB3BBCD6C44}" type="slidenum">
              <a:rPr lang="en-US" sz="800" b="0">
                <a:solidFill>
                  <a:srgbClr val="808080"/>
                </a:solidFill>
              </a:rPr>
              <a:pPr algn="r" defTabSz="917319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rgbClr val="808080"/>
              </a:solidFill>
            </a:endParaRPr>
          </a:p>
        </p:txBody>
      </p:sp>
      <p:pic>
        <p:nvPicPr>
          <p:cNvPr id="8" name="Picture 7" descr="Intro Skunk"/>
          <p:cNvPicPr>
            <a:picLocks noChangeAspect="1" noChangeArrowheads="1"/>
          </p:cNvPicPr>
          <p:nvPr userDrawn="1"/>
        </p:nvPicPr>
        <p:blipFill>
          <a:blip r:embed="rId8">
            <a:lum bright="-18000" contrast="12000"/>
          </a:blip>
          <a:srcRect/>
          <a:stretch>
            <a:fillRect/>
          </a:stretch>
        </p:blipFill>
        <p:spPr bwMode="auto">
          <a:xfrm>
            <a:off x="62378" y="6354975"/>
            <a:ext cx="1467518" cy="711941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1" r:id="rId4"/>
    <p:sldLayoutId id="2147483689" r:id="rId5"/>
    <p:sldLayoutId id="214748369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bg1"/>
          </a:solidFill>
          <a:effectLst/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72608"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45215"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417823"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90431" algn="l" defTabSz="917319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9740" indent="-229740" algn="l" defTabSz="917319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500" b="1">
          <a:solidFill>
            <a:schemeClr val="bg2"/>
          </a:solidFill>
          <a:effectLst/>
          <a:latin typeface="+mn-lt"/>
          <a:ea typeface="ＭＳ Ｐゴシック" pitchFamily="-112" charset="-128"/>
          <a:cs typeface="ＭＳ Ｐゴシック" pitchFamily="-112" charset="-128"/>
        </a:defRPr>
      </a:lvl1pPr>
      <a:lvl2pPr marL="636708" indent="-288816" algn="l" defTabSz="917319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5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2pPr>
      <a:lvl3pPr marL="1032189" indent="-277329" algn="l" defTabSz="917319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5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3pPr>
      <a:lvl4pPr marL="1603256" indent="-229740" algn="l" defTabSz="917319" rtl="0" eaLnBrk="1" fontAlgn="base" hangingPunct="1">
        <a:spcBef>
          <a:spcPct val="20000"/>
        </a:spcBef>
        <a:spcAft>
          <a:spcPct val="0"/>
        </a:spcAft>
        <a:buChar char="–"/>
        <a:defRPr sz="21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4pPr>
      <a:lvl5pPr marL="2061094" indent="-229740" algn="l" defTabSz="917319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5pPr>
      <a:lvl6pPr marL="2533702" indent="-229740" algn="l" defTabSz="917319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3006310" indent="-229740" algn="l" defTabSz="917319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78917" indent="-229740" algn="l" defTabSz="917319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951525" indent="-229740" algn="l" defTabSz="917319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608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215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823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431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3038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646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8253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861" algn="l" defTabSz="4726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1" Type="http://schemas.microsoft.com/office/2007/relationships/media" Target="file://localhost/Users/wstevens/ASE%20Sim%20Wkshp/Scarcello%20and%20Baranek/bff01-1.avi" TargetMode="External"/><Relationship Id="rId2" Type="http://schemas.openxmlformats.org/officeDocument/2006/relationships/video" Target="file://localhost/Users/wstevens/ASE%20Sim%20Wkshp/Scarcello%20and%20Baranek/bff01-1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Users/wstevens/ASE%20Sim%20Wkshp/Scarcello%20and%20Baranek/AIAA%20at%20LM_0004.wmv" TargetMode="External"/><Relationship Id="rId2" Type="http://schemas.openxmlformats.org/officeDocument/2006/relationships/video" Target="file://localhost/Users/wstevens/ASE%20Sim%20Wkshp/Scarcello%20and%20Baranek/AIAA%20at%20LM_0004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91330" y="1579008"/>
            <a:ext cx="8514769" cy="1181100"/>
          </a:xfrm>
        </p:spPr>
        <p:txBody>
          <a:bodyPr/>
          <a:lstStyle/>
          <a:p>
            <a:r>
              <a:rPr lang="en-US" dirty="0" smtClean="0"/>
              <a:t>Body Freedom Flutter and the X-56A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71162" y="3039365"/>
            <a:ext cx="8312826" cy="1015663"/>
          </a:xfrm>
        </p:spPr>
        <p:txBody>
          <a:bodyPr/>
          <a:lstStyle/>
          <a:p>
            <a:r>
              <a:rPr lang="en-US" dirty="0" err="1" smtClean="0"/>
              <a:t>Aeroservoelastic</a:t>
            </a:r>
            <a:r>
              <a:rPr lang="en-US" dirty="0" smtClean="0"/>
              <a:t> Workshop</a:t>
            </a:r>
          </a:p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8728" y="5113271"/>
            <a:ext cx="4082981" cy="1344984"/>
          </a:xfrm>
        </p:spPr>
        <p:txBody>
          <a:bodyPr/>
          <a:lstStyle/>
          <a:p>
            <a:r>
              <a:rPr lang="en-US" dirty="0" smtClean="0"/>
              <a:t>Jeff Beranek</a:t>
            </a:r>
          </a:p>
          <a:p>
            <a:r>
              <a:rPr lang="en-US" dirty="0" smtClean="0"/>
              <a:t>    MAD Deputy Program Manager</a:t>
            </a:r>
          </a:p>
          <a:p>
            <a:r>
              <a:rPr lang="en-US" dirty="0" smtClean="0"/>
              <a:t>John Scarcello</a:t>
            </a:r>
          </a:p>
          <a:p>
            <a:r>
              <a:rPr lang="en-US" dirty="0" smtClean="0"/>
              <a:t>    Research Engineering Manager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960622" y="4125180"/>
            <a:ext cx="3537190" cy="381643"/>
          </a:xfrm>
        </p:spPr>
        <p:txBody>
          <a:bodyPr/>
          <a:lstStyle/>
          <a:p>
            <a:r>
              <a:rPr lang="en-US" dirty="0" smtClean="0"/>
              <a:t>April 18-19, 2012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21708" y="324803"/>
            <a:ext cx="5127722" cy="6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4522" tIns="47261" rIns="94522" bIns="47261">
            <a:spAutoFit/>
          </a:bodyPr>
          <a:lstStyle/>
          <a:p>
            <a:pPr algn="r" eaLnBrk="0" hangingPunct="0"/>
            <a:r>
              <a:rPr lang="en-US" sz="1900" i="1" dirty="0">
                <a:solidFill>
                  <a:schemeClr val="bg2"/>
                </a:solidFill>
              </a:rPr>
              <a:t>Create and Deliver Superior Products Through Innovative Minds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83" y="474291"/>
            <a:ext cx="8266267" cy="54953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Multi-utility Aeroelastic Demonstration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60" y="920116"/>
            <a:ext cx="5739397" cy="20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522" tIns="47261" rIns="94522" bIns="47261">
            <a:spAutoFit/>
          </a:bodyPr>
          <a:lstStyle/>
          <a:p>
            <a:pPr algn="l">
              <a:buFontTx/>
              <a:buChar char="•"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bg2"/>
                </a:solidFill>
              </a:rPr>
              <a:t>Complete Research System</a:t>
            </a:r>
          </a:p>
          <a:p>
            <a:pPr lvl="1" algn="l"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2 Center Bodies</a:t>
            </a:r>
          </a:p>
          <a:p>
            <a:pPr lvl="1" algn="l"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1 Stiff Wing Set</a:t>
            </a:r>
          </a:p>
          <a:p>
            <a:pPr lvl="1" algn="l"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3 Flexible Wing Sets</a:t>
            </a:r>
          </a:p>
          <a:p>
            <a:pPr lvl="1" algn="l"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1 Ground Control Station </a:t>
            </a:r>
          </a:p>
          <a:p>
            <a:pPr lvl="2" algn="l"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With Simulation and SIL Capabilities</a:t>
            </a:r>
          </a:p>
        </p:txBody>
      </p:sp>
      <p:pic>
        <p:nvPicPr>
          <p:cNvPr id="8" name="Picture 7" descr="MAD Deliverab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0B0D6"/>
              </a:clrFrom>
              <a:clrTo>
                <a:srgbClr val="B0B0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5" y="2502277"/>
            <a:ext cx="8172450" cy="427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im-flt118m-2.jpg"/>
          <p:cNvPicPr>
            <a:picLocks/>
          </p:cNvPicPr>
          <p:nvPr/>
        </p:nvPicPr>
        <p:blipFill>
          <a:blip r:embed="rId2"/>
          <a:srcRect l="3599" t="6621" r="1799" b="5405"/>
          <a:stretch>
            <a:fillRect/>
          </a:stretch>
        </p:blipFill>
        <p:spPr>
          <a:xfrm>
            <a:off x="4663440" y="2073349"/>
            <a:ext cx="3845816" cy="4464647"/>
          </a:xfrm>
          <a:prstGeom prst="rect">
            <a:avLst/>
          </a:prstGeom>
        </p:spPr>
      </p:pic>
      <p:pic>
        <p:nvPicPr>
          <p:cNvPr id="44" name="Picture 43" descr="im-flt118m-1.jpg"/>
          <p:cNvPicPr>
            <a:picLocks/>
          </p:cNvPicPr>
          <p:nvPr/>
        </p:nvPicPr>
        <p:blipFill>
          <a:blip r:embed="rId3"/>
          <a:srcRect l="3599" t="6621" r="1799" b="5405"/>
          <a:stretch>
            <a:fillRect/>
          </a:stretch>
        </p:blipFill>
        <p:spPr>
          <a:xfrm>
            <a:off x="822960" y="2073349"/>
            <a:ext cx="3845816" cy="4464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69" y="389810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X-56A Flex - Empty </a:t>
            </a:r>
            <a:endParaRPr lang="en-US" dirty="0"/>
          </a:p>
        </p:txBody>
      </p:sp>
      <p:sp>
        <p:nvSpPr>
          <p:cNvPr id="23" name="Text Box 129"/>
          <p:cNvSpPr txBox="1">
            <a:spLocks noChangeArrowheads="1"/>
          </p:cNvSpPr>
          <p:nvPr/>
        </p:nvSpPr>
        <p:spPr bwMode="auto">
          <a:xfrm>
            <a:off x="2200873" y="6449038"/>
            <a:ext cx="5398969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Demonstrator Achieves Desired Flutter Behavior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272519" y="5943260"/>
            <a:ext cx="6937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Short Period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453494" y="5338155"/>
            <a:ext cx="3333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450319" y="4875294"/>
            <a:ext cx="339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459844" y="4037361"/>
            <a:ext cx="320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456669" y="3723691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AW1T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146413" y="3006065"/>
            <a:ext cx="6286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UNSTABLE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243250" y="3153703"/>
            <a:ext cx="4619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146438" y="2127360"/>
            <a:ext cx="403674" cy="412489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91421" tIns="45710" rIns="91421" bIns="45710" anchor="ctr"/>
          <a:lstStyle/>
          <a:p>
            <a:pPr marL="0" marR="0" lvl="0" indent="0" algn="ctr" defTabSz="912813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cxnSp>
        <p:nvCxnSpPr>
          <p:cNvPr id="35" name="Straight Connector 19"/>
          <p:cNvCxnSpPr>
            <a:cxnSpLocks noChangeShapeType="1"/>
          </p:cNvCxnSpPr>
          <p:nvPr/>
        </p:nvCxnSpPr>
        <p:spPr bwMode="auto">
          <a:xfrm>
            <a:off x="5047463" y="3149727"/>
            <a:ext cx="3153187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627002" y="2142967"/>
            <a:ext cx="302482" cy="411282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91421" tIns="45710" rIns="91421" bIns="45710" anchor="ctr"/>
          <a:lstStyle/>
          <a:p>
            <a:pPr marL="0" marR="0" lvl="0" indent="0" algn="ctr" defTabSz="912813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6277406" y="2979007"/>
            <a:ext cx="225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BFF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6666411" y="2753804"/>
            <a:ext cx="339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SWBT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015268" y="2957330"/>
            <a:ext cx="3460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AWBT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6691845" y="5610921"/>
            <a:ext cx="488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Desired Flutter Band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2" y="976901"/>
            <a:ext cx="8861247" cy="129266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/>
              <a:t>Flex wing empty fuel flutter achieves desired speeds for minimal kinetic energy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Body freedom flutter ~100 KEAS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Symmetric wing bending/torsion ~119 KEAS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Anti-symmetric wing bending/torsion ~121 KEAS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7409424" y="2134526"/>
            <a:ext cx="0" cy="4135649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7550645" y="6023630"/>
            <a:ext cx="1968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V</a:t>
            </a:r>
            <a:r>
              <a:rPr kumimoji="0" lang="en-US" sz="900" b="1" i="0" u="none" strike="noStrike" kern="0" cap="none" spc="0" normalizeH="0" baseline="-2500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L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m-flt119m-4.jpg"/>
          <p:cNvPicPr>
            <a:picLocks/>
          </p:cNvPicPr>
          <p:nvPr/>
        </p:nvPicPr>
        <p:blipFill>
          <a:blip r:embed="rId2"/>
          <a:srcRect l="3599" t="7147" r="1799" b="5405"/>
          <a:stretch>
            <a:fillRect/>
          </a:stretch>
        </p:blipFill>
        <p:spPr>
          <a:xfrm>
            <a:off x="4663440" y="2105025"/>
            <a:ext cx="3845786" cy="4437908"/>
          </a:xfrm>
          <a:prstGeom prst="rect">
            <a:avLst/>
          </a:prstGeom>
        </p:spPr>
      </p:pic>
      <p:pic>
        <p:nvPicPr>
          <p:cNvPr id="25" name="Picture 24" descr="im-flt119m-3.jpg"/>
          <p:cNvPicPr>
            <a:picLocks/>
          </p:cNvPicPr>
          <p:nvPr/>
        </p:nvPicPr>
        <p:blipFill>
          <a:blip r:embed="rId3"/>
          <a:srcRect l="3599" t="6649" r="1799" b="5405"/>
          <a:stretch>
            <a:fillRect/>
          </a:stretch>
        </p:blipFill>
        <p:spPr>
          <a:xfrm>
            <a:off x="822960" y="2075688"/>
            <a:ext cx="3845786" cy="4463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69" y="389810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X-56A Flex - Full</a:t>
            </a:r>
            <a:endParaRPr lang="en-US" dirty="0"/>
          </a:p>
        </p:txBody>
      </p:sp>
      <p:sp>
        <p:nvSpPr>
          <p:cNvPr id="23" name="Text Box 129"/>
          <p:cNvSpPr txBox="1">
            <a:spLocks noChangeArrowheads="1"/>
          </p:cNvSpPr>
          <p:nvPr/>
        </p:nvSpPr>
        <p:spPr bwMode="auto">
          <a:xfrm>
            <a:off x="2200873" y="6449038"/>
            <a:ext cx="5398969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Demonstrator Achieves Desired Flutter Behavior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358244" y="5943260"/>
            <a:ext cx="6937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Short Period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539219" y="5414355"/>
            <a:ext cx="3333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536044" y="5046744"/>
            <a:ext cx="339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545569" y="4218336"/>
            <a:ext cx="320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542394" y="3942766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AW1T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146413" y="3006065"/>
            <a:ext cx="6286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UNSTABLE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243250" y="3153703"/>
            <a:ext cx="4619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146438" y="2136885"/>
            <a:ext cx="403674" cy="4124896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91421" tIns="45710" rIns="91421" bIns="45710" anchor="ctr"/>
          <a:lstStyle/>
          <a:p>
            <a:pPr marL="0" marR="0" lvl="0" indent="0" algn="ctr" defTabSz="912813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cxnSp>
        <p:nvCxnSpPr>
          <p:cNvPr id="35" name="Straight Connector 19"/>
          <p:cNvCxnSpPr>
            <a:cxnSpLocks noChangeShapeType="1"/>
          </p:cNvCxnSpPr>
          <p:nvPr/>
        </p:nvCxnSpPr>
        <p:spPr bwMode="auto">
          <a:xfrm>
            <a:off x="5047463" y="3149727"/>
            <a:ext cx="3153187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7409424" y="2134526"/>
            <a:ext cx="0" cy="4135649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627002" y="2142967"/>
            <a:ext cx="302482" cy="4112829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 lIns="91421" tIns="45710" rIns="91421" bIns="45710" anchor="ctr"/>
          <a:lstStyle/>
          <a:p>
            <a:pPr marL="0" marR="0" lvl="0" indent="0" algn="ctr" defTabSz="912813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6277406" y="2979007"/>
            <a:ext cx="225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BFF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6666411" y="2753804"/>
            <a:ext cx="3397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SWBT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015268" y="2957330"/>
            <a:ext cx="3460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AWBT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7550645" y="6023630"/>
            <a:ext cx="1968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V</a:t>
            </a:r>
            <a:r>
              <a:rPr kumimoji="0" lang="en-US" sz="900" b="1" i="0" u="none" strike="noStrike" kern="0" cap="none" spc="0" normalizeH="0" baseline="-2500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L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6691845" y="5610921"/>
            <a:ext cx="488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Desired Flutter Band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976901"/>
            <a:ext cx="8485012" cy="10156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/>
              <a:t>Flex wing full fuel flutter emulates full size vehicle behavior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Body freedom flutter ~100 KEAS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Symmetric wing bending/torsion ~121 KEAS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/>
              <a:t>Anti-symmetric wing bending/torsion ~145 KEAS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m-flt049m-6.jpg"/>
          <p:cNvPicPr>
            <a:picLocks/>
          </p:cNvPicPr>
          <p:nvPr/>
        </p:nvPicPr>
        <p:blipFill>
          <a:blip r:embed="rId2"/>
          <a:srcRect l="3599" t="6649" r="1799" b="5405"/>
          <a:stretch>
            <a:fillRect/>
          </a:stretch>
        </p:blipFill>
        <p:spPr>
          <a:xfrm>
            <a:off x="4663440" y="2075688"/>
            <a:ext cx="3845793" cy="4463218"/>
          </a:xfrm>
          <a:prstGeom prst="rect">
            <a:avLst/>
          </a:prstGeom>
        </p:spPr>
      </p:pic>
      <p:pic>
        <p:nvPicPr>
          <p:cNvPr id="43" name="Picture 42" descr="im-flt049m-5.jpg"/>
          <p:cNvPicPr>
            <a:picLocks/>
          </p:cNvPicPr>
          <p:nvPr/>
        </p:nvPicPr>
        <p:blipFill>
          <a:blip r:embed="rId3"/>
          <a:srcRect l="3599" t="6649" r="1799" b="5405"/>
          <a:stretch>
            <a:fillRect/>
          </a:stretch>
        </p:blipFill>
        <p:spPr>
          <a:xfrm>
            <a:off x="822960" y="2075688"/>
            <a:ext cx="3845793" cy="4463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69" y="389810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X-56A Stiff - Full</a:t>
            </a:r>
            <a:endParaRPr lang="en-US" dirty="0"/>
          </a:p>
        </p:txBody>
      </p:sp>
      <p:sp>
        <p:nvSpPr>
          <p:cNvPr id="23" name="Text Box 129"/>
          <p:cNvSpPr txBox="1">
            <a:spLocks noChangeArrowheads="1"/>
          </p:cNvSpPr>
          <p:nvPr/>
        </p:nvSpPr>
        <p:spPr bwMode="auto">
          <a:xfrm>
            <a:off x="2200873" y="6449038"/>
            <a:ext cx="5398969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Demonstrator Achieves Desired Flutter Behavior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358244" y="5943260"/>
            <a:ext cx="6937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Short Period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539219" y="5014305"/>
            <a:ext cx="3333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536044" y="4475244"/>
            <a:ext cx="3397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AW1B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545569" y="2761011"/>
            <a:ext cx="320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SW1T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146413" y="3006065"/>
            <a:ext cx="6286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UNSTABLE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243250" y="3153703"/>
            <a:ext cx="4619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STABLE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Straight Connector 19"/>
          <p:cNvCxnSpPr>
            <a:cxnSpLocks noChangeShapeType="1"/>
          </p:cNvCxnSpPr>
          <p:nvPr/>
        </p:nvCxnSpPr>
        <p:spPr bwMode="auto">
          <a:xfrm>
            <a:off x="5047463" y="3149727"/>
            <a:ext cx="3153187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7409424" y="2134526"/>
            <a:ext cx="0" cy="4135649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001431" y="4045807"/>
            <a:ext cx="2254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BFF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7550645" y="6023630"/>
            <a:ext cx="1968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V</a:t>
            </a:r>
            <a:r>
              <a:rPr kumimoji="0" lang="en-US" sz="900" b="1" i="0" u="none" strike="noStrike" kern="0" cap="none" spc="0" normalizeH="0" baseline="-2500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L</a:t>
            </a: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6691845" y="5610921"/>
            <a:ext cx="488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8844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</a:rPr>
              <a:t>Desired Flutter Band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28" y="1262651"/>
            <a:ext cx="8485012" cy="27699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/>
              <a:t>Stiff wing full fuel flutter achieves &gt; 50% flutter margin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Flight Control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33" y="1218770"/>
            <a:ext cx="8485012" cy="1274195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MUTT integrated rigid/flexible vehicle control laws will simultaneously:</a:t>
            </a:r>
          </a:p>
          <a:p>
            <a:pPr lvl="1">
              <a:defRPr/>
            </a:pPr>
            <a:r>
              <a:rPr lang="en-US" sz="1800" dirty="0" smtClean="0"/>
              <a:t>Produce desired rigid body flying qualities</a:t>
            </a:r>
          </a:p>
          <a:p>
            <a:pPr lvl="1">
              <a:defRPr/>
            </a:pPr>
            <a:r>
              <a:rPr lang="en-US" sz="1800" dirty="0" smtClean="0"/>
              <a:t>Suppress BFF and symmetric and anti-symmetric wing bending/torsion</a:t>
            </a:r>
          </a:p>
          <a:p>
            <a:pPr lvl="1">
              <a:defRPr/>
            </a:pPr>
            <a:r>
              <a:rPr lang="en-US" sz="1800" dirty="0" smtClean="0"/>
              <a:t>Reduce vehicle response due to gust to minimize loads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38" y="2647950"/>
            <a:ext cx="6126162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9"/>
          <p:cNvSpPr txBox="1">
            <a:spLocks noChangeArrowheads="1"/>
          </p:cNvSpPr>
          <p:nvPr/>
        </p:nvSpPr>
        <p:spPr bwMode="auto">
          <a:xfrm>
            <a:off x="1781175" y="6430652"/>
            <a:ext cx="7038975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Integrated Rigid/Flexible Vehicle Control Essential to MAD/MUTT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96" y="32808"/>
            <a:ext cx="6549661" cy="990812"/>
          </a:xfrm>
        </p:spPr>
        <p:txBody>
          <a:bodyPr/>
          <a:lstStyle/>
          <a:p>
            <a:pPr marL="123075" indent="-123075"/>
            <a:r>
              <a:rPr lang="en-US" dirty="0" smtClean="0">
                <a:solidFill>
                  <a:srgbClr val="FFFFFF"/>
                </a:solidFill>
              </a:rPr>
              <a:t>Stabilization Over the Entire Flight Envelope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100" dirty="0" smtClean="0">
                <a:solidFill>
                  <a:srgbClr val="FFFFFF"/>
                </a:solidFill>
              </a:rPr>
              <a:t>→ Regulator point designs every 20 KEAS</a:t>
            </a:r>
            <a:br>
              <a:rPr lang="en-US" sz="2100" dirty="0" smtClean="0">
                <a:solidFill>
                  <a:srgbClr val="FFFFFF"/>
                </a:solidFill>
              </a:rPr>
            </a:br>
            <a:r>
              <a:rPr lang="en-US" sz="2100" dirty="0" smtClean="0">
                <a:solidFill>
                  <a:srgbClr val="FFFFFF"/>
                </a:solidFill>
              </a:rPr>
              <a:t>→ Closed-loop poles plotted every 10 KEAS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print"/>
          <a:srcRect l="12545" t="6879" r="6914" b="7130"/>
          <a:stretch>
            <a:fillRect/>
          </a:stretch>
        </p:blipFill>
        <p:spPr bwMode="auto">
          <a:xfrm>
            <a:off x="636428" y="1266507"/>
            <a:ext cx="3586791" cy="45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3" cstate="print"/>
          <a:srcRect l="12453" t="6879" r="7237" b="7324"/>
          <a:stretch>
            <a:fillRect/>
          </a:stretch>
        </p:blipFill>
        <p:spPr bwMode="auto">
          <a:xfrm>
            <a:off x="5369041" y="1266506"/>
            <a:ext cx="3576514" cy="45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77683" y="474081"/>
            <a:ext cx="7560837" cy="549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defTabSz="917319" eaLnBrk="1" hangingPunct="1">
              <a:lnSpc>
                <a:spcPct val="100000"/>
              </a:lnSpc>
              <a:defRPr/>
            </a:pPr>
            <a:r>
              <a:rPr lang="en-US" sz="2900" b="1" kern="0" dirty="0" smtClean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Structural Stabilization for SM = -3, 0, 3, 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4461" y="6220517"/>
            <a:ext cx="5706550" cy="357055"/>
          </a:xfrm>
          <a:prstGeom prst="rect">
            <a:avLst/>
          </a:prstGeom>
          <a:solidFill>
            <a:schemeClr val="bg1"/>
          </a:solidFill>
        </p:spPr>
        <p:txBody>
          <a:bodyPr wrap="square" lIns="94522" tIns="47261" rIns="94522" bIns="47261">
            <a:spAutoFit/>
          </a:bodyPr>
          <a:lstStyle/>
          <a:p>
            <a:pPr algn="ctr" eaLnBrk="0" hangingPunct="0">
              <a:defRPr/>
            </a:pPr>
            <a:r>
              <a:rPr lang="en-US" sz="1700" i="1" dirty="0" smtClean="0">
                <a:solidFill>
                  <a:schemeClr val="tx2"/>
                </a:solidFill>
                <a:ea typeface="ＭＳ Ｐゴシック" pitchFamily="-112" charset="-128"/>
              </a:rPr>
              <a:t>3 Flutter </a:t>
            </a:r>
            <a:r>
              <a:rPr lang="en-US" sz="1700" i="1" dirty="0" smtClean="0">
                <a:solidFill>
                  <a:schemeClr val="tx2"/>
                </a:solidFill>
              </a:rPr>
              <a:t>M</a:t>
            </a:r>
            <a:r>
              <a:rPr lang="en-US" sz="1700" i="1" dirty="0" smtClean="0">
                <a:solidFill>
                  <a:schemeClr val="tx2"/>
                </a:solidFill>
                <a:ea typeface="ＭＳ Ｐゴシック" pitchFamily="-112" charset="-128"/>
              </a:rPr>
              <a:t>odes </a:t>
            </a:r>
            <a:r>
              <a:rPr lang="en-US" sz="1700" i="1" dirty="0" smtClean="0">
                <a:solidFill>
                  <a:schemeClr val="tx2"/>
                </a:solidFill>
              </a:rPr>
              <a:t>S</a:t>
            </a:r>
            <a:r>
              <a:rPr lang="en-US" sz="1700" i="1" dirty="0" smtClean="0">
                <a:solidFill>
                  <a:schemeClr val="tx2"/>
                </a:solidFill>
                <a:ea typeface="ＭＳ Ｐゴシック" pitchFamily="-112" charset="-128"/>
              </a:rPr>
              <a:t>tabilized </a:t>
            </a:r>
            <a:r>
              <a:rPr lang="en-US" sz="1700" i="1" dirty="0" smtClean="0">
                <a:solidFill>
                  <a:schemeClr val="tx2"/>
                </a:solidFill>
              </a:rPr>
              <a:t>O</a:t>
            </a:r>
            <a:r>
              <a:rPr lang="en-US" sz="1700" i="1" dirty="0" smtClean="0">
                <a:solidFill>
                  <a:schemeClr val="tx2"/>
                </a:solidFill>
                <a:ea typeface="ＭＳ Ｐゴシック" pitchFamily="-112" charset="-128"/>
              </a:rPr>
              <a:t>ver the Flight </a:t>
            </a:r>
            <a:r>
              <a:rPr lang="en-US" sz="1700" i="1" dirty="0" smtClean="0">
                <a:solidFill>
                  <a:schemeClr val="tx2"/>
                </a:solidFill>
              </a:rPr>
              <a:t>E</a:t>
            </a:r>
            <a:r>
              <a:rPr lang="en-US" sz="1700" i="1" dirty="0" smtClean="0">
                <a:solidFill>
                  <a:schemeClr val="tx2"/>
                </a:solidFill>
                <a:ea typeface="ＭＳ Ｐゴシック" pitchFamily="-112" charset="-128"/>
              </a:rPr>
              <a:t>nvelope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err="1" smtClean="0"/>
              <a:t>Zona</a:t>
            </a:r>
            <a:r>
              <a:rPr lang="en-US" dirty="0" smtClean="0"/>
              <a:t> Dynamic Flight Simulation</a:t>
            </a:r>
            <a:endParaRPr lang="en-US" dirty="0"/>
          </a:p>
        </p:txBody>
      </p:sp>
      <p:sp>
        <p:nvSpPr>
          <p:cNvPr id="5" name="Text Box 129"/>
          <p:cNvSpPr txBox="1">
            <a:spLocks noChangeArrowheads="1"/>
          </p:cNvSpPr>
          <p:nvPr/>
        </p:nvSpPr>
        <p:spPr bwMode="auto">
          <a:xfrm>
            <a:off x="1781175" y="6430652"/>
            <a:ext cx="7038975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 smtClean="0">
                <a:solidFill>
                  <a:srgbClr val="FFFFFF"/>
                </a:solidFill>
              </a:rPr>
              <a:t>Goal to Achieve Real Time Simulation of Rigid/Flex Coupling</a:t>
            </a:r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04967" y="3164007"/>
            <a:ext cx="8214519" cy="2822575"/>
            <a:chOff x="382137" y="3245893"/>
            <a:chExt cx="8214519" cy="2822575"/>
          </a:xfrm>
        </p:grpSpPr>
        <p:grpSp>
          <p:nvGrpSpPr>
            <p:cNvPr id="41" name="Group 40"/>
            <p:cNvGrpSpPr/>
            <p:nvPr/>
          </p:nvGrpSpPr>
          <p:grpSpPr>
            <a:xfrm>
              <a:off x="1311619" y="3245893"/>
              <a:ext cx="7285037" cy="2422078"/>
              <a:chOff x="533400" y="1828800"/>
              <a:chExt cx="7285037" cy="242207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276600" y="1828800"/>
                <a:ext cx="2209800" cy="646331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Non-Linear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6DOF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Sim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Model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667000" y="2667000"/>
                <a:ext cx="3429000" cy="1583878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4" name="Elbow Connector 43"/>
              <p:cNvCxnSpPr>
                <a:stCxn id="42" idx="3"/>
                <a:endCxn id="43" idx="3"/>
              </p:cNvCxnSpPr>
              <p:nvPr/>
            </p:nvCxnSpPr>
            <p:spPr>
              <a:xfrm>
                <a:off x="5486400" y="2151966"/>
                <a:ext cx="609600" cy="1306973"/>
              </a:xfrm>
              <a:prstGeom prst="bentConnector3">
                <a:avLst>
                  <a:gd name="adj1" fmla="val 17678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>
                <a:stCxn id="42" idx="3"/>
              </p:cNvCxnSpPr>
              <p:nvPr/>
            </p:nvCxnSpPr>
            <p:spPr>
              <a:xfrm>
                <a:off x="5486400" y="2151966"/>
                <a:ext cx="2332037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aphicFrame>
            <p:nvGraphicFramePr>
              <p:cNvPr id="46" name="Object 12"/>
              <p:cNvGraphicFramePr>
                <a:graphicFrameLocks noChangeAspect="1"/>
              </p:cNvGraphicFramePr>
              <p:nvPr/>
            </p:nvGraphicFramePr>
            <p:xfrm>
              <a:off x="6705600" y="2971800"/>
              <a:ext cx="866775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Equation" r:id="rId3" imgW="431640" imgH="228600" progId="Equation.3">
                      <p:embed/>
                    </p:oleObj>
                  </mc:Choice>
                  <mc:Fallback>
                    <p:oleObj name="Equation" r:id="rId3" imgW="431640" imgH="228600" progId="Equation.3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5600" y="2971800"/>
                            <a:ext cx="866775" cy="4587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2"/>
              <p:cNvGraphicFramePr>
                <a:graphicFrameLocks noChangeAspect="1"/>
              </p:cNvGraphicFramePr>
              <p:nvPr/>
            </p:nvGraphicFramePr>
            <p:xfrm>
              <a:off x="533400" y="2971800"/>
              <a:ext cx="1554163" cy="458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Equation" r:id="rId5" imgW="774360" imgH="228600" progId="Equation.3">
                      <p:embed/>
                    </p:oleObj>
                  </mc:Choice>
                  <mc:Fallback>
                    <p:oleObj name="Equation" r:id="rId5" imgW="774360" imgH="2286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400" y="2971800"/>
                            <a:ext cx="1554163" cy="458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Elbow Connector 47"/>
              <p:cNvCxnSpPr>
                <a:stCxn id="43" idx="1"/>
                <a:endCxn id="42" idx="1"/>
              </p:cNvCxnSpPr>
              <p:nvPr/>
            </p:nvCxnSpPr>
            <p:spPr>
              <a:xfrm rot="10800000" flipH="1">
                <a:off x="2667000" y="2151967"/>
                <a:ext cx="609600" cy="1306973"/>
              </a:xfrm>
              <a:prstGeom prst="bentConnector3">
                <a:avLst>
                  <a:gd name="adj1" fmla="val -80357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>
                <a:endCxn id="42" idx="1"/>
              </p:cNvCxnSpPr>
              <p:nvPr/>
            </p:nvCxnSpPr>
            <p:spPr>
              <a:xfrm>
                <a:off x="533400" y="2151966"/>
                <a:ext cx="27432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aphicFrame>
            <p:nvGraphicFramePr>
              <p:cNvPr id="50" name="Object 5"/>
              <p:cNvGraphicFramePr>
                <a:graphicFrameLocks noChangeAspect="1"/>
              </p:cNvGraphicFramePr>
              <p:nvPr/>
            </p:nvGraphicFramePr>
            <p:xfrm>
              <a:off x="2743200" y="2743200"/>
              <a:ext cx="3271838" cy="1416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" name="Equation" r:id="rId7" imgW="2171520" imgH="939600" progId="Equation.3">
                      <p:embed/>
                    </p:oleObj>
                  </mc:Choice>
                  <mc:Fallback>
                    <p:oleObj name="Equation" r:id="rId7" imgW="2171520" imgH="939600" progId="Equation.3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3200" y="2743200"/>
                            <a:ext cx="3271838" cy="1416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421825" y="5074693"/>
            <a:ext cx="5175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9" imgW="253800" imgH="164880" progId="Equation.3">
                    <p:embed/>
                  </p:oleObj>
                </mc:Choice>
                <mc:Fallback>
                  <p:oleObj name="Equation" r:id="rId9" imgW="253800" imgH="1648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825" y="5074693"/>
                          <a:ext cx="517525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944112" y="5074693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Delta Forces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Object 8"/>
            <p:cNvGraphicFramePr>
              <a:graphicFrameLocks noChangeAspect="1"/>
            </p:cNvGraphicFramePr>
            <p:nvPr/>
          </p:nvGraphicFramePr>
          <p:xfrm>
            <a:off x="382137" y="5379493"/>
            <a:ext cx="595313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11" imgW="291960" imgH="164880" progId="Equation.3">
                    <p:embed/>
                  </p:oleObj>
                </mc:Choice>
                <mc:Fallback>
                  <p:oleObj name="Equation" r:id="rId11" imgW="291960" imgH="1648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37" y="5379493"/>
                          <a:ext cx="595313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944112" y="5379493"/>
              <a:ext cx="1564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Delta Moments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5" name="Object 8"/>
            <p:cNvGraphicFramePr>
              <a:graphicFrameLocks noChangeAspect="1"/>
            </p:cNvGraphicFramePr>
            <p:nvPr/>
          </p:nvGraphicFramePr>
          <p:xfrm>
            <a:off x="459925" y="5608093"/>
            <a:ext cx="43973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13" imgW="215640" imgH="228600" progId="Equation.3">
                    <p:embed/>
                  </p:oleObj>
                </mc:Choice>
                <mc:Fallback>
                  <p:oleObj name="Equation" r:id="rId13" imgW="21564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925" y="5608093"/>
                          <a:ext cx="43973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Box 55"/>
            <p:cNvSpPr txBox="1"/>
            <p:nvPr/>
          </p:nvSpPr>
          <p:spPr>
            <a:xfrm>
              <a:off x="944112" y="5671593"/>
              <a:ext cx="1471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Sensor Deltas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365941" y="1232417"/>
            <a:ext cx="8723467" cy="1581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9740" marR="0" lvl="0" indent="-229740" algn="l" defTabSz="91731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Zona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DFS</a:t>
            </a:r>
          </a:p>
          <a:p>
            <a:pPr marL="702348" lvl="1" indent="-229740" defTabSz="917319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1800" kern="0" baseline="0" dirty="0" smtClean="0">
                <a:solidFill>
                  <a:schemeClr val="bg2"/>
                </a:solidFill>
                <a:latin typeface="+mn-lt"/>
              </a:rPr>
              <a:t>Combines</a:t>
            </a:r>
            <a:r>
              <a:rPr lang="en-US" sz="1800" kern="0" dirty="0" smtClean="0">
                <a:solidFill>
                  <a:schemeClr val="bg2"/>
                </a:solidFill>
                <a:latin typeface="+mn-lt"/>
              </a:rPr>
              <a:t> non-linear 6-DOF rigid body flight dynamic model with aeroelastic model</a:t>
            </a:r>
          </a:p>
          <a:p>
            <a:pPr marL="702348" lvl="1" indent="-229740" defTabSz="917319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Simulates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aeroelastic coupling between rigid body and flexible dynamics</a:t>
            </a:r>
          </a:p>
          <a:p>
            <a:pPr marL="702348" lvl="1" indent="-229740" defTabSz="917319" eaLnBrk="1" hangingPunct="1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1800" kern="0" baseline="0" dirty="0" smtClean="0">
                <a:solidFill>
                  <a:schemeClr val="bg2"/>
                </a:solidFill>
                <a:latin typeface="+mn-lt"/>
              </a:rPr>
              <a:t>Implementing</a:t>
            </a:r>
            <a:r>
              <a:rPr lang="en-US" sz="1800" kern="0" dirty="0" smtClean="0">
                <a:solidFill>
                  <a:schemeClr val="bg2"/>
                </a:solidFill>
                <a:latin typeface="+mn-lt"/>
              </a:rPr>
              <a:t> on MAD in real time </a:t>
            </a:r>
            <a:r>
              <a:rPr lang="en-US" sz="1800" kern="0" dirty="0" err="1" smtClean="0">
                <a:solidFill>
                  <a:schemeClr val="bg2"/>
                </a:solidFill>
                <a:latin typeface="+mn-lt"/>
              </a:rPr>
              <a:t>sim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X-56A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81" y="1212113"/>
            <a:ext cx="7865094" cy="51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455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83" y="1399745"/>
            <a:ext cx="8485012" cy="4385816"/>
          </a:xfrm>
        </p:spPr>
        <p:txBody>
          <a:bodyPr/>
          <a:lstStyle/>
          <a:p>
            <a:pPr marL="0" lvl="0" indent="0" defTabSz="914400" eaLnBrk="0" hangingPunct="0">
              <a:spcBef>
                <a:spcPts val="600"/>
              </a:spcBef>
              <a:buSzTx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BFF IRAD &amp; CRAD</a:t>
            </a:r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Successful integration of flight controls and flutter disciplines</a:t>
            </a:r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Successful modeling of rigid/flex coupling:</a:t>
            </a:r>
          </a:p>
          <a:p>
            <a:pPr marL="914400" lvl="2" indent="0" defTabSz="914400" eaLnBrk="0" hangingPunct="0">
              <a:spcBef>
                <a:spcPts val="600"/>
              </a:spcBef>
              <a:buSzTx/>
              <a:buFont typeface="Arial" charset="0"/>
              <a:buChar char="–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On set speed</a:t>
            </a:r>
          </a:p>
          <a:p>
            <a:pPr marL="914400" lvl="2" indent="0" defTabSz="914400" eaLnBrk="0" hangingPunct="0">
              <a:spcBef>
                <a:spcPts val="600"/>
              </a:spcBef>
              <a:buSzTx/>
              <a:buFont typeface="Arial" charset="0"/>
              <a:buChar char="–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Mode frequencies</a:t>
            </a:r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Demonstrated multi-flutter mode control via multiple methods</a:t>
            </a:r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endParaRPr lang="en-US" sz="2000" kern="1200" dirty="0" smtClean="0">
              <a:latin typeface="Arial" charset="0"/>
              <a:ea typeface="+mn-ea"/>
              <a:cs typeface="+mn-cs"/>
            </a:endParaRPr>
          </a:p>
          <a:p>
            <a:pPr marL="0" lvl="0" indent="0" defTabSz="914400" eaLnBrk="0" hangingPunct="0">
              <a:spcBef>
                <a:spcPts val="600"/>
              </a:spcBef>
              <a:buSzTx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X-56A</a:t>
            </a:r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r>
              <a:rPr lang="en-US" sz="2000" kern="1200" dirty="0" smtClean="0">
                <a:latin typeface="Arial" charset="0"/>
              </a:rPr>
              <a:t> Demonstrate integrated rigid body and flexible vehicle control for larger scale vehicle</a:t>
            </a:r>
            <a:endParaRPr lang="en-US" sz="2000" dirty="0" smtClean="0"/>
          </a:p>
          <a:p>
            <a:pPr marL="457200" lvl="1" indent="0" defTabSz="914400" eaLnBrk="0" hangingPunct="0">
              <a:spcBef>
                <a:spcPts val="600"/>
              </a:spcBef>
              <a:buSzTx/>
              <a:buFontTx/>
              <a:buChar char="•"/>
            </a:pPr>
            <a:r>
              <a:rPr lang="en-US" sz="2000" kern="1200" dirty="0" smtClean="0">
                <a:latin typeface="Arial" charset="0"/>
                <a:ea typeface="+mn-ea"/>
                <a:cs typeface="+mn-cs"/>
              </a:rPr>
              <a:t> Reconfigurable for further technology demonstrations of other vehicles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35" y="1195029"/>
            <a:ext cx="8485012" cy="3154710"/>
          </a:xfrm>
        </p:spPr>
        <p:txBody>
          <a:bodyPr/>
          <a:lstStyle/>
          <a:p>
            <a:r>
              <a:rPr lang="en-US" dirty="0" smtClean="0"/>
              <a:t>Problem Statement</a:t>
            </a:r>
          </a:p>
          <a:p>
            <a:endParaRPr lang="en-US" dirty="0" smtClean="0"/>
          </a:p>
          <a:p>
            <a:r>
              <a:rPr lang="en-US" dirty="0" smtClean="0"/>
              <a:t>Body Freedom Flutter IRAD &amp; CRAD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X-56A Program Overview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464238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Rigid / Flex Coupling (RFC)</a:t>
            </a:r>
            <a:endParaRPr lang="en-US" dirty="0"/>
          </a:p>
        </p:txBody>
      </p:sp>
      <p:grpSp>
        <p:nvGrpSpPr>
          <p:cNvPr id="1205" name="Group 1204"/>
          <p:cNvGrpSpPr/>
          <p:nvPr/>
        </p:nvGrpSpPr>
        <p:grpSpPr>
          <a:xfrm>
            <a:off x="1499418" y="1456470"/>
            <a:ext cx="6506982" cy="4379913"/>
            <a:chOff x="1600200" y="1709738"/>
            <a:chExt cx="6292850" cy="423862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00200" y="1709738"/>
              <a:ext cx="6292850" cy="4238625"/>
            </a:xfrm>
            <a:prstGeom prst="rect">
              <a:avLst/>
            </a:prstGeom>
            <a:noFill/>
            <a:ln w="9525" cap="flat" cmpd="sng" algn="ctr">
              <a:solidFill>
                <a:srgbClr val="3366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654550" y="5578476"/>
              <a:ext cx="1823095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Conceptual LRS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790700" y="5578476"/>
              <a:ext cx="840237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Polecat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654550" y="5157788"/>
              <a:ext cx="548789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OFW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790700" y="5157788"/>
              <a:ext cx="1351820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SensorCraft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54550" y="4732338"/>
              <a:ext cx="1626214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Lockheed SST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790700" y="4732338"/>
              <a:ext cx="1311512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Classified II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654550" y="4311651"/>
              <a:ext cx="640255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QSST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790700" y="4311651"/>
              <a:ext cx="984410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err="1" smtClean="0">
                  <a:solidFill>
                    <a:schemeClr val="bg1"/>
                  </a:solidFill>
                  <a:latin typeface="Arial" pitchFamily="34" charset="0"/>
                </a:rPr>
                <a:t>DarkStar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4654550" y="3890963"/>
              <a:ext cx="327103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SR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962525" y="3890963"/>
              <a:ext cx="79064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-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5038725" y="3890963"/>
              <a:ext cx="434071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71A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790700" y="3890963"/>
              <a:ext cx="1246402" cy="28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1900" dirty="0" smtClean="0">
                  <a:solidFill>
                    <a:schemeClr val="bg1"/>
                  </a:solidFill>
                  <a:latin typeface="Arial" pitchFamily="34" charset="0"/>
                </a:rPr>
                <a:t>Classified I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2093913" y="1828801"/>
              <a:ext cx="1918033" cy="29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</a:rPr>
                <a:t>Low Tail Volume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1625600" y="1731963"/>
              <a:ext cx="6218238" cy="1588"/>
            </a:xfrm>
            <a:prstGeom prst="line">
              <a:avLst/>
            </a:prstGeom>
            <a:noFill/>
            <a:ln w="32" cap="sq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1625600" y="4210051"/>
              <a:ext cx="6218238" cy="1588"/>
            </a:xfrm>
            <a:prstGeom prst="line">
              <a:avLst/>
            </a:prstGeom>
            <a:noFill/>
            <a:ln w="14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1625600" y="4632326"/>
              <a:ext cx="6218238" cy="1588"/>
            </a:xfrm>
            <a:prstGeom prst="line">
              <a:avLst/>
            </a:prstGeom>
            <a:noFill/>
            <a:ln w="14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>
              <a:off x="1625600" y="5054601"/>
              <a:ext cx="6218238" cy="1588"/>
            </a:xfrm>
            <a:prstGeom prst="line">
              <a:avLst/>
            </a:prstGeom>
            <a:noFill/>
            <a:ln w="14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>
              <a:off x="1625600" y="5476876"/>
              <a:ext cx="6218238" cy="1588"/>
            </a:xfrm>
            <a:prstGeom prst="line">
              <a:avLst/>
            </a:prstGeom>
            <a:noFill/>
            <a:ln w="14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1625600" y="5899151"/>
              <a:ext cx="6218238" cy="1588"/>
            </a:xfrm>
            <a:prstGeom prst="line">
              <a:avLst/>
            </a:prstGeom>
            <a:noFill/>
            <a:ln w="32" cap="sq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1625600" y="1731963"/>
              <a:ext cx="1588" cy="4167188"/>
            </a:xfrm>
            <a:prstGeom prst="line">
              <a:avLst/>
            </a:prstGeom>
            <a:noFill/>
            <a:ln w="32" cap="sq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4487863" y="1731963"/>
              <a:ext cx="1588" cy="4167188"/>
            </a:xfrm>
            <a:prstGeom prst="line">
              <a:avLst/>
            </a:prstGeom>
            <a:noFill/>
            <a:ln w="14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>
              <a:off x="7843838" y="1731963"/>
              <a:ext cx="1588" cy="4167188"/>
            </a:xfrm>
            <a:prstGeom prst="line">
              <a:avLst/>
            </a:prstGeom>
            <a:noFill/>
            <a:ln w="32" cap="sq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>
              <a:off x="1625600" y="3787776"/>
              <a:ext cx="6218238" cy="1588"/>
            </a:xfrm>
            <a:prstGeom prst="line">
              <a:avLst/>
            </a:prstGeom>
            <a:noFill/>
            <a:ln w="32" cap="sq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71"/>
            <p:cNvSpPr>
              <a:spLocks noChangeShapeType="1"/>
            </p:cNvSpPr>
            <p:nvPr/>
          </p:nvSpPr>
          <p:spPr bwMode="auto">
            <a:xfrm>
              <a:off x="1625600" y="1731963"/>
              <a:ext cx="6218238" cy="1588"/>
            </a:xfrm>
            <a:prstGeom prst="line">
              <a:avLst/>
            </a:prstGeom>
            <a:noFill/>
            <a:ln w="32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72"/>
            <p:cNvSpPr>
              <a:spLocks noChangeShapeType="1"/>
            </p:cNvSpPr>
            <p:nvPr/>
          </p:nvSpPr>
          <p:spPr bwMode="auto">
            <a:xfrm>
              <a:off x="1625600" y="4210051"/>
              <a:ext cx="6218238" cy="1588"/>
            </a:xfrm>
            <a:prstGeom prst="line">
              <a:avLst/>
            </a:prstGeom>
            <a:noFill/>
            <a:ln w="14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Line 73"/>
            <p:cNvSpPr>
              <a:spLocks noChangeShapeType="1"/>
            </p:cNvSpPr>
            <p:nvPr/>
          </p:nvSpPr>
          <p:spPr bwMode="auto">
            <a:xfrm>
              <a:off x="1625600" y="4632326"/>
              <a:ext cx="6218238" cy="1588"/>
            </a:xfrm>
            <a:prstGeom prst="line">
              <a:avLst/>
            </a:prstGeom>
            <a:noFill/>
            <a:ln w="14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Line 74"/>
            <p:cNvSpPr>
              <a:spLocks noChangeShapeType="1"/>
            </p:cNvSpPr>
            <p:nvPr/>
          </p:nvSpPr>
          <p:spPr bwMode="auto">
            <a:xfrm>
              <a:off x="1625600" y="5054601"/>
              <a:ext cx="6218238" cy="1588"/>
            </a:xfrm>
            <a:prstGeom prst="line">
              <a:avLst/>
            </a:prstGeom>
            <a:noFill/>
            <a:ln w="14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75"/>
            <p:cNvSpPr>
              <a:spLocks noChangeShapeType="1"/>
            </p:cNvSpPr>
            <p:nvPr/>
          </p:nvSpPr>
          <p:spPr bwMode="auto">
            <a:xfrm>
              <a:off x="1625600" y="5476876"/>
              <a:ext cx="6218238" cy="1588"/>
            </a:xfrm>
            <a:prstGeom prst="line">
              <a:avLst/>
            </a:prstGeom>
            <a:noFill/>
            <a:ln w="14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76"/>
            <p:cNvSpPr>
              <a:spLocks noChangeShapeType="1"/>
            </p:cNvSpPr>
            <p:nvPr/>
          </p:nvSpPr>
          <p:spPr bwMode="auto">
            <a:xfrm>
              <a:off x="1625600" y="5899151"/>
              <a:ext cx="6218238" cy="1588"/>
            </a:xfrm>
            <a:prstGeom prst="line">
              <a:avLst/>
            </a:prstGeom>
            <a:noFill/>
            <a:ln w="32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Line 77"/>
            <p:cNvSpPr>
              <a:spLocks noChangeShapeType="1"/>
            </p:cNvSpPr>
            <p:nvPr/>
          </p:nvSpPr>
          <p:spPr bwMode="auto">
            <a:xfrm>
              <a:off x="1625600" y="1731963"/>
              <a:ext cx="1588" cy="4167188"/>
            </a:xfrm>
            <a:prstGeom prst="line">
              <a:avLst/>
            </a:prstGeom>
            <a:noFill/>
            <a:ln w="32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78"/>
            <p:cNvSpPr>
              <a:spLocks noChangeShapeType="1"/>
            </p:cNvSpPr>
            <p:nvPr/>
          </p:nvSpPr>
          <p:spPr bwMode="auto">
            <a:xfrm>
              <a:off x="4487863" y="1731963"/>
              <a:ext cx="1588" cy="4167188"/>
            </a:xfrm>
            <a:prstGeom prst="line">
              <a:avLst/>
            </a:prstGeom>
            <a:noFill/>
            <a:ln w="14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79"/>
            <p:cNvSpPr>
              <a:spLocks noChangeShapeType="1"/>
            </p:cNvSpPr>
            <p:nvPr/>
          </p:nvSpPr>
          <p:spPr bwMode="auto">
            <a:xfrm>
              <a:off x="7843838" y="1731963"/>
              <a:ext cx="1588" cy="4167188"/>
            </a:xfrm>
            <a:prstGeom prst="line">
              <a:avLst/>
            </a:prstGeom>
            <a:noFill/>
            <a:ln w="32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80"/>
            <p:cNvSpPr>
              <a:spLocks noChangeShapeType="1"/>
            </p:cNvSpPr>
            <p:nvPr/>
          </p:nvSpPr>
          <p:spPr bwMode="auto">
            <a:xfrm>
              <a:off x="1625600" y="3787776"/>
              <a:ext cx="6218238" cy="1588"/>
            </a:xfrm>
            <a:prstGeom prst="line">
              <a:avLst/>
            </a:prstGeom>
            <a:noFill/>
            <a:ln w="32" cap="sq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2260600" y="3449638"/>
              <a:ext cx="1562653" cy="32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2200" dirty="0" smtClean="0">
                  <a:solidFill>
                    <a:schemeClr val="bg1"/>
                  </a:solidFill>
                  <a:latin typeface="Arial" pitchFamily="34" charset="0"/>
                </a:rPr>
                <a:t>SensorCraft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40" name="Group 657"/>
            <p:cNvGrpSpPr>
              <a:grpSpLocks/>
            </p:cNvGrpSpPr>
            <p:nvPr/>
          </p:nvGrpSpPr>
          <p:grpSpPr bwMode="auto">
            <a:xfrm>
              <a:off x="4899025" y="2025651"/>
              <a:ext cx="2819400" cy="1722438"/>
              <a:chOff x="3086" y="1276"/>
              <a:chExt cx="1776" cy="1085"/>
            </a:xfrm>
          </p:grpSpPr>
          <p:sp>
            <p:nvSpPr>
              <p:cNvPr id="41" name="Freeform 93"/>
              <p:cNvSpPr>
                <a:spLocks/>
              </p:cNvSpPr>
              <p:nvPr/>
            </p:nvSpPr>
            <p:spPr bwMode="auto">
              <a:xfrm>
                <a:off x="3754" y="1884"/>
                <a:ext cx="852" cy="476"/>
              </a:xfrm>
              <a:custGeom>
                <a:avLst/>
                <a:gdLst/>
                <a:ahLst/>
                <a:cxnLst>
                  <a:cxn ang="0">
                    <a:pos x="841" y="469"/>
                  </a:cxn>
                  <a:cxn ang="0">
                    <a:pos x="819" y="456"/>
                  </a:cxn>
                  <a:cxn ang="0">
                    <a:pos x="798" y="443"/>
                  </a:cxn>
                  <a:cxn ang="0">
                    <a:pos x="778" y="432"/>
                  </a:cxn>
                  <a:cxn ang="0">
                    <a:pos x="758" y="420"/>
                  </a:cxn>
                  <a:cxn ang="0">
                    <a:pos x="738" y="408"/>
                  </a:cxn>
                  <a:cxn ang="0">
                    <a:pos x="717" y="396"/>
                  </a:cxn>
                  <a:cxn ang="0">
                    <a:pos x="696" y="383"/>
                  </a:cxn>
                  <a:cxn ang="0">
                    <a:pos x="675" y="371"/>
                  </a:cxn>
                  <a:cxn ang="0">
                    <a:pos x="655" y="359"/>
                  </a:cxn>
                  <a:cxn ang="0">
                    <a:pos x="635" y="347"/>
                  </a:cxn>
                  <a:cxn ang="0">
                    <a:pos x="614" y="335"/>
                  </a:cxn>
                  <a:cxn ang="0">
                    <a:pos x="594" y="323"/>
                  </a:cxn>
                  <a:cxn ang="0">
                    <a:pos x="575" y="312"/>
                  </a:cxn>
                  <a:cxn ang="0">
                    <a:pos x="555" y="300"/>
                  </a:cxn>
                  <a:cxn ang="0">
                    <a:pos x="536" y="289"/>
                  </a:cxn>
                  <a:cxn ang="0">
                    <a:pos x="516" y="277"/>
                  </a:cxn>
                  <a:cxn ang="0">
                    <a:pos x="497" y="266"/>
                  </a:cxn>
                  <a:cxn ang="0">
                    <a:pos x="476" y="254"/>
                  </a:cxn>
                  <a:cxn ang="0">
                    <a:pos x="454" y="240"/>
                  </a:cxn>
                  <a:cxn ang="0">
                    <a:pos x="432" y="228"/>
                  </a:cxn>
                  <a:cxn ang="0">
                    <a:pos x="413" y="216"/>
                  </a:cxn>
                  <a:cxn ang="0">
                    <a:pos x="392" y="204"/>
                  </a:cxn>
                  <a:cxn ang="0">
                    <a:pos x="364" y="188"/>
                  </a:cxn>
                  <a:cxn ang="0">
                    <a:pos x="345" y="176"/>
                  </a:cxn>
                  <a:cxn ang="0">
                    <a:pos x="326" y="165"/>
                  </a:cxn>
                  <a:cxn ang="0">
                    <a:pos x="307" y="154"/>
                  </a:cxn>
                  <a:cxn ang="0">
                    <a:pos x="284" y="140"/>
                  </a:cxn>
                  <a:cxn ang="0">
                    <a:pos x="254" y="123"/>
                  </a:cxn>
                  <a:cxn ang="0">
                    <a:pos x="234" y="110"/>
                  </a:cxn>
                  <a:cxn ang="0">
                    <a:pos x="209" y="96"/>
                  </a:cxn>
                  <a:cxn ang="0">
                    <a:pos x="185" y="82"/>
                  </a:cxn>
                  <a:cxn ang="0">
                    <a:pos x="158" y="66"/>
                  </a:cxn>
                  <a:cxn ang="0">
                    <a:pos x="140" y="55"/>
                  </a:cxn>
                  <a:cxn ang="0">
                    <a:pos x="129" y="49"/>
                  </a:cxn>
                  <a:cxn ang="0">
                    <a:pos x="103" y="37"/>
                  </a:cxn>
                  <a:cxn ang="0">
                    <a:pos x="79" y="28"/>
                  </a:cxn>
                  <a:cxn ang="0">
                    <a:pos x="65" y="23"/>
                  </a:cxn>
                  <a:cxn ang="0">
                    <a:pos x="40" y="14"/>
                  </a:cxn>
                  <a:cxn ang="0">
                    <a:pos x="21" y="7"/>
                  </a:cxn>
                </a:cxnLst>
                <a:rect l="0" t="0" r="r" b="b"/>
                <a:pathLst>
                  <a:path w="852" h="476">
                    <a:moveTo>
                      <a:pt x="852" y="476"/>
                    </a:moveTo>
                    <a:lnTo>
                      <a:pt x="841" y="469"/>
                    </a:lnTo>
                    <a:lnTo>
                      <a:pt x="830" y="462"/>
                    </a:lnTo>
                    <a:lnTo>
                      <a:pt x="819" y="456"/>
                    </a:lnTo>
                    <a:lnTo>
                      <a:pt x="808" y="449"/>
                    </a:lnTo>
                    <a:lnTo>
                      <a:pt x="798" y="443"/>
                    </a:lnTo>
                    <a:lnTo>
                      <a:pt x="788" y="437"/>
                    </a:lnTo>
                    <a:lnTo>
                      <a:pt x="778" y="432"/>
                    </a:lnTo>
                    <a:lnTo>
                      <a:pt x="768" y="426"/>
                    </a:lnTo>
                    <a:lnTo>
                      <a:pt x="758" y="420"/>
                    </a:lnTo>
                    <a:lnTo>
                      <a:pt x="748" y="414"/>
                    </a:lnTo>
                    <a:lnTo>
                      <a:pt x="738" y="408"/>
                    </a:lnTo>
                    <a:lnTo>
                      <a:pt x="727" y="402"/>
                    </a:lnTo>
                    <a:lnTo>
                      <a:pt x="717" y="396"/>
                    </a:lnTo>
                    <a:lnTo>
                      <a:pt x="707" y="389"/>
                    </a:lnTo>
                    <a:lnTo>
                      <a:pt x="696" y="383"/>
                    </a:lnTo>
                    <a:lnTo>
                      <a:pt x="685" y="377"/>
                    </a:lnTo>
                    <a:lnTo>
                      <a:pt x="675" y="371"/>
                    </a:lnTo>
                    <a:lnTo>
                      <a:pt x="665" y="365"/>
                    </a:lnTo>
                    <a:lnTo>
                      <a:pt x="655" y="359"/>
                    </a:lnTo>
                    <a:lnTo>
                      <a:pt x="645" y="353"/>
                    </a:lnTo>
                    <a:lnTo>
                      <a:pt x="635" y="347"/>
                    </a:lnTo>
                    <a:lnTo>
                      <a:pt x="624" y="341"/>
                    </a:lnTo>
                    <a:lnTo>
                      <a:pt x="614" y="335"/>
                    </a:lnTo>
                    <a:lnTo>
                      <a:pt x="604" y="329"/>
                    </a:lnTo>
                    <a:lnTo>
                      <a:pt x="594" y="323"/>
                    </a:lnTo>
                    <a:lnTo>
                      <a:pt x="584" y="317"/>
                    </a:lnTo>
                    <a:lnTo>
                      <a:pt x="575" y="312"/>
                    </a:lnTo>
                    <a:lnTo>
                      <a:pt x="565" y="306"/>
                    </a:lnTo>
                    <a:lnTo>
                      <a:pt x="555" y="300"/>
                    </a:lnTo>
                    <a:lnTo>
                      <a:pt x="545" y="294"/>
                    </a:lnTo>
                    <a:lnTo>
                      <a:pt x="536" y="289"/>
                    </a:lnTo>
                    <a:lnTo>
                      <a:pt x="526" y="283"/>
                    </a:lnTo>
                    <a:lnTo>
                      <a:pt x="516" y="277"/>
                    </a:lnTo>
                    <a:lnTo>
                      <a:pt x="506" y="271"/>
                    </a:lnTo>
                    <a:lnTo>
                      <a:pt x="497" y="266"/>
                    </a:lnTo>
                    <a:lnTo>
                      <a:pt x="487" y="260"/>
                    </a:lnTo>
                    <a:lnTo>
                      <a:pt x="476" y="254"/>
                    </a:lnTo>
                    <a:lnTo>
                      <a:pt x="465" y="247"/>
                    </a:lnTo>
                    <a:lnTo>
                      <a:pt x="454" y="240"/>
                    </a:lnTo>
                    <a:lnTo>
                      <a:pt x="443" y="235"/>
                    </a:lnTo>
                    <a:lnTo>
                      <a:pt x="432" y="228"/>
                    </a:lnTo>
                    <a:lnTo>
                      <a:pt x="423" y="222"/>
                    </a:lnTo>
                    <a:lnTo>
                      <a:pt x="413" y="216"/>
                    </a:lnTo>
                    <a:lnTo>
                      <a:pt x="402" y="210"/>
                    </a:lnTo>
                    <a:lnTo>
                      <a:pt x="392" y="204"/>
                    </a:lnTo>
                    <a:lnTo>
                      <a:pt x="381" y="197"/>
                    </a:lnTo>
                    <a:lnTo>
                      <a:pt x="364" y="188"/>
                    </a:lnTo>
                    <a:lnTo>
                      <a:pt x="355" y="182"/>
                    </a:lnTo>
                    <a:lnTo>
                      <a:pt x="345" y="176"/>
                    </a:lnTo>
                    <a:lnTo>
                      <a:pt x="336" y="171"/>
                    </a:lnTo>
                    <a:lnTo>
                      <a:pt x="326" y="165"/>
                    </a:lnTo>
                    <a:lnTo>
                      <a:pt x="317" y="160"/>
                    </a:lnTo>
                    <a:lnTo>
                      <a:pt x="307" y="154"/>
                    </a:lnTo>
                    <a:lnTo>
                      <a:pt x="296" y="147"/>
                    </a:lnTo>
                    <a:lnTo>
                      <a:pt x="284" y="140"/>
                    </a:lnTo>
                    <a:lnTo>
                      <a:pt x="271" y="133"/>
                    </a:lnTo>
                    <a:lnTo>
                      <a:pt x="254" y="123"/>
                    </a:lnTo>
                    <a:lnTo>
                      <a:pt x="244" y="117"/>
                    </a:lnTo>
                    <a:lnTo>
                      <a:pt x="234" y="110"/>
                    </a:lnTo>
                    <a:lnTo>
                      <a:pt x="221" y="103"/>
                    </a:lnTo>
                    <a:lnTo>
                      <a:pt x="209" y="96"/>
                    </a:lnTo>
                    <a:lnTo>
                      <a:pt x="197" y="89"/>
                    </a:lnTo>
                    <a:lnTo>
                      <a:pt x="185" y="82"/>
                    </a:lnTo>
                    <a:lnTo>
                      <a:pt x="172" y="74"/>
                    </a:lnTo>
                    <a:lnTo>
                      <a:pt x="158" y="66"/>
                    </a:lnTo>
                    <a:lnTo>
                      <a:pt x="145" y="58"/>
                    </a:lnTo>
                    <a:lnTo>
                      <a:pt x="140" y="55"/>
                    </a:lnTo>
                    <a:lnTo>
                      <a:pt x="135" y="52"/>
                    </a:lnTo>
                    <a:lnTo>
                      <a:pt x="129" y="49"/>
                    </a:lnTo>
                    <a:lnTo>
                      <a:pt x="115" y="42"/>
                    </a:lnTo>
                    <a:lnTo>
                      <a:pt x="103" y="37"/>
                    </a:lnTo>
                    <a:lnTo>
                      <a:pt x="91" y="33"/>
                    </a:lnTo>
                    <a:lnTo>
                      <a:pt x="79" y="28"/>
                    </a:lnTo>
                    <a:lnTo>
                      <a:pt x="72" y="26"/>
                    </a:lnTo>
                    <a:lnTo>
                      <a:pt x="65" y="23"/>
                    </a:lnTo>
                    <a:lnTo>
                      <a:pt x="50" y="18"/>
                    </a:lnTo>
                    <a:lnTo>
                      <a:pt x="40" y="14"/>
                    </a:lnTo>
                    <a:lnTo>
                      <a:pt x="30" y="11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4316" y="1822"/>
                <a:ext cx="194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95"/>
              <p:cNvSpPr>
                <a:spLocks/>
              </p:cNvSpPr>
              <p:nvPr/>
            </p:nvSpPr>
            <p:spPr bwMode="auto">
              <a:xfrm>
                <a:off x="4510" y="1822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5" y="0"/>
                    </a:lnTo>
                    <a:lnTo>
                      <a:pt x="1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96"/>
              <p:cNvSpPr>
                <a:spLocks noChangeShapeType="1"/>
              </p:cNvSpPr>
              <p:nvPr/>
            </p:nvSpPr>
            <p:spPr bwMode="auto">
              <a:xfrm>
                <a:off x="4510" y="1822"/>
                <a:ext cx="1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97"/>
              <p:cNvSpPr>
                <a:spLocks noChangeShapeType="1"/>
              </p:cNvSpPr>
              <p:nvPr/>
            </p:nvSpPr>
            <p:spPr bwMode="auto">
              <a:xfrm>
                <a:off x="4686" y="1822"/>
                <a:ext cx="16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98"/>
              <p:cNvSpPr>
                <a:spLocks noChangeShapeType="1"/>
              </p:cNvSpPr>
              <p:nvPr/>
            </p:nvSpPr>
            <p:spPr bwMode="auto">
              <a:xfrm>
                <a:off x="3369" y="1868"/>
                <a:ext cx="90" cy="84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99"/>
              <p:cNvSpPr>
                <a:spLocks/>
              </p:cNvSpPr>
              <p:nvPr/>
            </p:nvSpPr>
            <p:spPr bwMode="auto">
              <a:xfrm>
                <a:off x="3459" y="1952"/>
                <a:ext cx="41" cy="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41" y="0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00"/>
              <p:cNvSpPr>
                <a:spLocks/>
              </p:cNvSpPr>
              <p:nvPr/>
            </p:nvSpPr>
            <p:spPr bwMode="auto">
              <a:xfrm>
                <a:off x="3459" y="1952"/>
                <a:ext cx="41" cy="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41" y="0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1"/>
              <p:cNvSpPr>
                <a:spLocks noChangeShapeType="1"/>
              </p:cNvSpPr>
              <p:nvPr/>
            </p:nvSpPr>
            <p:spPr bwMode="auto">
              <a:xfrm>
                <a:off x="4547" y="2030"/>
                <a:ext cx="103" cy="330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02"/>
              <p:cNvSpPr>
                <a:spLocks noChangeShapeType="1"/>
              </p:cNvSpPr>
              <p:nvPr/>
            </p:nvSpPr>
            <p:spPr bwMode="auto">
              <a:xfrm>
                <a:off x="4608" y="2360"/>
                <a:ext cx="4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03"/>
              <p:cNvSpPr>
                <a:spLocks noChangeShapeType="1"/>
              </p:cNvSpPr>
              <p:nvPr/>
            </p:nvSpPr>
            <p:spPr bwMode="auto">
              <a:xfrm>
                <a:off x="4606" y="2360"/>
                <a:ext cx="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04"/>
              <p:cNvSpPr>
                <a:spLocks/>
              </p:cNvSpPr>
              <p:nvPr/>
            </p:nvSpPr>
            <p:spPr bwMode="auto">
              <a:xfrm>
                <a:off x="3517" y="1878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27" y="0"/>
                  </a:cxn>
                  <a:cxn ang="0">
                    <a:pos x="29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2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2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05"/>
              <p:cNvSpPr>
                <a:spLocks/>
              </p:cNvSpPr>
              <p:nvPr/>
            </p:nvSpPr>
            <p:spPr bwMode="auto">
              <a:xfrm>
                <a:off x="3754" y="1882"/>
                <a:ext cx="29" cy="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1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9" h="2">
                    <a:moveTo>
                      <a:pt x="29" y="0"/>
                    </a:moveTo>
                    <a:lnTo>
                      <a:pt x="19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6"/>
              <p:cNvSpPr>
                <a:spLocks/>
              </p:cNvSpPr>
              <p:nvPr/>
            </p:nvSpPr>
            <p:spPr bwMode="auto">
              <a:xfrm>
                <a:off x="3517" y="1878"/>
                <a:ext cx="24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"/>
                  </a:cxn>
                  <a:cxn ang="0">
                    <a:pos x="28" y="2"/>
                  </a:cxn>
                  <a:cxn ang="0">
                    <a:pos x="41" y="2"/>
                  </a:cxn>
                  <a:cxn ang="0">
                    <a:pos x="55" y="3"/>
                  </a:cxn>
                  <a:cxn ang="0">
                    <a:pos x="67" y="3"/>
                  </a:cxn>
                  <a:cxn ang="0">
                    <a:pos x="79" y="4"/>
                  </a:cxn>
                  <a:cxn ang="0">
                    <a:pos x="90" y="4"/>
                  </a:cxn>
                  <a:cxn ang="0">
                    <a:pos x="102" y="5"/>
                  </a:cxn>
                  <a:cxn ang="0">
                    <a:pos x="114" y="5"/>
                  </a:cxn>
                  <a:cxn ang="0">
                    <a:pos x="126" y="6"/>
                  </a:cxn>
                  <a:cxn ang="0">
                    <a:pos x="137" y="6"/>
                  </a:cxn>
                  <a:cxn ang="0">
                    <a:pos x="148" y="6"/>
                  </a:cxn>
                  <a:cxn ang="0">
                    <a:pos x="159" y="6"/>
                  </a:cxn>
                  <a:cxn ang="0">
                    <a:pos x="170" y="7"/>
                  </a:cxn>
                  <a:cxn ang="0">
                    <a:pos x="181" y="7"/>
                  </a:cxn>
                  <a:cxn ang="0">
                    <a:pos x="192" y="7"/>
                  </a:cxn>
                  <a:cxn ang="0">
                    <a:pos x="204" y="7"/>
                  </a:cxn>
                  <a:cxn ang="0">
                    <a:pos x="216" y="8"/>
                  </a:cxn>
                  <a:cxn ang="0">
                    <a:pos x="228" y="8"/>
                  </a:cxn>
                  <a:cxn ang="0">
                    <a:pos x="240" y="8"/>
                  </a:cxn>
                </a:cxnLst>
                <a:rect l="0" t="0" r="r" b="b"/>
                <a:pathLst>
                  <a:path w="240" h="8">
                    <a:moveTo>
                      <a:pt x="0" y="0"/>
                    </a:moveTo>
                    <a:lnTo>
                      <a:pt x="14" y="1"/>
                    </a:lnTo>
                    <a:lnTo>
                      <a:pt x="28" y="2"/>
                    </a:lnTo>
                    <a:lnTo>
                      <a:pt x="41" y="2"/>
                    </a:lnTo>
                    <a:lnTo>
                      <a:pt x="55" y="3"/>
                    </a:lnTo>
                    <a:lnTo>
                      <a:pt x="67" y="3"/>
                    </a:lnTo>
                    <a:lnTo>
                      <a:pt x="79" y="4"/>
                    </a:lnTo>
                    <a:lnTo>
                      <a:pt x="90" y="4"/>
                    </a:lnTo>
                    <a:lnTo>
                      <a:pt x="102" y="5"/>
                    </a:lnTo>
                    <a:lnTo>
                      <a:pt x="114" y="5"/>
                    </a:lnTo>
                    <a:lnTo>
                      <a:pt x="126" y="6"/>
                    </a:lnTo>
                    <a:lnTo>
                      <a:pt x="137" y="6"/>
                    </a:lnTo>
                    <a:lnTo>
                      <a:pt x="148" y="6"/>
                    </a:lnTo>
                    <a:lnTo>
                      <a:pt x="159" y="6"/>
                    </a:lnTo>
                    <a:lnTo>
                      <a:pt x="170" y="7"/>
                    </a:lnTo>
                    <a:lnTo>
                      <a:pt x="181" y="7"/>
                    </a:lnTo>
                    <a:lnTo>
                      <a:pt x="192" y="7"/>
                    </a:lnTo>
                    <a:lnTo>
                      <a:pt x="204" y="7"/>
                    </a:lnTo>
                    <a:lnTo>
                      <a:pt x="216" y="8"/>
                    </a:lnTo>
                    <a:lnTo>
                      <a:pt x="228" y="8"/>
                    </a:lnTo>
                    <a:lnTo>
                      <a:pt x="240" y="8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07"/>
              <p:cNvSpPr>
                <a:spLocks/>
              </p:cNvSpPr>
              <p:nvPr/>
            </p:nvSpPr>
            <p:spPr bwMode="auto">
              <a:xfrm>
                <a:off x="4543" y="2020"/>
                <a:ext cx="3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9" y="1"/>
                  </a:cxn>
                  <a:cxn ang="0">
                    <a:pos x="21" y="1"/>
                  </a:cxn>
                  <a:cxn ang="0">
                    <a:pos x="37" y="0"/>
                  </a:cxn>
                </a:cxnLst>
                <a:rect l="0" t="0" r="r" b="b"/>
                <a:pathLst>
                  <a:path w="37" h="1">
                    <a:moveTo>
                      <a:pt x="0" y="1"/>
                    </a:moveTo>
                    <a:lnTo>
                      <a:pt x="3" y="1"/>
                    </a:lnTo>
                    <a:lnTo>
                      <a:pt x="9" y="1"/>
                    </a:lnTo>
                    <a:lnTo>
                      <a:pt x="21" y="1"/>
                    </a:lnTo>
                    <a:lnTo>
                      <a:pt x="37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08"/>
              <p:cNvSpPr>
                <a:spLocks/>
              </p:cNvSpPr>
              <p:nvPr/>
            </p:nvSpPr>
            <p:spPr bwMode="auto">
              <a:xfrm>
                <a:off x="3835" y="1863"/>
                <a:ext cx="469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1" y="15"/>
                  </a:cxn>
                  <a:cxn ang="0">
                    <a:pos x="22" y="14"/>
                  </a:cxn>
                  <a:cxn ang="0">
                    <a:pos x="33" y="14"/>
                  </a:cxn>
                  <a:cxn ang="0">
                    <a:pos x="44" y="14"/>
                  </a:cxn>
                  <a:cxn ang="0">
                    <a:pos x="55" y="14"/>
                  </a:cxn>
                  <a:cxn ang="0">
                    <a:pos x="66" y="14"/>
                  </a:cxn>
                  <a:cxn ang="0">
                    <a:pos x="78" y="14"/>
                  </a:cxn>
                  <a:cxn ang="0">
                    <a:pos x="90" y="14"/>
                  </a:cxn>
                  <a:cxn ang="0">
                    <a:pos x="102" y="14"/>
                  </a:cxn>
                  <a:cxn ang="0">
                    <a:pos x="113" y="14"/>
                  </a:cxn>
                  <a:cxn ang="0">
                    <a:pos x="124" y="14"/>
                  </a:cxn>
                  <a:cxn ang="0">
                    <a:pos x="136" y="14"/>
                  </a:cxn>
                  <a:cxn ang="0">
                    <a:pos x="147" y="14"/>
                  </a:cxn>
                  <a:cxn ang="0">
                    <a:pos x="158" y="14"/>
                  </a:cxn>
                  <a:cxn ang="0">
                    <a:pos x="170" y="14"/>
                  </a:cxn>
                  <a:cxn ang="0">
                    <a:pos x="181" y="14"/>
                  </a:cxn>
                  <a:cxn ang="0">
                    <a:pos x="192" y="15"/>
                  </a:cxn>
                  <a:cxn ang="0">
                    <a:pos x="204" y="15"/>
                  </a:cxn>
                  <a:cxn ang="0">
                    <a:pos x="215" y="15"/>
                  </a:cxn>
                  <a:cxn ang="0">
                    <a:pos x="226" y="15"/>
                  </a:cxn>
                  <a:cxn ang="0">
                    <a:pos x="238" y="15"/>
                  </a:cxn>
                  <a:cxn ang="0">
                    <a:pos x="250" y="15"/>
                  </a:cxn>
                  <a:cxn ang="0">
                    <a:pos x="262" y="15"/>
                  </a:cxn>
                  <a:cxn ang="0">
                    <a:pos x="274" y="15"/>
                  </a:cxn>
                  <a:cxn ang="0">
                    <a:pos x="286" y="15"/>
                  </a:cxn>
                  <a:cxn ang="0">
                    <a:pos x="298" y="14"/>
                  </a:cxn>
                  <a:cxn ang="0">
                    <a:pos x="309" y="14"/>
                  </a:cxn>
                  <a:cxn ang="0">
                    <a:pos x="320" y="13"/>
                  </a:cxn>
                  <a:cxn ang="0">
                    <a:pos x="331" y="13"/>
                  </a:cxn>
                  <a:cxn ang="0">
                    <a:pos x="341" y="13"/>
                  </a:cxn>
                  <a:cxn ang="0">
                    <a:pos x="352" y="12"/>
                  </a:cxn>
                  <a:cxn ang="0">
                    <a:pos x="363" y="11"/>
                  </a:cxn>
                  <a:cxn ang="0">
                    <a:pos x="376" y="10"/>
                  </a:cxn>
                  <a:cxn ang="0">
                    <a:pos x="392" y="9"/>
                  </a:cxn>
                  <a:cxn ang="0">
                    <a:pos x="409" y="7"/>
                  </a:cxn>
                  <a:cxn ang="0">
                    <a:pos x="423" y="5"/>
                  </a:cxn>
                  <a:cxn ang="0">
                    <a:pos x="436" y="4"/>
                  </a:cxn>
                  <a:cxn ang="0">
                    <a:pos x="450" y="2"/>
                  </a:cxn>
                  <a:cxn ang="0">
                    <a:pos x="464" y="0"/>
                  </a:cxn>
                  <a:cxn ang="0">
                    <a:pos x="469" y="0"/>
                  </a:cxn>
                </a:cxnLst>
                <a:rect l="0" t="0" r="r" b="b"/>
                <a:pathLst>
                  <a:path w="469" h="15">
                    <a:moveTo>
                      <a:pt x="0" y="15"/>
                    </a:moveTo>
                    <a:lnTo>
                      <a:pt x="11" y="15"/>
                    </a:lnTo>
                    <a:lnTo>
                      <a:pt x="22" y="14"/>
                    </a:lnTo>
                    <a:lnTo>
                      <a:pt x="33" y="14"/>
                    </a:lnTo>
                    <a:lnTo>
                      <a:pt x="44" y="14"/>
                    </a:lnTo>
                    <a:lnTo>
                      <a:pt x="55" y="14"/>
                    </a:lnTo>
                    <a:lnTo>
                      <a:pt x="66" y="14"/>
                    </a:lnTo>
                    <a:lnTo>
                      <a:pt x="78" y="14"/>
                    </a:lnTo>
                    <a:lnTo>
                      <a:pt x="90" y="14"/>
                    </a:lnTo>
                    <a:lnTo>
                      <a:pt x="102" y="14"/>
                    </a:lnTo>
                    <a:lnTo>
                      <a:pt x="113" y="14"/>
                    </a:lnTo>
                    <a:lnTo>
                      <a:pt x="124" y="14"/>
                    </a:lnTo>
                    <a:lnTo>
                      <a:pt x="136" y="14"/>
                    </a:lnTo>
                    <a:lnTo>
                      <a:pt x="147" y="14"/>
                    </a:lnTo>
                    <a:lnTo>
                      <a:pt x="158" y="14"/>
                    </a:lnTo>
                    <a:lnTo>
                      <a:pt x="170" y="14"/>
                    </a:lnTo>
                    <a:lnTo>
                      <a:pt x="181" y="14"/>
                    </a:lnTo>
                    <a:lnTo>
                      <a:pt x="192" y="15"/>
                    </a:lnTo>
                    <a:lnTo>
                      <a:pt x="204" y="15"/>
                    </a:lnTo>
                    <a:lnTo>
                      <a:pt x="215" y="15"/>
                    </a:lnTo>
                    <a:lnTo>
                      <a:pt x="226" y="15"/>
                    </a:lnTo>
                    <a:lnTo>
                      <a:pt x="238" y="15"/>
                    </a:lnTo>
                    <a:lnTo>
                      <a:pt x="250" y="15"/>
                    </a:lnTo>
                    <a:lnTo>
                      <a:pt x="262" y="15"/>
                    </a:lnTo>
                    <a:lnTo>
                      <a:pt x="274" y="15"/>
                    </a:lnTo>
                    <a:lnTo>
                      <a:pt x="286" y="15"/>
                    </a:lnTo>
                    <a:lnTo>
                      <a:pt x="298" y="14"/>
                    </a:lnTo>
                    <a:lnTo>
                      <a:pt x="309" y="14"/>
                    </a:lnTo>
                    <a:lnTo>
                      <a:pt x="320" y="13"/>
                    </a:lnTo>
                    <a:lnTo>
                      <a:pt x="331" y="13"/>
                    </a:lnTo>
                    <a:lnTo>
                      <a:pt x="341" y="13"/>
                    </a:lnTo>
                    <a:lnTo>
                      <a:pt x="352" y="12"/>
                    </a:lnTo>
                    <a:lnTo>
                      <a:pt x="363" y="11"/>
                    </a:lnTo>
                    <a:lnTo>
                      <a:pt x="376" y="10"/>
                    </a:lnTo>
                    <a:lnTo>
                      <a:pt x="392" y="9"/>
                    </a:lnTo>
                    <a:lnTo>
                      <a:pt x="409" y="7"/>
                    </a:lnTo>
                    <a:lnTo>
                      <a:pt x="423" y="5"/>
                    </a:lnTo>
                    <a:lnTo>
                      <a:pt x="436" y="4"/>
                    </a:lnTo>
                    <a:lnTo>
                      <a:pt x="450" y="2"/>
                    </a:lnTo>
                    <a:lnTo>
                      <a:pt x="464" y="0"/>
                    </a:lnTo>
                    <a:lnTo>
                      <a:pt x="46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09"/>
              <p:cNvSpPr>
                <a:spLocks/>
              </p:cNvSpPr>
              <p:nvPr/>
            </p:nvSpPr>
            <p:spPr bwMode="auto">
              <a:xfrm>
                <a:off x="3783" y="1878"/>
                <a:ext cx="5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3"/>
                  </a:cxn>
                  <a:cxn ang="0">
                    <a:pos x="26" y="3"/>
                  </a:cxn>
                  <a:cxn ang="0">
                    <a:pos x="39" y="2"/>
                  </a:cxn>
                  <a:cxn ang="0">
                    <a:pos x="52" y="0"/>
                  </a:cxn>
                </a:cxnLst>
                <a:rect l="0" t="0" r="r" b="b"/>
                <a:pathLst>
                  <a:path w="52" h="4">
                    <a:moveTo>
                      <a:pt x="0" y="4"/>
                    </a:moveTo>
                    <a:lnTo>
                      <a:pt x="14" y="3"/>
                    </a:lnTo>
                    <a:lnTo>
                      <a:pt x="26" y="3"/>
                    </a:lnTo>
                    <a:lnTo>
                      <a:pt x="39" y="2"/>
                    </a:lnTo>
                    <a:lnTo>
                      <a:pt x="52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10"/>
              <p:cNvSpPr>
                <a:spLocks/>
              </p:cNvSpPr>
              <p:nvPr/>
            </p:nvSpPr>
            <p:spPr bwMode="auto">
              <a:xfrm>
                <a:off x="4406" y="2021"/>
                <a:ext cx="137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7"/>
                  </a:cxn>
                  <a:cxn ang="0">
                    <a:pos x="26" y="7"/>
                  </a:cxn>
                  <a:cxn ang="0">
                    <a:pos x="40" y="8"/>
                  </a:cxn>
                  <a:cxn ang="0">
                    <a:pos x="55" y="7"/>
                  </a:cxn>
                  <a:cxn ang="0">
                    <a:pos x="68" y="7"/>
                  </a:cxn>
                  <a:cxn ang="0">
                    <a:pos x="79" y="6"/>
                  </a:cxn>
                  <a:cxn ang="0">
                    <a:pos x="91" y="5"/>
                  </a:cxn>
                  <a:cxn ang="0">
                    <a:pos x="104" y="4"/>
                  </a:cxn>
                  <a:cxn ang="0">
                    <a:pos x="115" y="3"/>
                  </a:cxn>
                  <a:cxn ang="0">
                    <a:pos x="126" y="2"/>
                  </a:cxn>
                  <a:cxn ang="0">
                    <a:pos x="137" y="0"/>
                  </a:cxn>
                </a:cxnLst>
                <a:rect l="0" t="0" r="r" b="b"/>
                <a:pathLst>
                  <a:path w="137" h="8">
                    <a:moveTo>
                      <a:pt x="0" y="5"/>
                    </a:moveTo>
                    <a:lnTo>
                      <a:pt x="13" y="7"/>
                    </a:lnTo>
                    <a:lnTo>
                      <a:pt x="26" y="7"/>
                    </a:lnTo>
                    <a:lnTo>
                      <a:pt x="40" y="8"/>
                    </a:lnTo>
                    <a:lnTo>
                      <a:pt x="55" y="7"/>
                    </a:lnTo>
                    <a:lnTo>
                      <a:pt x="68" y="7"/>
                    </a:lnTo>
                    <a:lnTo>
                      <a:pt x="79" y="6"/>
                    </a:lnTo>
                    <a:lnTo>
                      <a:pt x="91" y="5"/>
                    </a:lnTo>
                    <a:lnTo>
                      <a:pt x="104" y="4"/>
                    </a:lnTo>
                    <a:lnTo>
                      <a:pt x="115" y="3"/>
                    </a:lnTo>
                    <a:lnTo>
                      <a:pt x="126" y="2"/>
                    </a:lnTo>
                    <a:lnTo>
                      <a:pt x="137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11"/>
              <p:cNvSpPr>
                <a:spLocks/>
              </p:cNvSpPr>
              <p:nvPr/>
            </p:nvSpPr>
            <p:spPr bwMode="auto">
              <a:xfrm>
                <a:off x="4406" y="2026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12"/>
              <p:cNvSpPr>
                <a:spLocks noChangeShapeType="1"/>
              </p:cNvSpPr>
              <p:nvPr/>
            </p:nvSpPr>
            <p:spPr bwMode="auto">
              <a:xfrm flipV="1">
                <a:off x="4580" y="2000"/>
                <a:ext cx="11" cy="20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13"/>
              <p:cNvSpPr>
                <a:spLocks/>
              </p:cNvSpPr>
              <p:nvPr/>
            </p:nvSpPr>
            <p:spPr bwMode="auto">
              <a:xfrm>
                <a:off x="4469" y="1817"/>
                <a:ext cx="4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5" y="3"/>
                  </a:cxn>
                  <a:cxn ang="0">
                    <a:pos x="11" y="4"/>
                  </a:cxn>
                  <a:cxn ang="0">
                    <a:pos x="19" y="5"/>
                  </a:cxn>
                  <a:cxn ang="0">
                    <a:pos x="29" y="5"/>
                  </a:cxn>
                  <a:cxn ang="0">
                    <a:pos x="41" y="5"/>
                  </a:cxn>
                </a:cxnLst>
                <a:rect l="0" t="0" r="r" b="b"/>
                <a:pathLst>
                  <a:path w="41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3"/>
                    </a:lnTo>
                    <a:lnTo>
                      <a:pt x="11" y="4"/>
                    </a:lnTo>
                    <a:lnTo>
                      <a:pt x="19" y="5"/>
                    </a:lnTo>
                    <a:lnTo>
                      <a:pt x="29" y="5"/>
                    </a:lnTo>
                    <a:lnTo>
                      <a:pt x="41" y="5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14"/>
              <p:cNvSpPr>
                <a:spLocks/>
              </p:cNvSpPr>
              <p:nvPr/>
            </p:nvSpPr>
            <p:spPr bwMode="auto">
              <a:xfrm>
                <a:off x="4251" y="1817"/>
                <a:ext cx="6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4" y="4"/>
                  </a:cxn>
                  <a:cxn ang="0">
                    <a:pos x="25" y="4"/>
                  </a:cxn>
                  <a:cxn ang="0">
                    <a:pos x="37" y="5"/>
                  </a:cxn>
                  <a:cxn ang="0">
                    <a:pos x="48" y="5"/>
                  </a:cxn>
                  <a:cxn ang="0">
                    <a:pos x="65" y="5"/>
                  </a:cxn>
                </a:cxnLst>
                <a:rect l="0" t="0" r="r" b="b"/>
                <a:pathLst>
                  <a:path w="65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4" y="4"/>
                    </a:lnTo>
                    <a:lnTo>
                      <a:pt x="25" y="4"/>
                    </a:lnTo>
                    <a:lnTo>
                      <a:pt x="37" y="5"/>
                    </a:lnTo>
                    <a:lnTo>
                      <a:pt x="48" y="5"/>
                    </a:lnTo>
                    <a:lnTo>
                      <a:pt x="65" y="5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15"/>
              <p:cNvSpPr>
                <a:spLocks/>
              </p:cNvSpPr>
              <p:nvPr/>
            </p:nvSpPr>
            <p:spPr bwMode="auto">
              <a:xfrm>
                <a:off x="4635" y="1819"/>
                <a:ext cx="18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3" y="3"/>
                  </a:cxn>
                  <a:cxn ang="0">
                    <a:pos x="41" y="3"/>
                  </a:cxn>
                  <a:cxn ang="0">
                    <a:pos x="54" y="3"/>
                  </a:cxn>
                  <a:cxn ang="0">
                    <a:pos x="67" y="3"/>
                  </a:cxn>
                  <a:cxn ang="0">
                    <a:pos x="79" y="3"/>
                  </a:cxn>
                  <a:cxn ang="0">
                    <a:pos x="90" y="3"/>
                  </a:cxn>
                  <a:cxn ang="0">
                    <a:pos x="102" y="2"/>
                  </a:cxn>
                  <a:cxn ang="0">
                    <a:pos x="113" y="2"/>
                  </a:cxn>
                  <a:cxn ang="0">
                    <a:pos x="125" y="2"/>
                  </a:cxn>
                  <a:cxn ang="0">
                    <a:pos x="136" y="2"/>
                  </a:cxn>
                  <a:cxn ang="0">
                    <a:pos x="147" y="1"/>
                  </a:cxn>
                  <a:cxn ang="0">
                    <a:pos x="158" y="1"/>
                  </a:cxn>
                  <a:cxn ang="0">
                    <a:pos x="169" y="0"/>
                  </a:cxn>
                  <a:cxn ang="0">
                    <a:pos x="180" y="0"/>
                  </a:cxn>
                </a:cxnLst>
                <a:rect l="0" t="0" r="r" b="b"/>
                <a:pathLst>
                  <a:path w="180" h="3">
                    <a:moveTo>
                      <a:pt x="0" y="3"/>
                    </a:moveTo>
                    <a:lnTo>
                      <a:pt x="23" y="3"/>
                    </a:lnTo>
                    <a:lnTo>
                      <a:pt x="41" y="3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79" y="3"/>
                    </a:lnTo>
                    <a:lnTo>
                      <a:pt x="90" y="3"/>
                    </a:lnTo>
                    <a:lnTo>
                      <a:pt x="102" y="2"/>
                    </a:lnTo>
                    <a:lnTo>
                      <a:pt x="113" y="2"/>
                    </a:lnTo>
                    <a:lnTo>
                      <a:pt x="125" y="2"/>
                    </a:lnTo>
                    <a:lnTo>
                      <a:pt x="136" y="2"/>
                    </a:lnTo>
                    <a:lnTo>
                      <a:pt x="147" y="1"/>
                    </a:lnTo>
                    <a:lnTo>
                      <a:pt x="158" y="1"/>
                    </a:lnTo>
                    <a:lnTo>
                      <a:pt x="169" y="0"/>
                    </a:lnTo>
                    <a:lnTo>
                      <a:pt x="18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6"/>
              <p:cNvSpPr>
                <a:spLocks/>
              </p:cNvSpPr>
              <p:nvPr/>
            </p:nvSpPr>
            <p:spPr bwMode="auto">
              <a:xfrm>
                <a:off x="4529" y="1821"/>
                <a:ext cx="10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1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63" y="0"/>
                  </a:cxn>
                  <a:cxn ang="0">
                    <a:pos x="74" y="0"/>
                  </a:cxn>
                  <a:cxn ang="0">
                    <a:pos x="85" y="0"/>
                  </a:cxn>
                  <a:cxn ang="0">
                    <a:pos x="94" y="0"/>
                  </a:cxn>
                  <a:cxn ang="0">
                    <a:pos x="105" y="1"/>
                  </a:cxn>
                  <a:cxn ang="0">
                    <a:pos x="106" y="1"/>
                  </a:cxn>
                </a:cxnLst>
                <a:rect l="0" t="0" r="r" b="b"/>
                <a:pathLst>
                  <a:path w="106" h="1">
                    <a:moveTo>
                      <a:pt x="0" y="1"/>
                    </a:moveTo>
                    <a:lnTo>
                      <a:pt x="13" y="1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105" y="1"/>
                    </a:lnTo>
                    <a:lnTo>
                      <a:pt x="106" y="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17"/>
              <p:cNvSpPr>
                <a:spLocks noChangeShapeType="1"/>
              </p:cNvSpPr>
              <p:nvPr/>
            </p:nvSpPr>
            <p:spPr bwMode="auto">
              <a:xfrm>
                <a:off x="4815" y="1819"/>
                <a:ext cx="24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18"/>
              <p:cNvSpPr>
                <a:spLocks/>
              </p:cNvSpPr>
              <p:nvPr/>
            </p:nvSpPr>
            <p:spPr bwMode="auto">
              <a:xfrm>
                <a:off x="4702" y="1819"/>
                <a:ext cx="137" cy="3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27" y="0"/>
                  </a:cxn>
                  <a:cxn ang="0">
                    <a:pos x="117" y="1"/>
                  </a:cxn>
                  <a:cxn ang="0">
                    <a:pos x="106" y="1"/>
                  </a:cxn>
                  <a:cxn ang="0">
                    <a:pos x="96" y="1"/>
                  </a:cxn>
                  <a:cxn ang="0">
                    <a:pos x="84" y="2"/>
                  </a:cxn>
                  <a:cxn ang="0">
                    <a:pos x="72" y="2"/>
                  </a:cxn>
                  <a:cxn ang="0">
                    <a:pos x="61" y="2"/>
                  </a:cxn>
                  <a:cxn ang="0">
                    <a:pos x="49" y="2"/>
                  </a:cxn>
                  <a:cxn ang="0">
                    <a:pos x="38" y="3"/>
                  </a:cxn>
                  <a:cxn ang="0">
                    <a:pos x="25" y="3"/>
                  </a:cxn>
                  <a:cxn ang="0">
                    <a:pos x="12" y="3"/>
                  </a:cxn>
                  <a:cxn ang="0">
                    <a:pos x="0" y="3"/>
                  </a:cxn>
                </a:cxnLst>
                <a:rect l="0" t="0" r="r" b="b"/>
                <a:pathLst>
                  <a:path w="137" h="3">
                    <a:moveTo>
                      <a:pt x="137" y="0"/>
                    </a:moveTo>
                    <a:lnTo>
                      <a:pt x="127" y="0"/>
                    </a:lnTo>
                    <a:lnTo>
                      <a:pt x="117" y="1"/>
                    </a:lnTo>
                    <a:lnTo>
                      <a:pt x="106" y="1"/>
                    </a:lnTo>
                    <a:lnTo>
                      <a:pt x="96" y="1"/>
                    </a:lnTo>
                    <a:lnTo>
                      <a:pt x="84" y="2"/>
                    </a:lnTo>
                    <a:lnTo>
                      <a:pt x="72" y="2"/>
                    </a:lnTo>
                    <a:lnTo>
                      <a:pt x="61" y="2"/>
                    </a:lnTo>
                    <a:lnTo>
                      <a:pt x="49" y="2"/>
                    </a:lnTo>
                    <a:lnTo>
                      <a:pt x="38" y="3"/>
                    </a:lnTo>
                    <a:lnTo>
                      <a:pt x="25" y="3"/>
                    </a:lnTo>
                    <a:lnTo>
                      <a:pt x="12" y="3"/>
                    </a:lnTo>
                    <a:lnTo>
                      <a:pt x="0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19"/>
              <p:cNvSpPr>
                <a:spLocks noChangeShapeType="1"/>
              </p:cNvSpPr>
              <p:nvPr/>
            </p:nvSpPr>
            <p:spPr bwMode="auto">
              <a:xfrm flipH="1">
                <a:off x="4695" y="1822"/>
                <a:ext cx="7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0"/>
              <p:cNvSpPr>
                <a:spLocks/>
              </p:cNvSpPr>
              <p:nvPr/>
            </p:nvSpPr>
            <p:spPr bwMode="auto">
              <a:xfrm>
                <a:off x="4318" y="1822"/>
                <a:ext cx="44" cy="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2" y="0"/>
                  </a:cxn>
                  <a:cxn ang="0">
                    <a:pos x="28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44">
                    <a:moveTo>
                      <a:pt x="44" y="0"/>
                    </a:moveTo>
                    <a:lnTo>
                      <a:pt x="42" y="0"/>
                    </a:lnTo>
                    <a:lnTo>
                      <a:pt x="28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1"/>
              <p:cNvSpPr>
                <a:spLocks/>
              </p:cNvSpPr>
              <p:nvPr/>
            </p:nvSpPr>
            <p:spPr bwMode="auto">
              <a:xfrm>
                <a:off x="4304" y="1854"/>
                <a:ext cx="18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7"/>
                  </a:cxn>
                  <a:cxn ang="0">
                    <a:pos x="28" y="6"/>
                  </a:cxn>
                  <a:cxn ang="0">
                    <a:pos x="42" y="4"/>
                  </a:cxn>
                  <a:cxn ang="0">
                    <a:pos x="56" y="3"/>
                  </a:cxn>
                  <a:cxn ang="0">
                    <a:pos x="68" y="2"/>
                  </a:cxn>
                  <a:cxn ang="0">
                    <a:pos x="80" y="2"/>
                  </a:cxn>
                  <a:cxn ang="0">
                    <a:pos x="90" y="1"/>
                  </a:cxn>
                  <a:cxn ang="0">
                    <a:pos x="100" y="0"/>
                  </a:cxn>
                  <a:cxn ang="0">
                    <a:pos x="110" y="0"/>
                  </a:cxn>
                  <a:cxn ang="0">
                    <a:pos x="123" y="0"/>
                  </a:cxn>
                  <a:cxn ang="0">
                    <a:pos x="136" y="0"/>
                  </a:cxn>
                  <a:cxn ang="0">
                    <a:pos x="149" y="0"/>
                  </a:cxn>
                  <a:cxn ang="0">
                    <a:pos x="162" y="0"/>
                  </a:cxn>
                  <a:cxn ang="0">
                    <a:pos x="174" y="0"/>
                  </a:cxn>
                  <a:cxn ang="0">
                    <a:pos x="186" y="0"/>
                  </a:cxn>
                </a:cxnLst>
                <a:rect l="0" t="0" r="r" b="b"/>
                <a:pathLst>
                  <a:path w="186" h="9">
                    <a:moveTo>
                      <a:pt x="0" y="9"/>
                    </a:moveTo>
                    <a:lnTo>
                      <a:pt x="14" y="7"/>
                    </a:lnTo>
                    <a:lnTo>
                      <a:pt x="28" y="6"/>
                    </a:lnTo>
                    <a:lnTo>
                      <a:pt x="42" y="4"/>
                    </a:lnTo>
                    <a:lnTo>
                      <a:pt x="56" y="3"/>
                    </a:lnTo>
                    <a:lnTo>
                      <a:pt x="68" y="2"/>
                    </a:lnTo>
                    <a:lnTo>
                      <a:pt x="80" y="2"/>
                    </a:lnTo>
                    <a:lnTo>
                      <a:pt x="90" y="1"/>
                    </a:lnTo>
                    <a:lnTo>
                      <a:pt x="100" y="0"/>
                    </a:lnTo>
                    <a:lnTo>
                      <a:pt x="110" y="0"/>
                    </a:lnTo>
                    <a:lnTo>
                      <a:pt x="123" y="0"/>
                    </a:lnTo>
                    <a:lnTo>
                      <a:pt x="136" y="0"/>
                    </a:lnTo>
                    <a:lnTo>
                      <a:pt x="149" y="0"/>
                    </a:lnTo>
                    <a:lnTo>
                      <a:pt x="162" y="0"/>
                    </a:lnTo>
                    <a:lnTo>
                      <a:pt x="174" y="0"/>
                    </a:lnTo>
                    <a:lnTo>
                      <a:pt x="186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2"/>
              <p:cNvSpPr>
                <a:spLocks/>
              </p:cNvSpPr>
              <p:nvPr/>
            </p:nvSpPr>
            <p:spPr bwMode="auto">
              <a:xfrm>
                <a:off x="4668" y="1824"/>
                <a:ext cx="175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2" y="20"/>
                  </a:cxn>
                  <a:cxn ang="0">
                    <a:pos x="25" y="19"/>
                  </a:cxn>
                  <a:cxn ang="0">
                    <a:pos x="37" y="18"/>
                  </a:cxn>
                  <a:cxn ang="0">
                    <a:pos x="49" y="17"/>
                  </a:cxn>
                  <a:cxn ang="0">
                    <a:pos x="61" y="16"/>
                  </a:cxn>
                  <a:cxn ang="0">
                    <a:pos x="73" y="16"/>
                  </a:cxn>
                  <a:cxn ang="0">
                    <a:pos x="84" y="15"/>
                  </a:cxn>
                  <a:cxn ang="0">
                    <a:pos x="96" y="14"/>
                  </a:cxn>
                  <a:cxn ang="0">
                    <a:pos x="107" y="13"/>
                  </a:cxn>
                  <a:cxn ang="0">
                    <a:pos x="119" y="13"/>
                  </a:cxn>
                  <a:cxn ang="0">
                    <a:pos x="130" y="11"/>
                  </a:cxn>
                  <a:cxn ang="0">
                    <a:pos x="145" y="8"/>
                  </a:cxn>
                  <a:cxn ang="0">
                    <a:pos x="160" y="5"/>
                  </a:cxn>
                  <a:cxn ang="0">
                    <a:pos x="175" y="0"/>
                  </a:cxn>
                </a:cxnLst>
                <a:rect l="0" t="0" r="r" b="b"/>
                <a:pathLst>
                  <a:path w="175" h="21">
                    <a:moveTo>
                      <a:pt x="0" y="21"/>
                    </a:moveTo>
                    <a:lnTo>
                      <a:pt x="12" y="20"/>
                    </a:lnTo>
                    <a:lnTo>
                      <a:pt x="25" y="19"/>
                    </a:lnTo>
                    <a:lnTo>
                      <a:pt x="37" y="18"/>
                    </a:lnTo>
                    <a:lnTo>
                      <a:pt x="49" y="17"/>
                    </a:lnTo>
                    <a:lnTo>
                      <a:pt x="61" y="16"/>
                    </a:lnTo>
                    <a:lnTo>
                      <a:pt x="73" y="16"/>
                    </a:lnTo>
                    <a:lnTo>
                      <a:pt x="84" y="15"/>
                    </a:lnTo>
                    <a:lnTo>
                      <a:pt x="96" y="14"/>
                    </a:lnTo>
                    <a:lnTo>
                      <a:pt x="107" y="13"/>
                    </a:lnTo>
                    <a:lnTo>
                      <a:pt x="119" y="13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0" y="5"/>
                    </a:lnTo>
                    <a:lnTo>
                      <a:pt x="175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23"/>
              <p:cNvSpPr>
                <a:spLocks noChangeShapeType="1"/>
              </p:cNvSpPr>
              <p:nvPr/>
            </p:nvSpPr>
            <p:spPr bwMode="auto">
              <a:xfrm flipV="1">
                <a:off x="4843" y="1821"/>
                <a:ext cx="5" cy="3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24"/>
              <p:cNvSpPr>
                <a:spLocks noChangeShapeType="1"/>
              </p:cNvSpPr>
              <p:nvPr/>
            </p:nvSpPr>
            <p:spPr bwMode="auto">
              <a:xfrm flipV="1">
                <a:off x="4848" y="1819"/>
                <a:ext cx="7" cy="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25"/>
              <p:cNvSpPr>
                <a:spLocks noChangeShapeType="1"/>
              </p:cNvSpPr>
              <p:nvPr/>
            </p:nvSpPr>
            <p:spPr bwMode="auto">
              <a:xfrm flipV="1">
                <a:off x="4406" y="1822"/>
                <a:ext cx="102" cy="204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26"/>
              <p:cNvSpPr>
                <a:spLocks noChangeShapeType="1"/>
              </p:cNvSpPr>
              <p:nvPr/>
            </p:nvSpPr>
            <p:spPr bwMode="auto">
              <a:xfrm flipV="1">
                <a:off x="4855" y="1817"/>
                <a:ext cx="2" cy="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27"/>
              <p:cNvSpPr>
                <a:spLocks/>
              </p:cNvSpPr>
              <p:nvPr/>
            </p:nvSpPr>
            <p:spPr bwMode="auto">
              <a:xfrm>
                <a:off x="3371" y="1868"/>
                <a:ext cx="14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1"/>
                  </a:cxn>
                  <a:cxn ang="0">
                    <a:pos x="31" y="1"/>
                  </a:cxn>
                  <a:cxn ang="0">
                    <a:pos x="41" y="2"/>
                  </a:cxn>
                  <a:cxn ang="0">
                    <a:pos x="51" y="2"/>
                  </a:cxn>
                  <a:cxn ang="0">
                    <a:pos x="62" y="2"/>
                  </a:cxn>
                  <a:cxn ang="0">
                    <a:pos x="72" y="3"/>
                  </a:cxn>
                  <a:cxn ang="0">
                    <a:pos x="83" y="3"/>
                  </a:cxn>
                  <a:cxn ang="0">
                    <a:pos x="93" y="4"/>
                  </a:cxn>
                  <a:cxn ang="0">
                    <a:pos x="104" y="5"/>
                  </a:cxn>
                  <a:cxn ang="0">
                    <a:pos x="115" y="5"/>
                  </a:cxn>
                  <a:cxn ang="0">
                    <a:pos x="125" y="6"/>
                  </a:cxn>
                  <a:cxn ang="0">
                    <a:pos x="136" y="6"/>
                  </a:cxn>
                  <a:cxn ang="0">
                    <a:pos x="146" y="7"/>
                  </a:cxn>
                </a:cxnLst>
                <a:rect l="0" t="0" r="r" b="b"/>
                <a:pathLst>
                  <a:path w="146" h="7">
                    <a:moveTo>
                      <a:pt x="0" y="0"/>
                    </a:moveTo>
                    <a:lnTo>
                      <a:pt x="11" y="0"/>
                    </a:lnTo>
                    <a:lnTo>
                      <a:pt x="21" y="1"/>
                    </a:lnTo>
                    <a:lnTo>
                      <a:pt x="31" y="1"/>
                    </a:lnTo>
                    <a:lnTo>
                      <a:pt x="41" y="2"/>
                    </a:lnTo>
                    <a:lnTo>
                      <a:pt x="51" y="2"/>
                    </a:lnTo>
                    <a:lnTo>
                      <a:pt x="62" y="2"/>
                    </a:lnTo>
                    <a:lnTo>
                      <a:pt x="72" y="3"/>
                    </a:lnTo>
                    <a:lnTo>
                      <a:pt x="83" y="3"/>
                    </a:lnTo>
                    <a:lnTo>
                      <a:pt x="93" y="4"/>
                    </a:lnTo>
                    <a:lnTo>
                      <a:pt x="104" y="5"/>
                    </a:lnTo>
                    <a:lnTo>
                      <a:pt x="115" y="5"/>
                    </a:lnTo>
                    <a:lnTo>
                      <a:pt x="125" y="6"/>
                    </a:lnTo>
                    <a:lnTo>
                      <a:pt x="136" y="6"/>
                    </a:lnTo>
                    <a:lnTo>
                      <a:pt x="146" y="7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28"/>
              <p:cNvSpPr>
                <a:spLocks noChangeShapeType="1"/>
              </p:cNvSpPr>
              <p:nvPr/>
            </p:nvSpPr>
            <p:spPr bwMode="auto">
              <a:xfrm flipV="1">
                <a:off x="3500" y="1875"/>
                <a:ext cx="17" cy="77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29"/>
              <p:cNvSpPr>
                <a:spLocks/>
              </p:cNvSpPr>
              <p:nvPr/>
            </p:nvSpPr>
            <p:spPr bwMode="auto">
              <a:xfrm>
                <a:off x="3369" y="186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30"/>
              <p:cNvSpPr>
                <a:spLocks noChangeShapeType="1"/>
              </p:cNvSpPr>
              <p:nvPr/>
            </p:nvSpPr>
            <p:spPr bwMode="auto">
              <a:xfrm flipH="1">
                <a:off x="3369" y="1868"/>
                <a:ext cx="2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31"/>
              <p:cNvSpPr>
                <a:spLocks noChangeShapeType="1"/>
              </p:cNvSpPr>
              <p:nvPr/>
            </p:nvSpPr>
            <p:spPr bwMode="auto">
              <a:xfrm>
                <a:off x="3086" y="1817"/>
                <a:ext cx="12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32"/>
              <p:cNvSpPr>
                <a:spLocks noChangeShapeType="1"/>
              </p:cNvSpPr>
              <p:nvPr/>
            </p:nvSpPr>
            <p:spPr bwMode="auto">
              <a:xfrm>
                <a:off x="3103" y="1817"/>
                <a:ext cx="9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133"/>
              <p:cNvSpPr>
                <a:spLocks noChangeShapeType="1"/>
              </p:cNvSpPr>
              <p:nvPr/>
            </p:nvSpPr>
            <p:spPr bwMode="auto">
              <a:xfrm>
                <a:off x="3119" y="1817"/>
                <a:ext cx="19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134"/>
              <p:cNvSpPr>
                <a:spLocks noChangeShapeType="1"/>
              </p:cNvSpPr>
              <p:nvPr/>
            </p:nvSpPr>
            <p:spPr bwMode="auto">
              <a:xfrm>
                <a:off x="3320" y="1817"/>
                <a:ext cx="1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135"/>
              <p:cNvSpPr>
                <a:spLocks noChangeShapeType="1"/>
              </p:cNvSpPr>
              <p:nvPr/>
            </p:nvSpPr>
            <p:spPr bwMode="auto">
              <a:xfrm>
                <a:off x="3338" y="1817"/>
                <a:ext cx="12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36"/>
              <p:cNvSpPr>
                <a:spLocks/>
              </p:cNvSpPr>
              <p:nvPr/>
            </p:nvSpPr>
            <p:spPr bwMode="auto">
              <a:xfrm>
                <a:off x="3355" y="1817"/>
                <a:ext cx="19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196" y="0"/>
                  </a:cxn>
                </a:cxnLst>
                <a:rect l="0" t="0" r="r" b="b"/>
                <a:pathLst>
                  <a:path w="196">
                    <a:moveTo>
                      <a:pt x="0" y="0"/>
                    </a:moveTo>
                    <a:lnTo>
                      <a:pt x="98" y="0"/>
                    </a:lnTo>
                    <a:lnTo>
                      <a:pt x="196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137"/>
              <p:cNvSpPr>
                <a:spLocks noChangeShapeType="1"/>
              </p:cNvSpPr>
              <p:nvPr/>
            </p:nvSpPr>
            <p:spPr bwMode="auto">
              <a:xfrm>
                <a:off x="3556" y="1817"/>
                <a:ext cx="1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138"/>
              <p:cNvSpPr>
                <a:spLocks noChangeShapeType="1"/>
              </p:cNvSpPr>
              <p:nvPr/>
            </p:nvSpPr>
            <p:spPr bwMode="auto">
              <a:xfrm>
                <a:off x="3572" y="1817"/>
                <a:ext cx="11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139"/>
              <p:cNvSpPr>
                <a:spLocks noChangeShapeType="1"/>
              </p:cNvSpPr>
              <p:nvPr/>
            </p:nvSpPr>
            <p:spPr bwMode="auto">
              <a:xfrm>
                <a:off x="3590" y="1817"/>
                <a:ext cx="19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140"/>
              <p:cNvSpPr>
                <a:spLocks noChangeShapeType="1"/>
              </p:cNvSpPr>
              <p:nvPr/>
            </p:nvSpPr>
            <p:spPr bwMode="auto">
              <a:xfrm>
                <a:off x="3791" y="1817"/>
                <a:ext cx="10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141"/>
              <p:cNvSpPr>
                <a:spLocks noChangeShapeType="1"/>
              </p:cNvSpPr>
              <p:nvPr/>
            </p:nvSpPr>
            <p:spPr bwMode="auto">
              <a:xfrm>
                <a:off x="3808" y="1817"/>
                <a:ext cx="11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42"/>
              <p:cNvSpPr>
                <a:spLocks/>
              </p:cNvSpPr>
              <p:nvPr/>
            </p:nvSpPr>
            <p:spPr bwMode="auto">
              <a:xfrm>
                <a:off x="3822" y="1817"/>
                <a:ext cx="20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0"/>
                  </a:cxn>
                  <a:cxn ang="0">
                    <a:pos x="200" y="0"/>
                  </a:cxn>
                </a:cxnLst>
                <a:rect l="0" t="0" r="r" b="b"/>
                <a:pathLst>
                  <a:path w="200">
                    <a:moveTo>
                      <a:pt x="0" y="0"/>
                    </a:moveTo>
                    <a:lnTo>
                      <a:pt x="100" y="0"/>
                    </a:lnTo>
                    <a:lnTo>
                      <a:pt x="20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143"/>
              <p:cNvSpPr>
                <a:spLocks noChangeShapeType="1"/>
              </p:cNvSpPr>
              <p:nvPr/>
            </p:nvSpPr>
            <p:spPr bwMode="auto">
              <a:xfrm>
                <a:off x="4025" y="1817"/>
                <a:ext cx="12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144"/>
              <p:cNvSpPr>
                <a:spLocks noChangeShapeType="1"/>
              </p:cNvSpPr>
              <p:nvPr/>
            </p:nvSpPr>
            <p:spPr bwMode="auto">
              <a:xfrm>
                <a:off x="4043" y="1817"/>
                <a:ext cx="10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145"/>
              <p:cNvSpPr>
                <a:spLocks noChangeShapeType="1"/>
              </p:cNvSpPr>
              <p:nvPr/>
            </p:nvSpPr>
            <p:spPr bwMode="auto">
              <a:xfrm>
                <a:off x="4058" y="1817"/>
                <a:ext cx="19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146"/>
              <p:cNvSpPr>
                <a:spLocks noChangeShapeType="1"/>
              </p:cNvSpPr>
              <p:nvPr/>
            </p:nvSpPr>
            <p:spPr bwMode="auto">
              <a:xfrm>
                <a:off x="4261" y="1817"/>
                <a:ext cx="11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147"/>
              <p:cNvSpPr>
                <a:spLocks noChangeShapeType="1"/>
              </p:cNvSpPr>
              <p:nvPr/>
            </p:nvSpPr>
            <p:spPr bwMode="auto">
              <a:xfrm>
                <a:off x="4279" y="1817"/>
                <a:ext cx="9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48"/>
              <p:cNvSpPr>
                <a:spLocks/>
              </p:cNvSpPr>
              <p:nvPr/>
            </p:nvSpPr>
            <p:spPr bwMode="auto">
              <a:xfrm>
                <a:off x="4293" y="1817"/>
                <a:ext cx="19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195" y="0"/>
                  </a:cxn>
                </a:cxnLst>
                <a:rect l="0" t="0" r="r" b="b"/>
                <a:pathLst>
                  <a:path w="195">
                    <a:moveTo>
                      <a:pt x="0" y="0"/>
                    </a:moveTo>
                    <a:lnTo>
                      <a:pt x="98" y="0"/>
                    </a:lnTo>
                    <a:lnTo>
                      <a:pt x="195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49"/>
              <p:cNvSpPr>
                <a:spLocks noChangeShapeType="1"/>
              </p:cNvSpPr>
              <p:nvPr/>
            </p:nvSpPr>
            <p:spPr bwMode="auto">
              <a:xfrm>
                <a:off x="4494" y="1817"/>
                <a:ext cx="12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50"/>
              <p:cNvSpPr>
                <a:spLocks noChangeShapeType="1"/>
              </p:cNvSpPr>
              <p:nvPr/>
            </p:nvSpPr>
            <p:spPr bwMode="auto">
              <a:xfrm>
                <a:off x="4511" y="1817"/>
                <a:ext cx="1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151"/>
              <p:cNvSpPr>
                <a:spLocks noChangeShapeType="1"/>
              </p:cNvSpPr>
              <p:nvPr/>
            </p:nvSpPr>
            <p:spPr bwMode="auto">
              <a:xfrm>
                <a:off x="4529" y="1817"/>
                <a:ext cx="195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152"/>
              <p:cNvSpPr>
                <a:spLocks noChangeShapeType="1"/>
              </p:cNvSpPr>
              <p:nvPr/>
            </p:nvSpPr>
            <p:spPr bwMode="auto">
              <a:xfrm>
                <a:off x="4732" y="1817"/>
                <a:ext cx="9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153"/>
              <p:cNvSpPr>
                <a:spLocks noChangeShapeType="1"/>
              </p:cNvSpPr>
              <p:nvPr/>
            </p:nvSpPr>
            <p:spPr bwMode="auto">
              <a:xfrm>
                <a:off x="4746" y="1817"/>
                <a:ext cx="12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54"/>
              <p:cNvSpPr>
                <a:spLocks/>
              </p:cNvSpPr>
              <p:nvPr/>
            </p:nvSpPr>
            <p:spPr bwMode="auto">
              <a:xfrm>
                <a:off x="4763" y="1817"/>
                <a:ext cx="9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9" y="0"/>
                  </a:cxn>
                </a:cxnLst>
                <a:rect l="0" t="0" r="r" b="b"/>
                <a:pathLst>
                  <a:path w="99">
                    <a:moveTo>
                      <a:pt x="0" y="0"/>
                    </a:moveTo>
                    <a:lnTo>
                      <a:pt x="98" y="0"/>
                    </a:lnTo>
                    <a:lnTo>
                      <a:pt x="9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155"/>
              <p:cNvSpPr>
                <a:spLocks noChangeShapeType="1"/>
              </p:cNvSpPr>
              <p:nvPr/>
            </p:nvSpPr>
            <p:spPr bwMode="auto">
              <a:xfrm>
                <a:off x="4466" y="2025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56"/>
              <p:cNvSpPr>
                <a:spLocks/>
              </p:cNvSpPr>
              <p:nvPr/>
            </p:nvSpPr>
            <p:spPr bwMode="auto">
              <a:xfrm>
                <a:off x="4478" y="2026"/>
                <a:ext cx="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8" y="3"/>
                    </a:lnTo>
                    <a:lnTo>
                      <a:pt x="9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57"/>
              <p:cNvSpPr>
                <a:spLocks/>
              </p:cNvSpPr>
              <p:nvPr/>
            </p:nvSpPr>
            <p:spPr bwMode="auto">
              <a:xfrm>
                <a:off x="4492" y="2029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58"/>
              <p:cNvSpPr>
                <a:spLocks noChangeShapeType="1"/>
              </p:cNvSpPr>
              <p:nvPr/>
            </p:nvSpPr>
            <p:spPr bwMode="auto">
              <a:xfrm>
                <a:off x="4510" y="2029"/>
                <a:ext cx="12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59"/>
              <p:cNvSpPr>
                <a:spLocks/>
              </p:cNvSpPr>
              <p:nvPr/>
            </p:nvSpPr>
            <p:spPr bwMode="auto">
              <a:xfrm>
                <a:off x="4527" y="2030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160"/>
              <p:cNvSpPr>
                <a:spLocks noChangeShapeType="1"/>
              </p:cNvSpPr>
              <p:nvPr/>
            </p:nvSpPr>
            <p:spPr bwMode="auto">
              <a:xfrm>
                <a:off x="4543" y="2030"/>
                <a:ext cx="4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1"/>
              <p:cNvSpPr>
                <a:spLocks/>
              </p:cNvSpPr>
              <p:nvPr/>
            </p:nvSpPr>
            <p:spPr bwMode="auto">
              <a:xfrm>
                <a:off x="4697" y="2018"/>
                <a:ext cx="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4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62"/>
              <p:cNvSpPr>
                <a:spLocks/>
              </p:cNvSpPr>
              <p:nvPr/>
            </p:nvSpPr>
            <p:spPr bwMode="auto">
              <a:xfrm>
                <a:off x="4697" y="1961"/>
                <a:ext cx="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0" y="34"/>
                  </a:cxn>
                </a:cxnLst>
                <a:rect l="0" t="0" r="r" b="b"/>
                <a:pathLst>
                  <a:path h="34">
                    <a:moveTo>
                      <a:pt x="0" y="0"/>
                    </a:moveTo>
                    <a:lnTo>
                      <a:pt x="0" y="10"/>
                    </a:lnTo>
                    <a:lnTo>
                      <a:pt x="0" y="21"/>
                    </a:lnTo>
                    <a:lnTo>
                      <a:pt x="0" y="34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163"/>
              <p:cNvSpPr>
                <a:spLocks noChangeShapeType="1"/>
              </p:cNvSpPr>
              <p:nvPr/>
            </p:nvSpPr>
            <p:spPr bwMode="auto">
              <a:xfrm>
                <a:off x="4340" y="2053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64"/>
              <p:cNvSpPr>
                <a:spLocks noChangeShapeType="1"/>
              </p:cNvSpPr>
              <p:nvPr/>
            </p:nvSpPr>
            <p:spPr bwMode="auto">
              <a:xfrm>
                <a:off x="4340" y="1958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65"/>
              <p:cNvSpPr>
                <a:spLocks noChangeShapeType="1"/>
              </p:cNvSpPr>
              <p:nvPr/>
            </p:nvSpPr>
            <p:spPr bwMode="auto">
              <a:xfrm>
                <a:off x="4340" y="1958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66"/>
              <p:cNvSpPr>
                <a:spLocks noChangeShapeType="1"/>
              </p:cNvSpPr>
              <p:nvPr/>
            </p:nvSpPr>
            <p:spPr bwMode="auto">
              <a:xfrm>
                <a:off x="4697" y="1995"/>
                <a:ext cx="1" cy="1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167"/>
              <p:cNvSpPr>
                <a:spLocks noChangeShapeType="1"/>
              </p:cNvSpPr>
              <p:nvPr/>
            </p:nvSpPr>
            <p:spPr bwMode="auto">
              <a:xfrm>
                <a:off x="4697" y="2007"/>
                <a:ext cx="1" cy="1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8"/>
              <p:cNvSpPr>
                <a:spLocks/>
              </p:cNvSpPr>
              <p:nvPr/>
            </p:nvSpPr>
            <p:spPr bwMode="auto">
              <a:xfrm>
                <a:off x="4547" y="2018"/>
                <a:ext cx="150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2"/>
                  </a:cxn>
                  <a:cxn ang="0">
                    <a:pos x="8" y="12"/>
                  </a:cxn>
                  <a:cxn ang="0">
                    <a:pos x="20" y="12"/>
                  </a:cxn>
                  <a:cxn ang="0">
                    <a:pos x="32" y="12"/>
                  </a:cxn>
                  <a:cxn ang="0">
                    <a:pos x="44" y="11"/>
                  </a:cxn>
                  <a:cxn ang="0">
                    <a:pos x="56" y="11"/>
                  </a:cxn>
                  <a:cxn ang="0">
                    <a:pos x="68" y="10"/>
                  </a:cxn>
                  <a:cxn ang="0">
                    <a:pos x="80" y="9"/>
                  </a:cxn>
                  <a:cxn ang="0">
                    <a:pos x="92" y="8"/>
                  </a:cxn>
                  <a:cxn ang="0">
                    <a:pos x="102" y="7"/>
                  </a:cxn>
                  <a:cxn ang="0">
                    <a:pos x="112" y="5"/>
                  </a:cxn>
                  <a:cxn ang="0">
                    <a:pos x="122" y="4"/>
                  </a:cxn>
                  <a:cxn ang="0">
                    <a:pos x="136" y="2"/>
                  </a:cxn>
                  <a:cxn ang="0">
                    <a:pos x="150" y="0"/>
                  </a:cxn>
                </a:cxnLst>
                <a:rect l="0" t="0" r="r" b="b"/>
                <a:pathLst>
                  <a:path w="150" h="12">
                    <a:moveTo>
                      <a:pt x="0" y="12"/>
                    </a:moveTo>
                    <a:lnTo>
                      <a:pt x="2" y="12"/>
                    </a:lnTo>
                    <a:lnTo>
                      <a:pt x="8" y="12"/>
                    </a:lnTo>
                    <a:lnTo>
                      <a:pt x="20" y="12"/>
                    </a:lnTo>
                    <a:lnTo>
                      <a:pt x="32" y="12"/>
                    </a:lnTo>
                    <a:lnTo>
                      <a:pt x="44" y="11"/>
                    </a:lnTo>
                    <a:lnTo>
                      <a:pt x="56" y="11"/>
                    </a:lnTo>
                    <a:lnTo>
                      <a:pt x="68" y="10"/>
                    </a:lnTo>
                    <a:lnTo>
                      <a:pt x="80" y="9"/>
                    </a:lnTo>
                    <a:lnTo>
                      <a:pt x="92" y="8"/>
                    </a:lnTo>
                    <a:lnTo>
                      <a:pt x="102" y="7"/>
                    </a:lnTo>
                    <a:lnTo>
                      <a:pt x="112" y="5"/>
                    </a:lnTo>
                    <a:lnTo>
                      <a:pt x="122" y="4"/>
                    </a:lnTo>
                    <a:lnTo>
                      <a:pt x="136" y="2"/>
                    </a:lnTo>
                    <a:lnTo>
                      <a:pt x="15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69"/>
              <p:cNvSpPr>
                <a:spLocks/>
              </p:cNvSpPr>
              <p:nvPr/>
            </p:nvSpPr>
            <p:spPr bwMode="auto">
              <a:xfrm>
                <a:off x="4543" y="2020"/>
                <a:ext cx="37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9" y="1"/>
                  </a:cxn>
                  <a:cxn ang="0">
                    <a:pos x="21" y="1"/>
                  </a:cxn>
                  <a:cxn ang="0">
                    <a:pos x="37" y="0"/>
                  </a:cxn>
                </a:cxnLst>
                <a:rect l="0" t="0" r="r" b="b"/>
                <a:pathLst>
                  <a:path w="37" h="1">
                    <a:moveTo>
                      <a:pt x="0" y="1"/>
                    </a:moveTo>
                    <a:lnTo>
                      <a:pt x="3" y="1"/>
                    </a:lnTo>
                    <a:lnTo>
                      <a:pt x="9" y="1"/>
                    </a:lnTo>
                    <a:lnTo>
                      <a:pt x="21" y="1"/>
                    </a:lnTo>
                    <a:lnTo>
                      <a:pt x="37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70"/>
              <p:cNvSpPr>
                <a:spLocks noChangeShapeType="1"/>
              </p:cNvSpPr>
              <p:nvPr/>
            </p:nvSpPr>
            <p:spPr bwMode="auto">
              <a:xfrm>
                <a:off x="4580" y="2020"/>
                <a:ext cx="2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71"/>
              <p:cNvSpPr>
                <a:spLocks/>
              </p:cNvSpPr>
              <p:nvPr/>
            </p:nvSpPr>
            <p:spPr bwMode="auto">
              <a:xfrm>
                <a:off x="4697" y="1961"/>
                <a:ext cx="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0" y="34"/>
                  </a:cxn>
                </a:cxnLst>
                <a:rect l="0" t="0" r="r" b="b"/>
                <a:pathLst>
                  <a:path h="34">
                    <a:moveTo>
                      <a:pt x="0" y="0"/>
                    </a:moveTo>
                    <a:lnTo>
                      <a:pt x="0" y="10"/>
                    </a:lnTo>
                    <a:lnTo>
                      <a:pt x="0" y="21"/>
                    </a:lnTo>
                    <a:lnTo>
                      <a:pt x="0" y="34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72"/>
              <p:cNvSpPr>
                <a:spLocks/>
              </p:cNvSpPr>
              <p:nvPr/>
            </p:nvSpPr>
            <p:spPr bwMode="auto">
              <a:xfrm>
                <a:off x="4697" y="2018"/>
                <a:ext cx="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4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73"/>
              <p:cNvSpPr>
                <a:spLocks noChangeShapeType="1"/>
              </p:cNvSpPr>
              <p:nvPr/>
            </p:nvSpPr>
            <p:spPr bwMode="auto">
              <a:xfrm>
                <a:off x="4697" y="2007"/>
                <a:ext cx="1" cy="1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74"/>
              <p:cNvSpPr>
                <a:spLocks noChangeShapeType="1"/>
              </p:cNvSpPr>
              <p:nvPr/>
            </p:nvSpPr>
            <p:spPr bwMode="auto">
              <a:xfrm>
                <a:off x="4697" y="1995"/>
                <a:ext cx="1" cy="1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75"/>
              <p:cNvSpPr>
                <a:spLocks/>
              </p:cNvSpPr>
              <p:nvPr/>
            </p:nvSpPr>
            <p:spPr bwMode="auto">
              <a:xfrm>
                <a:off x="4612" y="1956"/>
                <a:ext cx="8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"/>
                  </a:cxn>
                  <a:cxn ang="0">
                    <a:pos x="27" y="2"/>
                  </a:cxn>
                  <a:cxn ang="0">
                    <a:pos x="41" y="2"/>
                  </a:cxn>
                  <a:cxn ang="0">
                    <a:pos x="52" y="3"/>
                  </a:cxn>
                  <a:cxn ang="0">
                    <a:pos x="63" y="3"/>
                  </a:cxn>
                  <a:cxn ang="0">
                    <a:pos x="74" y="4"/>
                  </a:cxn>
                  <a:cxn ang="0">
                    <a:pos x="85" y="5"/>
                  </a:cxn>
                </a:cxnLst>
                <a:rect l="0" t="0" r="r" b="b"/>
                <a:pathLst>
                  <a:path w="85" h="5">
                    <a:moveTo>
                      <a:pt x="0" y="0"/>
                    </a:moveTo>
                    <a:lnTo>
                      <a:pt x="14" y="1"/>
                    </a:lnTo>
                    <a:lnTo>
                      <a:pt x="27" y="2"/>
                    </a:lnTo>
                    <a:lnTo>
                      <a:pt x="41" y="2"/>
                    </a:lnTo>
                    <a:lnTo>
                      <a:pt x="52" y="3"/>
                    </a:lnTo>
                    <a:lnTo>
                      <a:pt x="63" y="3"/>
                    </a:lnTo>
                    <a:lnTo>
                      <a:pt x="74" y="4"/>
                    </a:lnTo>
                    <a:lnTo>
                      <a:pt x="85" y="5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76"/>
              <p:cNvSpPr>
                <a:spLocks/>
              </p:cNvSpPr>
              <p:nvPr/>
            </p:nvSpPr>
            <p:spPr bwMode="auto">
              <a:xfrm>
                <a:off x="4555" y="2051"/>
                <a:ext cx="14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12" y="5"/>
                  </a:cxn>
                  <a:cxn ang="0">
                    <a:pos x="23" y="5"/>
                  </a:cxn>
                  <a:cxn ang="0">
                    <a:pos x="34" y="5"/>
                  </a:cxn>
                  <a:cxn ang="0">
                    <a:pos x="44" y="5"/>
                  </a:cxn>
                  <a:cxn ang="0">
                    <a:pos x="55" y="4"/>
                  </a:cxn>
                  <a:cxn ang="0">
                    <a:pos x="66" y="4"/>
                  </a:cxn>
                  <a:cxn ang="0">
                    <a:pos x="76" y="3"/>
                  </a:cxn>
                  <a:cxn ang="0">
                    <a:pos x="87" y="3"/>
                  </a:cxn>
                  <a:cxn ang="0">
                    <a:pos x="98" y="3"/>
                  </a:cxn>
                  <a:cxn ang="0">
                    <a:pos x="109" y="2"/>
                  </a:cxn>
                  <a:cxn ang="0">
                    <a:pos x="120" y="2"/>
                  </a:cxn>
                  <a:cxn ang="0">
                    <a:pos x="131" y="1"/>
                  </a:cxn>
                  <a:cxn ang="0">
                    <a:pos x="142" y="0"/>
                  </a:cxn>
                </a:cxnLst>
                <a:rect l="0" t="0" r="r" b="b"/>
                <a:pathLst>
                  <a:path w="142" h="5">
                    <a:moveTo>
                      <a:pt x="0" y="5"/>
                    </a:moveTo>
                    <a:lnTo>
                      <a:pt x="2" y="5"/>
                    </a:lnTo>
                    <a:lnTo>
                      <a:pt x="12" y="5"/>
                    </a:lnTo>
                    <a:lnTo>
                      <a:pt x="23" y="5"/>
                    </a:lnTo>
                    <a:lnTo>
                      <a:pt x="34" y="5"/>
                    </a:lnTo>
                    <a:lnTo>
                      <a:pt x="44" y="5"/>
                    </a:lnTo>
                    <a:lnTo>
                      <a:pt x="55" y="4"/>
                    </a:lnTo>
                    <a:lnTo>
                      <a:pt x="66" y="4"/>
                    </a:lnTo>
                    <a:lnTo>
                      <a:pt x="76" y="3"/>
                    </a:lnTo>
                    <a:lnTo>
                      <a:pt x="87" y="3"/>
                    </a:lnTo>
                    <a:lnTo>
                      <a:pt x="98" y="3"/>
                    </a:lnTo>
                    <a:lnTo>
                      <a:pt x="109" y="2"/>
                    </a:lnTo>
                    <a:lnTo>
                      <a:pt x="120" y="2"/>
                    </a:lnTo>
                    <a:lnTo>
                      <a:pt x="131" y="1"/>
                    </a:lnTo>
                    <a:lnTo>
                      <a:pt x="142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77"/>
              <p:cNvSpPr>
                <a:spLocks/>
              </p:cNvSpPr>
              <p:nvPr/>
            </p:nvSpPr>
            <p:spPr bwMode="auto">
              <a:xfrm>
                <a:off x="4598" y="1982"/>
                <a:ext cx="9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"/>
                  </a:cxn>
                  <a:cxn ang="0">
                    <a:pos x="23" y="3"/>
                  </a:cxn>
                  <a:cxn ang="0">
                    <a:pos x="35" y="3"/>
                  </a:cxn>
                  <a:cxn ang="0">
                    <a:pos x="47" y="5"/>
                  </a:cxn>
                  <a:cxn ang="0">
                    <a:pos x="58" y="6"/>
                  </a:cxn>
                  <a:cxn ang="0">
                    <a:pos x="69" y="8"/>
                  </a:cxn>
                  <a:cxn ang="0">
                    <a:pos x="84" y="10"/>
                  </a:cxn>
                  <a:cxn ang="0">
                    <a:pos x="99" y="13"/>
                  </a:cxn>
                </a:cxnLst>
                <a:rect l="0" t="0" r="r" b="b"/>
                <a:pathLst>
                  <a:path w="99" h="13">
                    <a:moveTo>
                      <a:pt x="0" y="0"/>
                    </a:moveTo>
                    <a:lnTo>
                      <a:pt x="11" y="1"/>
                    </a:lnTo>
                    <a:lnTo>
                      <a:pt x="23" y="3"/>
                    </a:lnTo>
                    <a:lnTo>
                      <a:pt x="35" y="3"/>
                    </a:lnTo>
                    <a:lnTo>
                      <a:pt x="47" y="5"/>
                    </a:lnTo>
                    <a:lnTo>
                      <a:pt x="58" y="6"/>
                    </a:lnTo>
                    <a:lnTo>
                      <a:pt x="69" y="8"/>
                    </a:lnTo>
                    <a:lnTo>
                      <a:pt x="84" y="10"/>
                    </a:lnTo>
                    <a:lnTo>
                      <a:pt x="99" y="1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78"/>
              <p:cNvSpPr>
                <a:spLocks/>
              </p:cNvSpPr>
              <p:nvPr/>
            </p:nvSpPr>
            <p:spPr bwMode="auto">
              <a:xfrm>
                <a:off x="4605" y="1956"/>
                <a:ext cx="7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79"/>
              <p:cNvSpPr>
                <a:spLocks/>
              </p:cNvSpPr>
              <p:nvPr/>
            </p:nvSpPr>
            <p:spPr bwMode="auto">
              <a:xfrm>
                <a:off x="4589" y="1956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80"/>
              <p:cNvSpPr>
                <a:spLocks/>
              </p:cNvSpPr>
              <p:nvPr/>
            </p:nvSpPr>
            <p:spPr bwMode="auto">
              <a:xfrm>
                <a:off x="4573" y="1956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81"/>
              <p:cNvSpPr>
                <a:spLocks/>
              </p:cNvSpPr>
              <p:nvPr/>
            </p:nvSpPr>
            <p:spPr bwMode="auto">
              <a:xfrm>
                <a:off x="4555" y="1956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82"/>
              <p:cNvSpPr>
                <a:spLocks/>
              </p:cNvSpPr>
              <p:nvPr/>
            </p:nvSpPr>
            <p:spPr bwMode="auto">
              <a:xfrm>
                <a:off x="4538" y="1955"/>
                <a:ext cx="12" cy="1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">
                    <a:moveTo>
                      <a:pt x="12" y="1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83"/>
              <p:cNvSpPr>
                <a:spLocks/>
              </p:cNvSpPr>
              <p:nvPr/>
            </p:nvSpPr>
            <p:spPr bwMode="auto">
              <a:xfrm>
                <a:off x="4522" y="1955"/>
                <a:ext cx="10" cy="1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84"/>
              <p:cNvSpPr>
                <a:spLocks/>
              </p:cNvSpPr>
              <p:nvPr/>
            </p:nvSpPr>
            <p:spPr bwMode="auto">
              <a:xfrm>
                <a:off x="4505" y="1955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85"/>
              <p:cNvSpPr>
                <a:spLocks/>
              </p:cNvSpPr>
              <p:nvPr/>
            </p:nvSpPr>
            <p:spPr bwMode="auto">
              <a:xfrm>
                <a:off x="4488" y="1955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86"/>
              <p:cNvSpPr>
                <a:spLocks/>
              </p:cNvSpPr>
              <p:nvPr/>
            </p:nvSpPr>
            <p:spPr bwMode="auto">
              <a:xfrm>
                <a:off x="4473" y="1955"/>
                <a:ext cx="8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87"/>
              <p:cNvSpPr>
                <a:spLocks/>
              </p:cNvSpPr>
              <p:nvPr/>
            </p:nvSpPr>
            <p:spPr bwMode="auto">
              <a:xfrm>
                <a:off x="4455" y="1955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88"/>
              <p:cNvSpPr>
                <a:spLocks/>
              </p:cNvSpPr>
              <p:nvPr/>
            </p:nvSpPr>
            <p:spPr bwMode="auto">
              <a:xfrm>
                <a:off x="4437" y="1955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89"/>
              <p:cNvSpPr>
                <a:spLocks/>
              </p:cNvSpPr>
              <p:nvPr/>
            </p:nvSpPr>
            <p:spPr bwMode="auto">
              <a:xfrm>
                <a:off x="4422" y="1955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90"/>
              <p:cNvSpPr>
                <a:spLocks/>
              </p:cNvSpPr>
              <p:nvPr/>
            </p:nvSpPr>
            <p:spPr bwMode="auto">
              <a:xfrm>
                <a:off x="4404" y="1955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91"/>
              <p:cNvSpPr>
                <a:spLocks noChangeShapeType="1"/>
              </p:cNvSpPr>
              <p:nvPr/>
            </p:nvSpPr>
            <p:spPr bwMode="auto">
              <a:xfrm flipH="1">
                <a:off x="4388" y="1955"/>
                <a:ext cx="11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92"/>
              <p:cNvSpPr>
                <a:spLocks/>
              </p:cNvSpPr>
              <p:nvPr/>
            </p:nvSpPr>
            <p:spPr bwMode="auto">
              <a:xfrm>
                <a:off x="4372" y="1955"/>
                <a:ext cx="9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3"/>
              <p:cNvSpPr>
                <a:spLocks/>
              </p:cNvSpPr>
              <p:nvPr/>
            </p:nvSpPr>
            <p:spPr bwMode="auto">
              <a:xfrm>
                <a:off x="4354" y="1955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94"/>
              <p:cNvSpPr>
                <a:spLocks/>
              </p:cNvSpPr>
              <p:nvPr/>
            </p:nvSpPr>
            <p:spPr bwMode="auto">
              <a:xfrm>
                <a:off x="4340" y="1956"/>
                <a:ext cx="9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95"/>
              <p:cNvSpPr>
                <a:spLocks/>
              </p:cNvSpPr>
              <p:nvPr/>
            </p:nvSpPr>
            <p:spPr bwMode="auto">
              <a:xfrm>
                <a:off x="4340" y="1969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4"/>
                    </a:lnTo>
                    <a:lnTo>
                      <a:pt x="0" y="1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96"/>
              <p:cNvSpPr>
                <a:spLocks/>
              </p:cNvSpPr>
              <p:nvPr/>
            </p:nvSpPr>
            <p:spPr bwMode="auto">
              <a:xfrm>
                <a:off x="4340" y="1988"/>
                <a:ext cx="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4"/>
                  </a:cxn>
                </a:cxnLst>
                <a:rect l="0" t="0" r="r" b="b"/>
                <a:pathLst>
                  <a:path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97"/>
              <p:cNvSpPr>
                <a:spLocks noChangeShapeType="1"/>
              </p:cNvSpPr>
              <p:nvPr/>
            </p:nvSpPr>
            <p:spPr bwMode="auto">
              <a:xfrm>
                <a:off x="4340" y="2007"/>
                <a:ext cx="1" cy="1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98"/>
              <p:cNvSpPr>
                <a:spLocks/>
              </p:cNvSpPr>
              <p:nvPr/>
            </p:nvSpPr>
            <p:spPr bwMode="auto">
              <a:xfrm>
                <a:off x="4340" y="2026"/>
                <a:ext cx="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99"/>
              <p:cNvSpPr>
                <a:spLocks/>
              </p:cNvSpPr>
              <p:nvPr/>
            </p:nvSpPr>
            <p:spPr bwMode="auto">
              <a:xfrm>
                <a:off x="4340" y="2046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4" y="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4" y="9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00"/>
              <p:cNvSpPr>
                <a:spLocks/>
              </p:cNvSpPr>
              <p:nvPr/>
            </p:nvSpPr>
            <p:spPr bwMode="auto">
              <a:xfrm>
                <a:off x="4349" y="2056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13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01"/>
              <p:cNvSpPr>
                <a:spLocks/>
              </p:cNvSpPr>
              <p:nvPr/>
            </p:nvSpPr>
            <p:spPr bwMode="auto">
              <a:xfrm>
                <a:off x="4367" y="2058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"/>
                  </a:cxn>
                  <a:cxn ang="0">
                    <a:pos x="12" y="2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11" y="1"/>
                    </a:lnTo>
                    <a:lnTo>
                      <a:pt x="12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02"/>
              <p:cNvSpPr>
                <a:spLocks/>
              </p:cNvSpPr>
              <p:nvPr/>
            </p:nvSpPr>
            <p:spPr bwMode="auto">
              <a:xfrm>
                <a:off x="4383" y="2058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2" y="2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2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03"/>
              <p:cNvSpPr>
                <a:spLocks/>
              </p:cNvSpPr>
              <p:nvPr/>
            </p:nvSpPr>
            <p:spPr bwMode="auto">
              <a:xfrm>
                <a:off x="4400" y="2060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04"/>
              <p:cNvSpPr>
                <a:spLocks/>
              </p:cNvSpPr>
              <p:nvPr/>
            </p:nvSpPr>
            <p:spPr bwMode="auto">
              <a:xfrm>
                <a:off x="4418" y="2060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05"/>
              <p:cNvSpPr>
                <a:spLocks/>
              </p:cNvSpPr>
              <p:nvPr/>
            </p:nvSpPr>
            <p:spPr bwMode="auto">
              <a:xfrm>
                <a:off x="4434" y="2060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06"/>
              <p:cNvSpPr>
                <a:spLocks/>
              </p:cNvSpPr>
              <p:nvPr/>
            </p:nvSpPr>
            <p:spPr bwMode="auto">
              <a:xfrm>
                <a:off x="4452" y="2058"/>
                <a:ext cx="1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07"/>
              <p:cNvSpPr>
                <a:spLocks/>
              </p:cNvSpPr>
              <p:nvPr/>
            </p:nvSpPr>
            <p:spPr bwMode="auto">
              <a:xfrm>
                <a:off x="4467" y="2058"/>
                <a:ext cx="1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10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208"/>
              <p:cNvSpPr>
                <a:spLocks/>
              </p:cNvSpPr>
              <p:nvPr/>
            </p:nvSpPr>
            <p:spPr bwMode="auto">
              <a:xfrm>
                <a:off x="4483" y="2058"/>
                <a:ext cx="1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209"/>
              <p:cNvSpPr>
                <a:spLocks/>
              </p:cNvSpPr>
              <p:nvPr/>
            </p:nvSpPr>
            <p:spPr bwMode="auto">
              <a:xfrm>
                <a:off x="4501" y="2058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10"/>
              <p:cNvSpPr>
                <a:spLocks/>
              </p:cNvSpPr>
              <p:nvPr/>
            </p:nvSpPr>
            <p:spPr bwMode="auto">
              <a:xfrm>
                <a:off x="4518" y="2058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211"/>
              <p:cNvSpPr>
                <a:spLocks/>
              </p:cNvSpPr>
              <p:nvPr/>
            </p:nvSpPr>
            <p:spPr bwMode="auto">
              <a:xfrm>
                <a:off x="4534" y="2056"/>
                <a:ext cx="1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3" y="1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12"/>
              <p:cNvSpPr>
                <a:spLocks noChangeShapeType="1"/>
              </p:cNvSpPr>
              <p:nvPr/>
            </p:nvSpPr>
            <p:spPr bwMode="auto">
              <a:xfrm flipV="1">
                <a:off x="4552" y="2056"/>
                <a:ext cx="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13"/>
              <p:cNvSpPr>
                <a:spLocks/>
              </p:cNvSpPr>
              <p:nvPr/>
            </p:nvSpPr>
            <p:spPr bwMode="auto">
              <a:xfrm>
                <a:off x="4592" y="198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14"/>
              <p:cNvSpPr>
                <a:spLocks/>
              </p:cNvSpPr>
              <p:nvPr/>
            </p:nvSpPr>
            <p:spPr bwMode="auto">
              <a:xfrm>
                <a:off x="4576" y="1982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15"/>
              <p:cNvSpPr>
                <a:spLocks/>
              </p:cNvSpPr>
              <p:nvPr/>
            </p:nvSpPr>
            <p:spPr bwMode="auto">
              <a:xfrm>
                <a:off x="4559" y="1982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16"/>
              <p:cNvSpPr>
                <a:spLocks noChangeShapeType="1"/>
              </p:cNvSpPr>
              <p:nvPr/>
            </p:nvSpPr>
            <p:spPr bwMode="auto">
              <a:xfrm flipH="1">
                <a:off x="4541" y="1982"/>
                <a:ext cx="13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4527" y="1982"/>
                <a:ext cx="9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218"/>
              <p:cNvSpPr>
                <a:spLocks noChangeShapeType="1"/>
              </p:cNvSpPr>
              <p:nvPr/>
            </p:nvSpPr>
            <p:spPr bwMode="auto">
              <a:xfrm flipH="1">
                <a:off x="4510" y="1982"/>
                <a:ext cx="10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19"/>
              <p:cNvSpPr>
                <a:spLocks/>
              </p:cNvSpPr>
              <p:nvPr/>
            </p:nvSpPr>
            <p:spPr bwMode="auto">
              <a:xfrm>
                <a:off x="4492" y="1984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20"/>
              <p:cNvSpPr>
                <a:spLocks/>
              </p:cNvSpPr>
              <p:nvPr/>
            </p:nvSpPr>
            <p:spPr bwMode="auto">
              <a:xfrm>
                <a:off x="4476" y="1984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21"/>
              <p:cNvSpPr>
                <a:spLocks/>
              </p:cNvSpPr>
              <p:nvPr/>
            </p:nvSpPr>
            <p:spPr bwMode="auto">
              <a:xfrm>
                <a:off x="4458" y="1986"/>
                <a:ext cx="13" cy="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0" y="2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22"/>
              <p:cNvSpPr>
                <a:spLocks/>
              </p:cNvSpPr>
              <p:nvPr/>
            </p:nvSpPr>
            <p:spPr bwMode="auto">
              <a:xfrm>
                <a:off x="4443" y="1988"/>
                <a:ext cx="10" cy="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23"/>
              <p:cNvSpPr>
                <a:spLocks/>
              </p:cNvSpPr>
              <p:nvPr/>
            </p:nvSpPr>
            <p:spPr bwMode="auto">
              <a:xfrm>
                <a:off x="4427" y="1991"/>
                <a:ext cx="9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24"/>
              <p:cNvSpPr>
                <a:spLocks/>
              </p:cNvSpPr>
              <p:nvPr/>
            </p:nvSpPr>
            <p:spPr bwMode="auto">
              <a:xfrm>
                <a:off x="4409" y="1995"/>
                <a:ext cx="13" cy="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1" y="0"/>
                  </a:cxn>
                  <a:cxn ang="0">
                    <a:pos x="8" y="1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25"/>
              <p:cNvSpPr>
                <a:spLocks/>
              </p:cNvSpPr>
              <p:nvPr/>
            </p:nvSpPr>
            <p:spPr bwMode="auto">
              <a:xfrm>
                <a:off x="4393" y="2000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6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26"/>
              <p:cNvSpPr>
                <a:spLocks/>
              </p:cNvSpPr>
              <p:nvPr/>
            </p:nvSpPr>
            <p:spPr bwMode="auto">
              <a:xfrm>
                <a:off x="4378" y="2005"/>
                <a:ext cx="10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227"/>
              <p:cNvSpPr>
                <a:spLocks/>
              </p:cNvSpPr>
              <p:nvPr/>
            </p:nvSpPr>
            <p:spPr bwMode="auto">
              <a:xfrm>
                <a:off x="4383" y="2007"/>
                <a:ext cx="1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0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28"/>
              <p:cNvSpPr>
                <a:spLocks/>
              </p:cNvSpPr>
              <p:nvPr/>
            </p:nvSpPr>
            <p:spPr bwMode="auto">
              <a:xfrm>
                <a:off x="4399" y="2011"/>
                <a:ext cx="1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2" y="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5" y="1"/>
                    </a:lnTo>
                    <a:lnTo>
                      <a:pt x="12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29"/>
              <p:cNvSpPr>
                <a:spLocks/>
              </p:cNvSpPr>
              <p:nvPr/>
            </p:nvSpPr>
            <p:spPr bwMode="auto">
              <a:xfrm>
                <a:off x="4416" y="2016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6" y="2"/>
                  </a:cxn>
                  <a:cxn ang="0">
                    <a:pos x="11" y="4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1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230"/>
              <p:cNvSpPr>
                <a:spLocks/>
              </p:cNvSpPr>
              <p:nvPr/>
            </p:nvSpPr>
            <p:spPr bwMode="auto">
              <a:xfrm>
                <a:off x="4431" y="2020"/>
                <a:ext cx="1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2" y="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0" y="3"/>
                    </a:lnTo>
                    <a:lnTo>
                      <a:pt x="12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231"/>
              <p:cNvSpPr>
                <a:spLocks/>
              </p:cNvSpPr>
              <p:nvPr/>
            </p:nvSpPr>
            <p:spPr bwMode="auto">
              <a:xfrm>
                <a:off x="4448" y="2023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12" y="2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12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232"/>
              <p:cNvSpPr>
                <a:spLocks/>
              </p:cNvSpPr>
              <p:nvPr/>
            </p:nvSpPr>
            <p:spPr bwMode="auto">
              <a:xfrm>
                <a:off x="3537" y="1856"/>
                <a:ext cx="37" cy="2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2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4" y="0"/>
                  </a:cxn>
                  <a:cxn ang="0">
                    <a:pos x="30" y="1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5" y="6"/>
                  </a:cxn>
                  <a:cxn ang="0">
                    <a:pos x="37" y="8"/>
                  </a:cxn>
                  <a:cxn ang="0">
                    <a:pos x="37" y="10"/>
                  </a:cxn>
                  <a:cxn ang="0">
                    <a:pos x="37" y="16"/>
                  </a:cxn>
                  <a:cxn ang="0">
                    <a:pos x="37" y="20"/>
                  </a:cxn>
                  <a:cxn ang="0">
                    <a:pos x="37" y="23"/>
                  </a:cxn>
                  <a:cxn ang="0">
                    <a:pos x="37" y="25"/>
                  </a:cxn>
                  <a:cxn ang="0">
                    <a:pos x="37" y="23"/>
                  </a:cxn>
                  <a:cxn ang="0">
                    <a:pos x="37" y="20"/>
                  </a:cxn>
                  <a:cxn ang="0">
                    <a:pos x="37" y="16"/>
                  </a:cxn>
                  <a:cxn ang="0">
                    <a:pos x="37" y="10"/>
                  </a:cxn>
                </a:cxnLst>
                <a:rect l="0" t="0" r="r" b="b"/>
                <a:pathLst>
                  <a:path w="37" h="25">
                    <a:moveTo>
                      <a:pt x="0" y="23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6"/>
                    </a:lnTo>
                    <a:lnTo>
                      <a:pt x="37" y="20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0"/>
                    </a:lnTo>
                    <a:lnTo>
                      <a:pt x="37" y="16"/>
                    </a:lnTo>
                    <a:lnTo>
                      <a:pt x="37" y="1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233"/>
              <p:cNvSpPr>
                <a:spLocks/>
              </p:cNvSpPr>
              <p:nvPr/>
            </p:nvSpPr>
            <p:spPr bwMode="auto">
              <a:xfrm>
                <a:off x="3547" y="1875"/>
                <a:ext cx="20" cy="6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9" y="5"/>
                  </a:cxn>
                  <a:cxn ang="0">
                    <a:pos x="19" y="5"/>
                  </a:cxn>
                  <a:cxn ang="0">
                    <a:pos x="18" y="5"/>
                  </a:cxn>
                  <a:cxn ang="0">
                    <a:pos x="16" y="6"/>
                  </a:cxn>
                  <a:cxn ang="0">
                    <a:pos x="14" y="6"/>
                  </a:cxn>
                  <a:cxn ang="0">
                    <a:pos x="11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0" y="4"/>
                  </a:cxn>
                </a:cxnLst>
                <a:rect l="0" t="0" r="r" b="b"/>
                <a:pathLst>
                  <a:path w="20" h="6">
                    <a:moveTo>
                      <a:pt x="20" y="4"/>
                    </a:moveTo>
                    <a:lnTo>
                      <a:pt x="20" y="4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4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234"/>
              <p:cNvSpPr>
                <a:spLocks/>
              </p:cNvSpPr>
              <p:nvPr/>
            </p:nvSpPr>
            <p:spPr bwMode="auto">
              <a:xfrm>
                <a:off x="3593" y="1878"/>
                <a:ext cx="21" cy="4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1" y="4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7" y="4"/>
                  </a:cxn>
                  <a:cxn ang="0">
                    <a:pos x="15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5" y="4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1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9" y="2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1" y="3"/>
                  </a:cxn>
                </a:cxnLst>
                <a:rect l="0" t="0" r="r" b="b"/>
                <a:pathLst>
                  <a:path w="21" h="4">
                    <a:moveTo>
                      <a:pt x="21" y="3"/>
                    </a:moveTo>
                    <a:lnTo>
                      <a:pt x="21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235"/>
              <p:cNvSpPr>
                <a:spLocks/>
              </p:cNvSpPr>
              <p:nvPr/>
            </p:nvSpPr>
            <p:spPr bwMode="auto">
              <a:xfrm>
                <a:off x="3641" y="1878"/>
                <a:ext cx="21" cy="6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0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4" y="6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20" y="3"/>
                  </a:cxn>
                  <a:cxn ang="0">
                    <a:pos x="21" y="4"/>
                  </a:cxn>
                  <a:cxn ang="0">
                    <a:pos x="21" y="4"/>
                  </a:cxn>
                </a:cxnLst>
                <a:rect l="0" t="0" r="r" b="b"/>
                <a:pathLst>
                  <a:path w="21" h="6">
                    <a:moveTo>
                      <a:pt x="21" y="4"/>
                    </a:move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4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236"/>
              <p:cNvSpPr>
                <a:spLocks/>
              </p:cNvSpPr>
              <p:nvPr/>
            </p:nvSpPr>
            <p:spPr bwMode="auto">
              <a:xfrm>
                <a:off x="3688" y="1881"/>
                <a:ext cx="20" cy="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6" y="3"/>
                  </a:cxn>
                  <a:cxn ang="0">
                    <a:pos x="14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0" y="2"/>
                  </a:cxn>
                </a:cxnLst>
                <a:rect l="0" t="0" r="r" b="b"/>
                <a:pathLst>
                  <a:path w="20" h="3">
                    <a:moveTo>
                      <a:pt x="20" y="2"/>
                    </a:moveTo>
                    <a:lnTo>
                      <a:pt x="20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237"/>
              <p:cNvSpPr>
                <a:spLocks/>
              </p:cNvSpPr>
              <p:nvPr/>
            </p:nvSpPr>
            <p:spPr bwMode="auto">
              <a:xfrm>
                <a:off x="3736" y="1881"/>
                <a:ext cx="19" cy="5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4" y="5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19" y="4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38"/>
              <p:cNvSpPr>
                <a:spLocks/>
              </p:cNvSpPr>
              <p:nvPr/>
            </p:nvSpPr>
            <p:spPr bwMode="auto">
              <a:xfrm>
                <a:off x="3783" y="1878"/>
                <a:ext cx="2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39"/>
              <p:cNvSpPr>
                <a:spLocks/>
              </p:cNvSpPr>
              <p:nvPr/>
            </p:nvSpPr>
            <p:spPr bwMode="auto">
              <a:xfrm>
                <a:off x="3831" y="18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40"/>
              <p:cNvSpPr>
                <a:spLocks/>
              </p:cNvSpPr>
              <p:nvPr/>
            </p:nvSpPr>
            <p:spPr bwMode="auto">
              <a:xfrm>
                <a:off x="3835" y="1875"/>
                <a:ext cx="16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5" y="3"/>
                  </a:cxn>
                </a:cxnLst>
                <a:rect l="0" t="0" r="r" b="b"/>
                <a:pathLst>
                  <a:path w="16" h="3">
                    <a:moveTo>
                      <a:pt x="0" y="1"/>
                    </a:moveTo>
                    <a:lnTo>
                      <a:pt x="3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41"/>
              <p:cNvSpPr>
                <a:spLocks/>
              </p:cNvSpPr>
              <p:nvPr/>
            </p:nvSpPr>
            <p:spPr bwMode="auto">
              <a:xfrm>
                <a:off x="4629" y="1838"/>
                <a:ext cx="43" cy="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9" y="1"/>
                  </a:cxn>
                  <a:cxn ang="0">
                    <a:pos x="15" y="2"/>
                  </a:cxn>
                  <a:cxn ang="0">
                    <a:pos x="0" y="2"/>
                  </a:cxn>
                </a:cxnLst>
                <a:rect l="0" t="0" r="r" b="b"/>
                <a:pathLst>
                  <a:path w="43" h="2">
                    <a:moveTo>
                      <a:pt x="43" y="0"/>
                    </a:moveTo>
                    <a:lnTo>
                      <a:pt x="29" y="1"/>
                    </a:lnTo>
                    <a:lnTo>
                      <a:pt x="15" y="2"/>
                    </a:lnTo>
                    <a:lnTo>
                      <a:pt x="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42"/>
              <p:cNvSpPr>
                <a:spLocks noChangeShapeType="1"/>
              </p:cNvSpPr>
              <p:nvPr/>
            </p:nvSpPr>
            <p:spPr bwMode="auto">
              <a:xfrm flipV="1">
                <a:off x="4547" y="1840"/>
                <a:ext cx="82" cy="16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43"/>
              <p:cNvSpPr>
                <a:spLocks/>
              </p:cNvSpPr>
              <p:nvPr/>
            </p:nvSpPr>
            <p:spPr bwMode="auto">
              <a:xfrm>
                <a:off x="4547" y="2000"/>
                <a:ext cx="44" cy="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29" y="1"/>
                  </a:cxn>
                  <a:cxn ang="0">
                    <a:pos x="15" y="1"/>
                  </a:cxn>
                  <a:cxn ang="0">
                    <a:pos x="0" y="2"/>
                  </a:cxn>
                </a:cxnLst>
                <a:rect l="0" t="0" r="r" b="b"/>
                <a:pathLst>
                  <a:path w="44" h="2">
                    <a:moveTo>
                      <a:pt x="44" y="0"/>
                    </a:moveTo>
                    <a:lnTo>
                      <a:pt x="29" y="1"/>
                    </a:lnTo>
                    <a:lnTo>
                      <a:pt x="15" y="1"/>
                    </a:lnTo>
                    <a:lnTo>
                      <a:pt x="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244"/>
              <p:cNvSpPr>
                <a:spLocks noChangeShapeType="1"/>
              </p:cNvSpPr>
              <p:nvPr/>
            </p:nvSpPr>
            <p:spPr bwMode="auto">
              <a:xfrm>
                <a:off x="4369" y="1857"/>
                <a:ext cx="56" cy="104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45"/>
              <p:cNvSpPr>
                <a:spLocks/>
              </p:cNvSpPr>
              <p:nvPr/>
            </p:nvSpPr>
            <p:spPr bwMode="auto">
              <a:xfrm>
                <a:off x="4369" y="1854"/>
                <a:ext cx="3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2"/>
                  </a:cxn>
                  <a:cxn ang="0">
                    <a:pos x="21" y="1"/>
                  </a:cxn>
                  <a:cxn ang="0">
                    <a:pos x="31" y="0"/>
                  </a:cxn>
                </a:cxnLst>
                <a:rect l="0" t="0" r="r" b="b"/>
                <a:pathLst>
                  <a:path w="31" h="3">
                    <a:moveTo>
                      <a:pt x="0" y="3"/>
                    </a:moveTo>
                    <a:lnTo>
                      <a:pt x="10" y="2"/>
                    </a:lnTo>
                    <a:lnTo>
                      <a:pt x="21" y="1"/>
                    </a:lnTo>
                    <a:lnTo>
                      <a:pt x="3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46"/>
              <p:cNvSpPr>
                <a:spLocks/>
              </p:cNvSpPr>
              <p:nvPr/>
            </p:nvSpPr>
            <p:spPr bwMode="auto">
              <a:xfrm>
                <a:off x="4425" y="1955"/>
                <a:ext cx="1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6" y="4"/>
                    </a:lnTo>
                    <a:lnTo>
                      <a:pt x="18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247"/>
              <p:cNvSpPr>
                <a:spLocks noChangeShapeType="1"/>
              </p:cNvSpPr>
              <p:nvPr/>
            </p:nvSpPr>
            <p:spPr bwMode="auto">
              <a:xfrm>
                <a:off x="4471" y="2048"/>
                <a:ext cx="165" cy="31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248"/>
              <p:cNvSpPr>
                <a:spLocks/>
              </p:cNvSpPr>
              <p:nvPr/>
            </p:nvSpPr>
            <p:spPr bwMode="auto">
              <a:xfrm>
                <a:off x="4552" y="2203"/>
                <a:ext cx="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1" y="0"/>
                  </a:cxn>
                  <a:cxn ang="0">
                    <a:pos x="49" y="0"/>
                  </a:cxn>
                </a:cxnLst>
                <a:rect l="0" t="0" r="r" b="b"/>
                <a:pathLst>
                  <a:path w="49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4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249"/>
              <p:cNvSpPr>
                <a:spLocks/>
              </p:cNvSpPr>
              <p:nvPr/>
            </p:nvSpPr>
            <p:spPr bwMode="auto">
              <a:xfrm>
                <a:off x="4471" y="2048"/>
                <a:ext cx="8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4" y="0"/>
                  </a:cxn>
                  <a:cxn ang="0">
                    <a:pos x="37" y="0"/>
                  </a:cxn>
                  <a:cxn ang="0">
                    <a:pos x="49" y="0"/>
                  </a:cxn>
                  <a:cxn ang="0">
                    <a:pos x="60" y="0"/>
                  </a:cxn>
                  <a:cxn ang="0">
                    <a:pos x="70" y="0"/>
                  </a:cxn>
                  <a:cxn ang="0">
                    <a:pos x="81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250"/>
              <p:cNvSpPr>
                <a:spLocks/>
              </p:cNvSpPr>
              <p:nvPr/>
            </p:nvSpPr>
            <p:spPr bwMode="auto">
              <a:xfrm>
                <a:off x="4488" y="1845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2" y="9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1" y="5"/>
                    </a:lnTo>
                    <a:lnTo>
                      <a:pt x="2" y="9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51"/>
              <p:cNvSpPr>
                <a:spLocks noChangeShapeType="1"/>
              </p:cNvSpPr>
              <p:nvPr/>
            </p:nvSpPr>
            <p:spPr bwMode="auto">
              <a:xfrm flipH="1">
                <a:off x="4663" y="1845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52"/>
              <p:cNvSpPr>
                <a:spLocks/>
              </p:cNvSpPr>
              <p:nvPr/>
            </p:nvSpPr>
            <p:spPr bwMode="auto">
              <a:xfrm>
                <a:off x="4645" y="1845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53"/>
              <p:cNvSpPr>
                <a:spLocks/>
              </p:cNvSpPr>
              <p:nvPr/>
            </p:nvSpPr>
            <p:spPr bwMode="auto">
              <a:xfrm>
                <a:off x="4629" y="1847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54"/>
              <p:cNvSpPr>
                <a:spLocks/>
              </p:cNvSpPr>
              <p:nvPr/>
            </p:nvSpPr>
            <p:spPr bwMode="auto">
              <a:xfrm>
                <a:off x="4612" y="1849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55"/>
              <p:cNvSpPr>
                <a:spLocks/>
              </p:cNvSpPr>
              <p:nvPr/>
            </p:nvSpPr>
            <p:spPr bwMode="auto">
              <a:xfrm>
                <a:off x="4594" y="1851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56"/>
              <p:cNvSpPr>
                <a:spLocks/>
              </p:cNvSpPr>
              <p:nvPr/>
            </p:nvSpPr>
            <p:spPr bwMode="auto">
              <a:xfrm>
                <a:off x="4579" y="1851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57"/>
              <p:cNvSpPr>
                <a:spLocks/>
              </p:cNvSpPr>
              <p:nvPr/>
            </p:nvSpPr>
            <p:spPr bwMode="auto">
              <a:xfrm>
                <a:off x="4561" y="1851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0" y="1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0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58"/>
              <p:cNvSpPr>
                <a:spLocks/>
              </p:cNvSpPr>
              <p:nvPr/>
            </p:nvSpPr>
            <p:spPr bwMode="auto">
              <a:xfrm>
                <a:off x="4543" y="1852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59"/>
              <p:cNvSpPr>
                <a:spLocks/>
              </p:cNvSpPr>
              <p:nvPr/>
            </p:nvSpPr>
            <p:spPr bwMode="auto">
              <a:xfrm>
                <a:off x="4529" y="1852"/>
                <a:ext cx="9" cy="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7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260"/>
              <p:cNvSpPr>
                <a:spLocks/>
              </p:cNvSpPr>
              <p:nvPr/>
            </p:nvSpPr>
            <p:spPr bwMode="auto">
              <a:xfrm>
                <a:off x="4511" y="1852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61"/>
              <p:cNvSpPr>
                <a:spLocks/>
              </p:cNvSpPr>
              <p:nvPr/>
            </p:nvSpPr>
            <p:spPr bwMode="auto">
              <a:xfrm>
                <a:off x="4494" y="1854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62"/>
              <p:cNvSpPr>
                <a:spLocks/>
              </p:cNvSpPr>
              <p:nvPr/>
            </p:nvSpPr>
            <p:spPr bwMode="auto">
              <a:xfrm>
                <a:off x="4492" y="1859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4" y="11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6"/>
                    </a:lnTo>
                    <a:lnTo>
                      <a:pt x="4" y="1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63"/>
              <p:cNvSpPr>
                <a:spLocks noChangeShapeType="1"/>
              </p:cNvSpPr>
              <p:nvPr/>
            </p:nvSpPr>
            <p:spPr bwMode="auto">
              <a:xfrm>
                <a:off x="4497" y="1877"/>
                <a:ext cx="5" cy="1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264"/>
              <p:cNvSpPr>
                <a:spLocks/>
              </p:cNvSpPr>
              <p:nvPr/>
            </p:nvSpPr>
            <p:spPr bwMode="auto">
              <a:xfrm>
                <a:off x="4505" y="1896"/>
                <a:ext cx="3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3" y="11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1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65"/>
              <p:cNvSpPr>
                <a:spLocks noChangeShapeType="1"/>
              </p:cNvSpPr>
              <p:nvPr/>
            </p:nvSpPr>
            <p:spPr bwMode="auto">
              <a:xfrm>
                <a:off x="4510" y="1914"/>
                <a:ext cx="5" cy="1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66"/>
              <p:cNvSpPr>
                <a:spLocks/>
              </p:cNvSpPr>
              <p:nvPr/>
            </p:nvSpPr>
            <p:spPr bwMode="auto">
              <a:xfrm>
                <a:off x="4515" y="1931"/>
                <a:ext cx="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3" y="7"/>
                    </a:lnTo>
                    <a:lnTo>
                      <a:pt x="5" y="1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67"/>
              <p:cNvSpPr>
                <a:spLocks noChangeShapeType="1"/>
              </p:cNvSpPr>
              <p:nvPr/>
            </p:nvSpPr>
            <p:spPr bwMode="auto">
              <a:xfrm>
                <a:off x="4522" y="1951"/>
                <a:ext cx="4" cy="10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68"/>
              <p:cNvSpPr>
                <a:spLocks/>
              </p:cNvSpPr>
              <p:nvPr/>
            </p:nvSpPr>
            <p:spPr bwMode="auto">
              <a:xfrm>
                <a:off x="4527" y="1969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5"/>
                    </a:lnTo>
                    <a:lnTo>
                      <a:pt x="4" y="1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69"/>
              <p:cNvSpPr>
                <a:spLocks noChangeShapeType="1"/>
              </p:cNvSpPr>
              <p:nvPr/>
            </p:nvSpPr>
            <p:spPr bwMode="auto">
              <a:xfrm flipV="1">
                <a:off x="4443" y="1952"/>
                <a:ext cx="5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70"/>
              <p:cNvSpPr>
                <a:spLocks/>
              </p:cNvSpPr>
              <p:nvPr/>
            </p:nvSpPr>
            <p:spPr bwMode="auto">
              <a:xfrm>
                <a:off x="4453" y="1947"/>
                <a:ext cx="1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5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71"/>
              <p:cNvSpPr>
                <a:spLocks/>
              </p:cNvSpPr>
              <p:nvPr/>
            </p:nvSpPr>
            <p:spPr bwMode="auto">
              <a:xfrm>
                <a:off x="4469" y="1942"/>
                <a:ext cx="1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2"/>
                  </a:cxn>
                  <a:cxn ang="0">
                    <a:pos x="8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5" y="2"/>
                    </a:lnTo>
                    <a:lnTo>
                      <a:pt x="8" y="1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72"/>
              <p:cNvSpPr>
                <a:spLocks/>
              </p:cNvSpPr>
              <p:nvPr/>
            </p:nvSpPr>
            <p:spPr bwMode="auto">
              <a:xfrm>
                <a:off x="4483" y="1935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3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273"/>
              <p:cNvSpPr>
                <a:spLocks/>
              </p:cNvSpPr>
              <p:nvPr/>
            </p:nvSpPr>
            <p:spPr bwMode="auto">
              <a:xfrm>
                <a:off x="4501" y="1930"/>
                <a:ext cx="1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5" y="2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274"/>
              <p:cNvSpPr>
                <a:spLocks noChangeShapeType="1"/>
              </p:cNvSpPr>
              <p:nvPr/>
            </p:nvSpPr>
            <p:spPr bwMode="auto">
              <a:xfrm>
                <a:off x="4400" y="1854"/>
                <a:ext cx="6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75"/>
              <p:cNvSpPr>
                <a:spLocks/>
              </p:cNvSpPr>
              <p:nvPr/>
            </p:nvSpPr>
            <p:spPr bwMode="auto">
              <a:xfrm>
                <a:off x="4411" y="185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2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76"/>
              <p:cNvSpPr>
                <a:spLocks/>
              </p:cNvSpPr>
              <p:nvPr/>
            </p:nvSpPr>
            <p:spPr bwMode="auto">
              <a:xfrm>
                <a:off x="4428" y="1851"/>
                <a:ext cx="1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77"/>
              <p:cNvSpPr>
                <a:spLocks/>
              </p:cNvSpPr>
              <p:nvPr/>
            </p:nvSpPr>
            <p:spPr bwMode="auto">
              <a:xfrm>
                <a:off x="4444" y="1849"/>
                <a:ext cx="1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13" y="0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78"/>
              <p:cNvSpPr>
                <a:spLocks/>
              </p:cNvSpPr>
              <p:nvPr/>
            </p:nvSpPr>
            <p:spPr bwMode="auto">
              <a:xfrm>
                <a:off x="4462" y="1847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279"/>
              <p:cNvSpPr>
                <a:spLocks noChangeShapeType="1"/>
              </p:cNvSpPr>
              <p:nvPr/>
            </p:nvSpPr>
            <p:spPr bwMode="auto">
              <a:xfrm flipV="1">
                <a:off x="4480" y="1845"/>
                <a:ext cx="8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280"/>
              <p:cNvSpPr>
                <a:spLocks noChangeShapeType="1"/>
              </p:cNvSpPr>
              <p:nvPr/>
            </p:nvSpPr>
            <p:spPr bwMode="auto">
              <a:xfrm>
                <a:off x="3373" y="1872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81"/>
              <p:cNvSpPr>
                <a:spLocks/>
              </p:cNvSpPr>
              <p:nvPr/>
            </p:nvSpPr>
            <p:spPr bwMode="auto">
              <a:xfrm>
                <a:off x="3384" y="187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"/>
                  </a:cxn>
                  <a:cxn ang="0">
                    <a:pos x="12" y="1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12" y="1"/>
                    </a:lnTo>
                    <a:lnTo>
                      <a:pt x="12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82"/>
              <p:cNvSpPr>
                <a:spLocks/>
              </p:cNvSpPr>
              <p:nvPr/>
            </p:nvSpPr>
            <p:spPr bwMode="auto">
              <a:xfrm>
                <a:off x="3401" y="1873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83"/>
              <p:cNvSpPr>
                <a:spLocks/>
              </p:cNvSpPr>
              <p:nvPr/>
            </p:nvSpPr>
            <p:spPr bwMode="auto">
              <a:xfrm>
                <a:off x="3417" y="1873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84"/>
              <p:cNvSpPr>
                <a:spLocks/>
              </p:cNvSpPr>
              <p:nvPr/>
            </p:nvSpPr>
            <p:spPr bwMode="auto">
              <a:xfrm>
                <a:off x="3434" y="187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85"/>
              <p:cNvSpPr>
                <a:spLocks/>
              </p:cNvSpPr>
              <p:nvPr/>
            </p:nvSpPr>
            <p:spPr bwMode="auto">
              <a:xfrm>
                <a:off x="3452" y="187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86"/>
              <p:cNvSpPr>
                <a:spLocks/>
              </p:cNvSpPr>
              <p:nvPr/>
            </p:nvSpPr>
            <p:spPr bwMode="auto">
              <a:xfrm>
                <a:off x="3466" y="1875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13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87"/>
              <p:cNvSpPr>
                <a:spLocks/>
              </p:cNvSpPr>
              <p:nvPr/>
            </p:nvSpPr>
            <p:spPr bwMode="auto">
              <a:xfrm>
                <a:off x="3484" y="1877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88"/>
              <p:cNvSpPr>
                <a:spLocks/>
              </p:cNvSpPr>
              <p:nvPr/>
            </p:nvSpPr>
            <p:spPr bwMode="auto">
              <a:xfrm>
                <a:off x="3502" y="1877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2" y="1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4" y="1"/>
                    </a:lnTo>
                    <a:lnTo>
                      <a:pt x="6" y="1"/>
                    </a:lnTo>
                    <a:lnTo>
                      <a:pt x="12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89"/>
              <p:cNvSpPr>
                <a:spLocks/>
              </p:cNvSpPr>
              <p:nvPr/>
            </p:nvSpPr>
            <p:spPr bwMode="auto">
              <a:xfrm>
                <a:off x="3451" y="1870"/>
                <a:ext cx="96" cy="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1" y="5"/>
                  </a:cxn>
                  <a:cxn ang="0">
                    <a:pos x="86" y="4"/>
                  </a:cxn>
                  <a:cxn ang="0">
                    <a:pos x="82" y="4"/>
                  </a:cxn>
                  <a:cxn ang="0">
                    <a:pos x="68" y="3"/>
                  </a:cxn>
                  <a:cxn ang="0">
                    <a:pos x="58" y="3"/>
                  </a:cxn>
                  <a:cxn ang="0">
                    <a:pos x="47" y="2"/>
                  </a:cxn>
                  <a:cxn ang="0">
                    <a:pos x="36" y="2"/>
                  </a:cxn>
                  <a:cxn ang="0">
                    <a:pos x="26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5">
                    <a:moveTo>
                      <a:pt x="96" y="5"/>
                    </a:moveTo>
                    <a:lnTo>
                      <a:pt x="91" y="5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68" y="3"/>
                    </a:lnTo>
                    <a:lnTo>
                      <a:pt x="58" y="3"/>
                    </a:lnTo>
                    <a:lnTo>
                      <a:pt x="47" y="2"/>
                    </a:lnTo>
                    <a:lnTo>
                      <a:pt x="36" y="2"/>
                    </a:lnTo>
                    <a:lnTo>
                      <a:pt x="26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90"/>
              <p:cNvSpPr>
                <a:spLocks/>
              </p:cNvSpPr>
              <p:nvPr/>
            </p:nvSpPr>
            <p:spPr bwMode="auto">
              <a:xfrm>
                <a:off x="3433" y="1870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91"/>
              <p:cNvSpPr>
                <a:spLocks/>
              </p:cNvSpPr>
              <p:nvPr/>
            </p:nvSpPr>
            <p:spPr bwMode="auto">
              <a:xfrm>
                <a:off x="3415" y="1868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92"/>
              <p:cNvSpPr>
                <a:spLocks/>
              </p:cNvSpPr>
              <p:nvPr/>
            </p:nvSpPr>
            <p:spPr bwMode="auto">
              <a:xfrm>
                <a:off x="3322" y="1866"/>
                <a:ext cx="88" cy="4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87" y="2"/>
                  </a:cxn>
                  <a:cxn ang="0">
                    <a:pos x="70" y="1"/>
                  </a:cxn>
                  <a:cxn ang="0">
                    <a:pos x="66" y="1"/>
                  </a:cxn>
                  <a:cxn ang="0">
                    <a:pos x="64" y="1"/>
                  </a:cxn>
                  <a:cxn ang="0">
                    <a:pos x="59" y="1"/>
                  </a:cxn>
                  <a:cxn ang="0">
                    <a:pos x="55" y="1"/>
                  </a:cxn>
                  <a:cxn ang="0">
                    <a:pos x="52" y="1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1"/>
                  </a:cxn>
                  <a:cxn ang="0">
                    <a:pos x="36" y="1"/>
                  </a:cxn>
                  <a:cxn ang="0">
                    <a:pos x="27" y="1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2"/>
                  </a:cxn>
                  <a:cxn ang="0">
                    <a:pos x="11" y="2"/>
                  </a:cxn>
                  <a:cxn ang="0">
                    <a:pos x="20" y="3"/>
                  </a:cxn>
                  <a:cxn ang="0">
                    <a:pos x="32" y="3"/>
                  </a:cxn>
                  <a:cxn ang="0">
                    <a:pos x="43" y="4"/>
                  </a:cxn>
                  <a:cxn ang="0">
                    <a:pos x="50" y="4"/>
                  </a:cxn>
                </a:cxnLst>
                <a:rect l="0" t="0" r="r" b="b"/>
                <a:pathLst>
                  <a:path w="88" h="4">
                    <a:moveTo>
                      <a:pt x="88" y="2"/>
                    </a:moveTo>
                    <a:lnTo>
                      <a:pt x="87" y="2"/>
                    </a:lnTo>
                    <a:lnTo>
                      <a:pt x="70" y="1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59" y="1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1"/>
                    </a:lnTo>
                    <a:lnTo>
                      <a:pt x="36" y="1"/>
                    </a:lnTo>
                    <a:lnTo>
                      <a:pt x="27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20" y="3"/>
                    </a:lnTo>
                    <a:lnTo>
                      <a:pt x="32" y="3"/>
                    </a:lnTo>
                    <a:lnTo>
                      <a:pt x="43" y="4"/>
                    </a:lnTo>
                    <a:lnTo>
                      <a:pt x="50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93"/>
              <p:cNvSpPr>
                <a:spLocks noChangeShapeType="1"/>
              </p:cNvSpPr>
              <p:nvPr/>
            </p:nvSpPr>
            <p:spPr bwMode="auto">
              <a:xfrm>
                <a:off x="4490" y="1854"/>
                <a:ext cx="2" cy="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94"/>
              <p:cNvSpPr>
                <a:spLocks noChangeShapeType="1"/>
              </p:cNvSpPr>
              <p:nvPr/>
            </p:nvSpPr>
            <p:spPr bwMode="auto">
              <a:xfrm>
                <a:off x="4490" y="1854"/>
                <a:ext cx="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95"/>
              <p:cNvSpPr>
                <a:spLocks/>
              </p:cNvSpPr>
              <p:nvPr/>
            </p:nvSpPr>
            <p:spPr bwMode="auto">
              <a:xfrm>
                <a:off x="4718" y="1821"/>
                <a:ext cx="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1" y="20"/>
                  </a:cxn>
                  <a:cxn ang="0">
                    <a:pos x="1" y="21"/>
                  </a:cxn>
                </a:cxnLst>
                <a:rect l="0" t="0" r="r" b="b"/>
                <a:pathLst>
                  <a:path w="1" h="21">
                    <a:moveTo>
                      <a:pt x="0" y="0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96"/>
              <p:cNvSpPr>
                <a:spLocks/>
              </p:cNvSpPr>
              <p:nvPr/>
            </p:nvSpPr>
            <p:spPr bwMode="auto">
              <a:xfrm>
                <a:off x="4718" y="1794"/>
                <a:ext cx="1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297"/>
              <p:cNvSpPr>
                <a:spLocks noChangeShapeType="1"/>
              </p:cNvSpPr>
              <p:nvPr/>
            </p:nvSpPr>
            <p:spPr bwMode="auto">
              <a:xfrm>
                <a:off x="4490" y="1782"/>
                <a:ext cx="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298"/>
              <p:cNvSpPr>
                <a:spLocks noChangeShapeType="1"/>
              </p:cNvSpPr>
              <p:nvPr/>
            </p:nvSpPr>
            <p:spPr bwMode="auto">
              <a:xfrm flipV="1">
                <a:off x="4490" y="1780"/>
                <a:ext cx="2" cy="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99"/>
              <p:cNvSpPr>
                <a:spLocks/>
              </p:cNvSpPr>
              <p:nvPr/>
            </p:nvSpPr>
            <p:spPr bwMode="auto">
              <a:xfrm>
                <a:off x="3451" y="1759"/>
                <a:ext cx="96" cy="7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1" y="0"/>
                  </a:cxn>
                  <a:cxn ang="0">
                    <a:pos x="86" y="1"/>
                  </a:cxn>
                  <a:cxn ang="0">
                    <a:pos x="82" y="2"/>
                  </a:cxn>
                  <a:cxn ang="0">
                    <a:pos x="68" y="3"/>
                  </a:cxn>
                  <a:cxn ang="0">
                    <a:pos x="58" y="3"/>
                  </a:cxn>
                  <a:cxn ang="0">
                    <a:pos x="47" y="4"/>
                  </a:cxn>
                  <a:cxn ang="0">
                    <a:pos x="36" y="5"/>
                  </a:cxn>
                  <a:cxn ang="0">
                    <a:pos x="26" y="5"/>
                  </a:cxn>
                  <a:cxn ang="0">
                    <a:pos x="15" y="6"/>
                  </a:cxn>
                  <a:cxn ang="0">
                    <a:pos x="11" y="6"/>
                  </a:cxn>
                  <a:cxn ang="0">
                    <a:pos x="7" y="7"/>
                  </a:cxn>
                  <a:cxn ang="0">
                    <a:pos x="3" y="7"/>
                  </a:cxn>
                  <a:cxn ang="0">
                    <a:pos x="0" y="7"/>
                  </a:cxn>
                </a:cxnLst>
                <a:rect l="0" t="0" r="r" b="b"/>
                <a:pathLst>
                  <a:path w="96" h="7">
                    <a:moveTo>
                      <a:pt x="96" y="0"/>
                    </a:moveTo>
                    <a:lnTo>
                      <a:pt x="91" y="0"/>
                    </a:lnTo>
                    <a:lnTo>
                      <a:pt x="86" y="1"/>
                    </a:lnTo>
                    <a:lnTo>
                      <a:pt x="82" y="2"/>
                    </a:lnTo>
                    <a:lnTo>
                      <a:pt x="68" y="3"/>
                    </a:lnTo>
                    <a:lnTo>
                      <a:pt x="58" y="3"/>
                    </a:lnTo>
                    <a:lnTo>
                      <a:pt x="47" y="4"/>
                    </a:lnTo>
                    <a:lnTo>
                      <a:pt x="36" y="5"/>
                    </a:lnTo>
                    <a:lnTo>
                      <a:pt x="26" y="5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00"/>
              <p:cNvSpPr>
                <a:spLocks/>
              </p:cNvSpPr>
              <p:nvPr/>
            </p:nvSpPr>
            <p:spPr bwMode="auto">
              <a:xfrm>
                <a:off x="3433" y="1766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01"/>
              <p:cNvSpPr>
                <a:spLocks/>
              </p:cNvSpPr>
              <p:nvPr/>
            </p:nvSpPr>
            <p:spPr bwMode="auto">
              <a:xfrm>
                <a:off x="3415" y="1766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9" y="0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02"/>
              <p:cNvSpPr>
                <a:spLocks/>
              </p:cNvSpPr>
              <p:nvPr/>
            </p:nvSpPr>
            <p:spPr bwMode="auto">
              <a:xfrm>
                <a:off x="3322" y="1764"/>
                <a:ext cx="88" cy="5"/>
              </a:xfrm>
              <a:custGeom>
                <a:avLst/>
                <a:gdLst/>
                <a:ahLst/>
                <a:cxnLst>
                  <a:cxn ang="0">
                    <a:pos x="88" y="3"/>
                  </a:cxn>
                  <a:cxn ang="0">
                    <a:pos x="87" y="4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4" y="4"/>
                  </a:cxn>
                  <a:cxn ang="0">
                    <a:pos x="59" y="5"/>
                  </a:cxn>
                  <a:cxn ang="0">
                    <a:pos x="55" y="5"/>
                  </a:cxn>
                  <a:cxn ang="0">
                    <a:pos x="52" y="5"/>
                  </a:cxn>
                  <a:cxn ang="0">
                    <a:pos x="47" y="5"/>
                  </a:cxn>
                  <a:cxn ang="0">
                    <a:pos x="44" y="5"/>
                  </a:cxn>
                  <a:cxn ang="0">
                    <a:pos x="40" y="5"/>
                  </a:cxn>
                  <a:cxn ang="0">
                    <a:pos x="36" y="5"/>
                  </a:cxn>
                  <a:cxn ang="0">
                    <a:pos x="27" y="5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1" y="3"/>
                  </a:cxn>
                  <a:cxn ang="0">
                    <a:pos x="20" y="2"/>
                  </a:cxn>
                  <a:cxn ang="0">
                    <a:pos x="32" y="2"/>
                  </a:cxn>
                  <a:cxn ang="0">
                    <a:pos x="43" y="1"/>
                  </a:cxn>
                  <a:cxn ang="0">
                    <a:pos x="50" y="0"/>
                  </a:cxn>
                </a:cxnLst>
                <a:rect l="0" t="0" r="r" b="b"/>
                <a:pathLst>
                  <a:path w="88" h="5">
                    <a:moveTo>
                      <a:pt x="88" y="3"/>
                    </a:moveTo>
                    <a:lnTo>
                      <a:pt x="87" y="4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6" y="5"/>
                    </a:lnTo>
                    <a:lnTo>
                      <a:pt x="27" y="5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3" y="1"/>
                    </a:lnTo>
                    <a:lnTo>
                      <a:pt x="5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303"/>
              <p:cNvSpPr>
                <a:spLocks noChangeShapeType="1"/>
              </p:cNvSpPr>
              <p:nvPr/>
            </p:nvSpPr>
            <p:spPr bwMode="auto">
              <a:xfrm>
                <a:off x="3373" y="1764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04"/>
              <p:cNvSpPr>
                <a:spLocks/>
              </p:cNvSpPr>
              <p:nvPr/>
            </p:nvSpPr>
            <p:spPr bwMode="auto">
              <a:xfrm>
                <a:off x="3384" y="176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05"/>
              <p:cNvSpPr>
                <a:spLocks/>
              </p:cNvSpPr>
              <p:nvPr/>
            </p:nvSpPr>
            <p:spPr bwMode="auto">
              <a:xfrm>
                <a:off x="3401" y="176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06"/>
              <p:cNvSpPr>
                <a:spLocks/>
              </p:cNvSpPr>
              <p:nvPr/>
            </p:nvSpPr>
            <p:spPr bwMode="auto">
              <a:xfrm>
                <a:off x="3417" y="1761"/>
                <a:ext cx="1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07"/>
              <p:cNvSpPr>
                <a:spLocks/>
              </p:cNvSpPr>
              <p:nvPr/>
            </p:nvSpPr>
            <p:spPr bwMode="auto">
              <a:xfrm>
                <a:off x="3434" y="176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08"/>
              <p:cNvSpPr>
                <a:spLocks/>
              </p:cNvSpPr>
              <p:nvPr/>
            </p:nvSpPr>
            <p:spPr bwMode="auto">
              <a:xfrm>
                <a:off x="3452" y="176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09"/>
              <p:cNvSpPr>
                <a:spLocks/>
              </p:cNvSpPr>
              <p:nvPr/>
            </p:nvSpPr>
            <p:spPr bwMode="auto">
              <a:xfrm>
                <a:off x="3466" y="1759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6" y="0"/>
                    </a:lnTo>
                    <a:lnTo>
                      <a:pt x="7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10"/>
              <p:cNvSpPr>
                <a:spLocks/>
              </p:cNvSpPr>
              <p:nvPr/>
            </p:nvSpPr>
            <p:spPr bwMode="auto">
              <a:xfrm>
                <a:off x="3484" y="1757"/>
                <a:ext cx="1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11"/>
              <p:cNvSpPr>
                <a:spLocks/>
              </p:cNvSpPr>
              <p:nvPr/>
            </p:nvSpPr>
            <p:spPr bwMode="auto">
              <a:xfrm>
                <a:off x="3502" y="1757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312"/>
              <p:cNvSpPr>
                <a:spLocks noChangeShapeType="1"/>
              </p:cNvSpPr>
              <p:nvPr/>
            </p:nvSpPr>
            <p:spPr bwMode="auto">
              <a:xfrm>
                <a:off x="4400" y="1780"/>
                <a:ext cx="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3"/>
              <p:cNvSpPr>
                <a:spLocks/>
              </p:cNvSpPr>
              <p:nvPr/>
            </p:nvSpPr>
            <p:spPr bwMode="auto">
              <a:xfrm>
                <a:off x="4411" y="1782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2" y="1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2" y="0"/>
                    </a:lnTo>
                    <a:lnTo>
                      <a:pt x="12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14"/>
              <p:cNvSpPr>
                <a:spLocks/>
              </p:cNvSpPr>
              <p:nvPr/>
            </p:nvSpPr>
            <p:spPr bwMode="auto">
              <a:xfrm>
                <a:off x="4428" y="1783"/>
                <a:ext cx="1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2"/>
                  </a:cxn>
                  <a:cxn ang="0">
                    <a:pos x="11" y="2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15"/>
              <p:cNvSpPr>
                <a:spLocks/>
              </p:cNvSpPr>
              <p:nvPr/>
            </p:nvSpPr>
            <p:spPr bwMode="auto">
              <a:xfrm>
                <a:off x="4444" y="1785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8" y="1"/>
                    </a:lnTo>
                    <a:lnTo>
                      <a:pt x="13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16"/>
              <p:cNvSpPr>
                <a:spLocks/>
              </p:cNvSpPr>
              <p:nvPr/>
            </p:nvSpPr>
            <p:spPr bwMode="auto">
              <a:xfrm>
                <a:off x="4462" y="1787"/>
                <a:ext cx="1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5" y="1"/>
                  </a:cxn>
                  <a:cxn ang="0">
                    <a:pos x="11" y="2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2" y="1"/>
                    </a:lnTo>
                    <a:lnTo>
                      <a:pt x="5" y="1"/>
                    </a:lnTo>
                    <a:lnTo>
                      <a:pt x="11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317"/>
              <p:cNvSpPr>
                <a:spLocks noChangeShapeType="1"/>
              </p:cNvSpPr>
              <p:nvPr/>
            </p:nvSpPr>
            <p:spPr bwMode="auto">
              <a:xfrm>
                <a:off x="4480" y="1789"/>
                <a:ext cx="8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318"/>
              <p:cNvSpPr>
                <a:spLocks noChangeShapeType="1"/>
              </p:cNvSpPr>
              <p:nvPr/>
            </p:nvSpPr>
            <p:spPr bwMode="auto">
              <a:xfrm>
                <a:off x="4443" y="1680"/>
                <a:ext cx="5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19"/>
              <p:cNvSpPr>
                <a:spLocks/>
              </p:cNvSpPr>
              <p:nvPr/>
            </p:nvSpPr>
            <p:spPr bwMode="auto">
              <a:xfrm>
                <a:off x="4453" y="1683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1" y="4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5" y="1"/>
                    </a:lnTo>
                    <a:lnTo>
                      <a:pt x="11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20"/>
              <p:cNvSpPr>
                <a:spLocks/>
              </p:cNvSpPr>
              <p:nvPr/>
            </p:nvSpPr>
            <p:spPr bwMode="auto">
              <a:xfrm>
                <a:off x="4469" y="1688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8" y="4"/>
                  </a:cxn>
                  <a:cxn ang="0">
                    <a:pos x="11" y="6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5" y="3"/>
                    </a:lnTo>
                    <a:lnTo>
                      <a:pt x="8" y="4"/>
                    </a:lnTo>
                    <a:lnTo>
                      <a:pt x="11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21"/>
              <p:cNvSpPr>
                <a:spLocks/>
              </p:cNvSpPr>
              <p:nvPr/>
            </p:nvSpPr>
            <p:spPr bwMode="auto">
              <a:xfrm>
                <a:off x="4483" y="1695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11" y="6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3" y="2"/>
                    </a:lnTo>
                    <a:lnTo>
                      <a:pt x="11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22"/>
              <p:cNvSpPr>
                <a:spLocks/>
              </p:cNvSpPr>
              <p:nvPr/>
            </p:nvSpPr>
            <p:spPr bwMode="auto">
              <a:xfrm>
                <a:off x="4501" y="1703"/>
                <a:ext cx="1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0" y="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5" y="1"/>
                    </a:lnTo>
                    <a:lnTo>
                      <a:pt x="10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323"/>
              <p:cNvSpPr>
                <a:spLocks/>
              </p:cNvSpPr>
              <p:nvPr/>
            </p:nvSpPr>
            <p:spPr bwMode="auto">
              <a:xfrm>
                <a:off x="4492" y="1764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0" y="13"/>
                    </a:moveTo>
                    <a:lnTo>
                      <a:pt x="2" y="6"/>
                    </a:lnTo>
                    <a:lnTo>
                      <a:pt x="4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324"/>
              <p:cNvSpPr>
                <a:spLocks noChangeShapeType="1"/>
              </p:cNvSpPr>
              <p:nvPr/>
            </p:nvSpPr>
            <p:spPr bwMode="auto">
              <a:xfrm flipV="1">
                <a:off x="4497" y="1747"/>
                <a:ext cx="5" cy="10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325"/>
              <p:cNvSpPr>
                <a:spLocks/>
              </p:cNvSpPr>
              <p:nvPr/>
            </p:nvSpPr>
            <p:spPr bwMode="auto">
              <a:xfrm>
                <a:off x="4505" y="1729"/>
                <a:ext cx="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1" y="5"/>
                    </a:lnTo>
                    <a:lnTo>
                      <a:pt x="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326"/>
              <p:cNvSpPr>
                <a:spLocks noChangeShapeType="1"/>
              </p:cNvSpPr>
              <p:nvPr/>
            </p:nvSpPr>
            <p:spPr bwMode="auto">
              <a:xfrm flipV="1">
                <a:off x="4510" y="1709"/>
                <a:ext cx="5" cy="1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327"/>
              <p:cNvSpPr>
                <a:spLocks/>
              </p:cNvSpPr>
              <p:nvPr/>
            </p:nvSpPr>
            <p:spPr bwMode="auto">
              <a:xfrm>
                <a:off x="4515" y="1692"/>
                <a:ext cx="5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3" y="5"/>
                    </a:lnTo>
                    <a:lnTo>
                      <a:pt x="5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328"/>
              <p:cNvSpPr>
                <a:spLocks noChangeShapeType="1"/>
              </p:cNvSpPr>
              <p:nvPr/>
            </p:nvSpPr>
            <p:spPr bwMode="auto">
              <a:xfrm flipV="1">
                <a:off x="4522" y="1674"/>
                <a:ext cx="4" cy="1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29"/>
              <p:cNvSpPr>
                <a:spLocks/>
              </p:cNvSpPr>
              <p:nvPr/>
            </p:nvSpPr>
            <p:spPr bwMode="auto">
              <a:xfrm>
                <a:off x="4527" y="1655"/>
                <a:ext cx="4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6"/>
                    </a:lnTo>
                    <a:lnTo>
                      <a:pt x="4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330"/>
              <p:cNvSpPr>
                <a:spLocks noChangeShapeType="1"/>
              </p:cNvSpPr>
              <p:nvPr/>
            </p:nvSpPr>
            <p:spPr bwMode="auto">
              <a:xfrm flipH="1">
                <a:off x="4663" y="1791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331"/>
              <p:cNvSpPr>
                <a:spLocks/>
              </p:cNvSpPr>
              <p:nvPr/>
            </p:nvSpPr>
            <p:spPr bwMode="auto">
              <a:xfrm>
                <a:off x="4645" y="1789"/>
                <a:ext cx="11" cy="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332"/>
              <p:cNvSpPr>
                <a:spLocks/>
              </p:cNvSpPr>
              <p:nvPr/>
            </p:nvSpPr>
            <p:spPr bwMode="auto">
              <a:xfrm>
                <a:off x="4629" y="1787"/>
                <a:ext cx="11" cy="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333"/>
              <p:cNvSpPr>
                <a:spLocks/>
              </p:cNvSpPr>
              <p:nvPr/>
            </p:nvSpPr>
            <p:spPr bwMode="auto">
              <a:xfrm>
                <a:off x="4612" y="1785"/>
                <a:ext cx="12" cy="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2">
                    <a:moveTo>
                      <a:pt x="12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34"/>
              <p:cNvSpPr>
                <a:spLocks/>
              </p:cNvSpPr>
              <p:nvPr/>
            </p:nvSpPr>
            <p:spPr bwMode="auto">
              <a:xfrm>
                <a:off x="4594" y="1785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35"/>
              <p:cNvSpPr>
                <a:spLocks/>
              </p:cNvSpPr>
              <p:nvPr/>
            </p:nvSpPr>
            <p:spPr bwMode="auto">
              <a:xfrm>
                <a:off x="4579" y="1783"/>
                <a:ext cx="10" cy="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36"/>
              <p:cNvSpPr>
                <a:spLocks/>
              </p:cNvSpPr>
              <p:nvPr/>
            </p:nvSpPr>
            <p:spPr bwMode="auto">
              <a:xfrm>
                <a:off x="4561" y="1783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37"/>
              <p:cNvSpPr>
                <a:spLocks/>
              </p:cNvSpPr>
              <p:nvPr/>
            </p:nvSpPr>
            <p:spPr bwMode="auto">
              <a:xfrm>
                <a:off x="4543" y="1783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38"/>
              <p:cNvSpPr>
                <a:spLocks/>
              </p:cNvSpPr>
              <p:nvPr/>
            </p:nvSpPr>
            <p:spPr bwMode="auto">
              <a:xfrm>
                <a:off x="4529" y="1782"/>
                <a:ext cx="9" cy="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lnTo>
                      <a:pt x="7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39"/>
              <p:cNvSpPr>
                <a:spLocks/>
              </p:cNvSpPr>
              <p:nvPr/>
            </p:nvSpPr>
            <p:spPr bwMode="auto">
              <a:xfrm>
                <a:off x="4511" y="1782"/>
                <a:ext cx="11" cy="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40"/>
              <p:cNvSpPr>
                <a:spLocks/>
              </p:cNvSpPr>
              <p:nvPr/>
            </p:nvSpPr>
            <p:spPr bwMode="auto">
              <a:xfrm>
                <a:off x="4494" y="1782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41"/>
              <p:cNvSpPr>
                <a:spLocks/>
              </p:cNvSpPr>
              <p:nvPr/>
            </p:nvSpPr>
            <p:spPr bwMode="auto">
              <a:xfrm>
                <a:off x="4488" y="1782"/>
                <a:ext cx="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lnTo>
                      <a:pt x="1" y="4"/>
                    </a:lnTo>
                    <a:lnTo>
                      <a:pt x="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42"/>
              <p:cNvSpPr>
                <a:spLocks/>
              </p:cNvSpPr>
              <p:nvPr/>
            </p:nvSpPr>
            <p:spPr bwMode="auto">
              <a:xfrm>
                <a:off x="4471" y="1588"/>
                <a:ext cx="8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24" y="0"/>
                  </a:cxn>
                  <a:cxn ang="0">
                    <a:pos x="37" y="0"/>
                  </a:cxn>
                  <a:cxn ang="0">
                    <a:pos x="49" y="0"/>
                  </a:cxn>
                  <a:cxn ang="0">
                    <a:pos x="60" y="0"/>
                  </a:cxn>
                  <a:cxn ang="0">
                    <a:pos x="70" y="0"/>
                  </a:cxn>
                  <a:cxn ang="0">
                    <a:pos x="81" y="0"/>
                  </a:cxn>
                </a:cxnLst>
                <a:rect l="0" t="0" r="r" b="b"/>
                <a:pathLst>
                  <a:path w="81">
                    <a:moveTo>
                      <a:pt x="0" y="0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43"/>
              <p:cNvSpPr>
                <a:spLocks/>
              </p:cNvSpPr>
              <p:nvPr/>
            </p:nvSpPr>
            <p:spPr bwMode="auto">
              <a:xfrm>
                <a:off x="4552" y="1431"/>
                <a:ext cx="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1" y="0"/>
                  </a:cxn>
                  <a:cxn ang="0">
                    <a:pos x="49" y="0"/>
                  </a:cxn>
                </a:cxnLst>
                <a:rect l="0" t="0" r="r" b="b"/>
                <a:pathLst>
                  <a:path w="49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4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344"/>
              <p:cNvSpPr>
                <a:spLocks noChangeShapeType="1"/>
              </p:cNvSpPr>
              <p:nvPr/>
            </p:nvSpPr>
            <p:spPr bwMode="auto">
              <a:xfrm flipV="1">
                <a:off x="4471" y="1276"/>
                <a:ext cx="165" cy="31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45"/>
              <p:cNvSpPr>
                <a:spLocks/>
              </p:cNvSpPr>
              <p:nvPr/>
            </p:nvSpPr>
            <p:spPr bwMode="auto">
              <a:xfrm>
                <a:off x="4425" y="1673"/>
                <a:ext cx="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8" y="7"/>
                  </a:cxn>
                </a:cxnLst>
                <a:rect l="0" t="0" r="r" b="b"/>
                <a:pathLst>
                  <a:path w="18" h="7">
                    <a:moveTo>
                      <a:pt x="0" y="0"/>
                    </a:moveTo>
                    <a:lnTo>
                      <a:pt x="6" y="2"/>
                    </a:lnTo>
                    <a:lnTo>
                      <a:pt x="18" y="7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46"/>
              <p:cNvSpPr>
                <a:spLocks/>
              </p:cNvSpPr>
              <p:nvPr/>
            </p:nvSpPr>
            <p:spPr bwMode="auto">
              <a:xfrm>
                <a:off x="4369" y="1778"/>
                <a:ext cx="3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lnTo>
                      <a:pt x="10" y="1"/>
                    </a:lnTo>
                    <a:lnTo>
                      <a:pt x="21" y="2"/>
                    </a:lnTo>
                    <a:lnTo>
                      <a:pt x="31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347"/>
              <p:cNvSpPr>
                <a:spLocks noChangeShapeType="1"/>
              </p:cNvSpPr>
              <p:nvPr/>
            </p:nvSpPr>
            <p:spPr bwMode="auto">
              <a:xfrm flipV="1">
                <a:off x="4369" y="1673"/>
                <a:ext cx="56" cy="105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48"/>
              <p:cNvSpPr>
                <a:spLocks/>
              </p:cNvSpPr>
              <p:nvPr/>
            </p:nvSpPr>
            <p:spPr bwMode="auto">
              <a:xfrm>
                <a:off x="4547" y="1632"/>
                <a:ext cx="44" cy="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29" y="2"/>
                  </a:cxn>
                  <a:cxn ang="0">
                    <a:pos x="15" y="1"/>
                  </a:cxn>
                  <a:cxn ang="0">
                    <a:pos x="0" y="0"/>
                  </a:cxn>
                </a:cxnLst>
                <a:rect l="0" t="0" r="r" b="b"/>
                <a:pathLst>
                  <a:path w="44" h="3">
                    <a:moveTo>
                      <a:pt x="44" y="3"/>
                    </a:moveTo>
                    <a:lnTo>
                      <a:pt x="29" y="2"/>
                    </a:lnTo>
                    <a:lnTo>
                      <a:pt x="15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349"/>
              <p:cNvSpPr>
                <a:spLocks noChangeShapeType="1"/>
              </p:cNvSpPr>
              <p:nvPr/>
            </p:nvSpPr>
            <p:spPr bwMode="auto">
              <a:xfrm>
                <a:off x="4547" y="1632"/>
                <a:ext cx="82" cy="16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50"/>
              <p:cNvSpPr>
                <a:spLocks/>
              </p:cNvSpPr>
              <p:nvPr/>
            </p:nvSpPr>
            <p:spPr bwMode="auto">
              <a:xfrm>
                <a:off x="4629" y="1794"/>
                <a:ext cx="43" cy="2"/>
              </a:xfrm>
              <a:custGeom>
                <a:avLst/>
                <a:gdLst/>
                <a:ahLst/>
                <a:cxnLst>
                  <a:cxn ang="0">
                    <a:pos x="43" y="2"/>
                  </a:cxn>
                  <a:cxn ang="0">
                    <a:pos x="29" y="1"/>
                  </a:cxn>
                  <a:cxn ang="0">
                    <a:pos x="15" y="1"/>
                  </a:cxn>
                  <a:cxn ang="0">
                    <a:pos x="0" y="0"/>
                  </a:cxn>
                </a:cxnLst>
                <a:rect l="0" t="0" r="r" b="b"/>
                <a:pathLst>
                  <a:path w="43" h="2">
                    <a:moveTo>
                      <a:pt x="43" y="2"/>
                    </a:moveTo>
                    <a:lnTo>
                      <a:pt x="29" y="1"/>
                    </a:lnTo>
                    <a:lnTo>
                      <a:pt x="15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51"/>
              <p:cNvSpPr>
                <a:spLocks/>
              </p:cNvSpPr>
              <p:nvPr/>
            </p:nvSpPr>
            <p:spPr bwMode="auto">
              <a:xfrm>
                <a:off x="3835" y="1757"/>
                <a:ext cx="16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5" y="0"/>
                  </a:cxn>
                </a:cxnLst>
                <a:rect l="0" t="0" r="r" b="b"/>
                <a:pathLst>
                  <a:path w="16" h="4">
                    <a:moveTo>
                      <a:pt x="0" y="3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5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52"/>
              <p:cNvSpPr>
                <a:spLocks/>
              </p:cNvSpPr>
              <p:nvPr/>
            </p:nvSpPr>
            <p:spPr bwMode="auto">
              <a:xfrm>
                <a:off x="3831" y="1755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53"/>
              <p:cNvSpPr>
                <a:spLocks/>
              </p:cNvSpPr>
              <p:nvPr/>
            </p:nvSpPr>
            <p:spPr bwMode="auto">
              <a:xfrm>
                <a:off x="3783" y="1752"/>
                <a:ext cx="2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16" y="4"/>
                  </a:cxn>
                  <a:cxn ang="0">
                    <a:pos x="17" y="4"/>
                  </a:cxn>
                  <a:cxn ang="0">
                    <a:pos x="19" y="3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54"/>
              <p:cNvSpPr>
                <a:spLocks/>
              </p:cNvSpPr>
              <p:nvPr/>
            </p:nvSpPr>
            <p:spPr bwMode="auto">
              <a:xfrm>
                <a:off x="3736" y="1750"/>
                <a:ext cx="19" cy="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2"/>
                  </a:cxn>
                  <a:cxn ang="0">
                    <a:pos x="19" y="3"/>
                  </a:cxn>
                  <a:cxn ang="0">
                    <a:pos x="17" y="5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8" y="5"/>
                  </a:cxn>
                  <a:cxn ang="0">
                    <a:pos x="3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</a:cxnLst>
                <a:rect l="0" t="0" r="r" b="b"/>
                <a:pathLst>
                  <a:path w="19" h="5">
                    <a:moveTo>
                      <a:pt x="19" y="2"/>
                    </a:moveTo>
                    <a:lnTo>
                      <a:pt x="19" y="2"/>
                    </a:lnTo>
                    <a:lnTo>
                      <a:pt x="19" y="3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9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55"/>
              <p:cNvSpPr>
                <a:spLocks/>
              </p:cNvSpPr>
              <p:nvPr/>
            </p:nvSpPr>
            <p:spPr bwMode="auto">
              <a:xfrm>
                <a:off x="3688" y="1750"/>
                <a:ext cx="20" cy="5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0" y="2"/>
                  </a:cxn>
                  <a:cxn ang="0">
                    <a:pos x="20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8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7" y="4"/>
                  </a:cxn>
                  <a:cxn ang="0">
                    <a:pos x="19" y="3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0" h="5">
                    <a:moveTo>
                      <a:pt x="20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56"/>
              <p:cNvSpPr>
                <a:spLocks/>
              </p:cNvSpPr>
              <p:nvPr/>
            </p:nvSpPr>
            <p:spPr bwMode="auto">
              <a:xfrm>
                <a:off x="3641" y="1752"/>
                <a:ext cx="21" cy="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6" y="3"/>
                  </a:cxn>
                  <a:cxn ang="0">
                    <a:pos x="18" y="3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1" h="3">
                    <a:moveTo>
                      <a:pt x="21" y="1"/>
                    </a:moveTo>
                    <a:lnTo>
                      <a:pt x="21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57"/>
              <p:cNvSpPr>
                <a:spLocks/>
              </p:cNvSpPr>
              <p:nvPr/>
            </p:nvSpPr>
            <p:spPr bwMode="auto">
              <a:xfrm>
                <a:off x="3593" y="1754"/>
                <a:ext cx="21" cy="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7" y="2"/>
                  </a:cxn>
                  <a:cxn ang="0">
                    <a:pos x="19" y="2"/>
                  </a:cxn>
                  <a:cxn ang="0">
                    <a:pos x="21" y="1"/>
                  </a:cxn>
                  <a:cxn ang="0">
                    <a:pos x="21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58"/>
              <p:cNvSpPr>
                <a:spLocks/>
              </p:cNvSpPr>
              <p:nvPr/>
            </p:nvSpPr>
            <p:spPr bwMode="auto">
              <a:xfrm>
                <a:off x="3547" y="1755"/>
                <a:ext cx="20" cy="6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5"/>
                  </a:cxn>
                  <a:cxn ang="0">
                    <a:pos x="8" y="6"/>
                  </a:cxn>
                  <a:cxn ang="0">
                    <a:pos x="11" y="6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7" y="4"/>
                  </a:cxn>
                  <a:cxn ang="0">
                    <a:pos x="19" y="3"/>
                  </a:cxn>
                  <a:cxn ang="0">
                    <a:pos x="20" y="2"/>
                  </a:cxn>
                  <a:cxn ang="0">
                    <a:pos x="20" y="2"/>
                  </a:cxn>
                </a:cxnLst>
                <a:rect l="0" t="0" r="r" b="b"/>
                <a:pathLst>
                  <a:path w="20" h="6">
                    <a:moveTo>
                      <a:pt x="20" y="2"/>
                    </a:moveTo>
                    <a:lnTo>
                      <a:pt x="20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359"/>
              <p:cNvSpPr>
                <a:spLocks/>
              </p:cNvSpPr>
              <p:nvPr/>
            </p:nvSpPr>
            <p:spPr bwMode="auto">
              <a:xfrm>
                <a:off x="4592" y="1651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1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360"/>
              <p:cNvSpPr>
                <a:spLocks/>
              </p:cNvSpPr>
              <p:nvPr/>
            </p:nvSpPr>
            <p:spPr bwMode="auto">
              <a:xfrm>
                <a:off x="4576" y="1651"/>
                <a:ext cx="11" cy="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8" y="1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361"/>
              <p:cNvSpPr>
                <a:spLocks/>
              </p:cNvSpPr>
              <p:nvPr/>
            </p:nvSpPr>
            <p:spPr bwMode="auto">
              <a:xfrm>
                <a:off x="4559" y="1653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362"/>
              <p:cNvSpPr>
                <a:spLocks noChangeShapeType="1"/>
              </p:cNvSpPr>
              <p:nvPr/>
            </p:nvSpPr>
            <p:spPr bwMode="auto">
              <a:xfrm flipH="1">
                <a:off x="4541" y="1653"/>
                <a:ext cx="13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363"/>
              <p:cNvSpPr>
                <a:spLocks/>
              </p:cNvSpPr>
              <p:nvPr/>
            </p:nvSpPr>
            <p:spPr bwMode="auto">
              <a:xfrm>
                <a:off x="4527" y="1651"/>
                <a:ext cx="9" cy="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2">
                    <a:moveTo>
                      <a:pt x="9" y="2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364"/>
              <p:cNvSpPr>
                <a:spLocks noChangeShapeType="1"/>
              </p:cNvSpPr>
              <p:nvPr/>
            </p:nvSpPr>
            <p:spPr bwMode="auto">
              <a:xfrm flipH="1">
                <a:off x="4510" y="1651"/>
                <a:ext cx="10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365"/>
              <p:cNvSpPr>
                <a:spLocks/>
              </p:cNvSpPr>
              <p:nvPr/>
            </p:nvSpPr>
            <p:spPr bwMode="auto">
              <a:xfrm>
                <a:off x="4492" y="1651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366"/>
              <p:cNvSpPr>
                <a:spLocks/>
              </p:cNvSpPr>
              <p:nvPr/>
            </p:nvSpPr>
            <p:spPr bwMode="auto">
              <a:xfrm>
                <a:off x="4476" y="1648"/>
                <a:ext cx="11" cy="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367"/>
              <p:cNvSpPr>
                <a:spLocks/>
              </p:cNvSpPr>
              <p:nvPr/>
            </p:nvSpPr>
            <p:spPr bwMode="auto">
              <a:xfrm>
                <a:off x="4458" y="1648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368"/>
              <p:cNvSpPr>
                <a:spLocks/>
              </p:cNvSpPr>
              <p:nvPr/>
            </p:nvSpPr>
            <p:spPr bwMode="auto">
              <a:xfrm>
                <a:off x="4443" y="1644"/>
                <a:ext cx="10" cy="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369"/>
              <p:cNvSpPr>
                <a:spLocks/>
              </p:cNvSpPr>
              <p:nvPr/>
            </p:nvSpPr>
            <p:spPr bwMode="auto">
              <a:xfrm>
                <a:off x="4427" y="1641"/>
                <a:ext cx="9" cy="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2">
                    <a:moveTo>
                      <a:pt x="9" y="2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370"/>
              <p:cNvSpPr>
                <a:spLocks/>
              </p:cNvSpPr>
              <p:nvPr/>
            </p:nvSpPr>
            <p:spPr bwMode="auto">
              <a:xfrm>
                <a:off x="4409" y="1638"/>
                <a:ext cx="13" cy="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1">
                    <a:moveTo>
                      <a:pt x="13" y="1"/>
                    </a:moveTo>
                    <a:lnTo>
                      <a:pt x="11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371"/>
              <p:cNvSpPr>
                <a:spLocks/>
              </p:cNvSpPr>
              <p:nvPr/>
            </p:nvSpPr>
            <p:spPr bwMode="auto">
              <a:xfrm>
                <a:off x="4393" y="1632"/>
                <a:ext cx="11" cy="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3">
                    <a:moveTo>
                      <a:pt x="11" y="3"/>
                    </a:move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372"/>
              <p:cNvSpPr>
                <a:spLocks/>
              </p:cNvSpPr>
              <p:nvPr/>
            </p:nvSpPr>
            <p:spPr bwMode="auto">
              <a:xfrm>
                <a:off x="4378" y="1629"/>
                <a:ext cx="10" cy="1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9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373"/>
              <p:cNvSpPr>
                <a:spLocks/>
              </p:cNvSpPr>
              <p:nvPr/>
            </p:nvSpPr>
            <p:spPr bwMode="auto">
              <a:xfrm>
                <a:off x="4383" y="1625"/>
                <a:ext cx="1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374"/>
              <p:cNvSpPr>
                <a:spLocks/>
              </p:cNvSpPr>
              <p:nvPr/>
            </p:nvSpPr>
            <p:spPr bwMode="auto">
              <a:xfrm>
                <a:off x="4399" y="1621"/>
                <a:ext cx="1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12" y="0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5" y="2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375"/>
              <p:cNvSpPr>
                <a:spLocks/>
              </p:cNvSpPr>
              <p:nvPr/>
            </p:nvSpPr>
            <p:spPr bwMode="auto">
              <a:xfrm>
                <a:off x="4416" y="1616"/>
                <a:ext cx="1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376"/>
              <p:cNvSpPr>
                <a:spLocks/>
              </p:cNvSpPr>
              <p:nvPr/>
            </p:nvSpPr>
            <p:spPr bwMode="auto">
              <a:xfrm>
                <a:off x="4431" y="1613"/>
                <a:ext cx="1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77"/>
              <p:cNvSpPr>
                <a:spLocks/>
              </p:cNvSpPr>
              <p:nvPr/>
            </p:nvSpPr>
            <p:spPr bwMode="auto">
              <a:xfrm>
                <a:off x="4448" y="1611"/>
                <a:ext cx="1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378"/>
              <p:cNvSpPr>
                <a:spLocks/>
              </p:cNvSpPr>
              <p:nvPr/>
            </p:nvSpPr>
            <p:spPr bwMode="auto">
              <a:xfrm>
                <a:off x="4605" y="1678"/>
                <a:ext cx="7" cy="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379"/>
              <p:cNvSpPr>
                <a:spLocks/>
              </p:cNvSpPr>
              <p:nvPr/>
            </p:nvSpPr>
            <p:spPr bwMode="auto">
              <a:xfrm>
                <a:off x="4589" y="1680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380"/>
              <p:cNvSpPr>
                <a:spLocks/>
              </p:cNvSpPr>
              <p:nvPr/>
            </p:nvSpPr>
            <p:spPr bwMode="auto">
              <a:xfrm>
                <a:off x="4573" y="1680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381"/>
              <p:cNvSpPr>
                <a:spLocks/>
              </p:cNvSpPr>
              <p:nvPr/>
            </p:nvSpPr>
            <p:spPr bwMode="auto">
              <a:xfrm>
                <a:off x="4555" y="1680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382"/>
              <p:cNvSpPr>
                <a:spLocks/>
              </p:cNvSpPr>
              <p:nvPr/>
            </p:nvSpPr>
            <p:spPr bwMode="auto">
              <a:xfrm>
                <a:off x="4538" y="1680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0" y="1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6" y="1"/>
                    </a:lnTo>
                    <a:lnTo>
                      <a:pt x="0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83"/>
              <p:cNvSpPr>
                <a:spLocks/>
              </p:cNvSpPr>
              <p:nvPr/>
            </p:nvSpPr>
            <p:spPr bwMode="auto">
              <a:xfrm>
                <a:off x="4522" y="1680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384"/>
              <p:cNvSpPr>
                <a:spLocks/>
              </p:cNvSpPr>
              <p:nvPr/>
            </p:nvSpPr>
            <p:spPr bwMode="auto">
              <a:xfrm>
                <a:off x="4505" y="1681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385"/>
              <p:cNvSpPr>
                <a:spLocks/>
              </p:cNvSpPr>
              <p:nvPr/>
            </p:nvSpPr>
            <p:spPr bwMode="auto">
              <a:xfrm>
                <a:off x="4488" y="1681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86"/>
              <p:cNvSpPr>
                <a:spLocks/>
              </p:cNvSpPr>
              <p:nvPr/>
            </p:nvSpPr>
            <p:spPr bwMode="auto">
              <a:xfrm>
                <a:off x="4473" y="1681"/>
                <a:ext cx="8" cy="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387"/>
              <p:cNvSpPr>
                <a:spLocks/>
              </p:cNvSpPr>
              <p:nvPr/>
            </p:nvSpPr>
            <p:spPr bwMode="auto">
              <a:xfrm>
                <a:off x="4455" y="1681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388"/>
              <p:cNvSpPr>
                <a:spLocks/>
              </p:cNvSpPr>
              <p:nvPr/>
            </p:nvSpPr>
            <p:spPr bwMode="auto">
              <a:xfrm>
                <a:off x="4437" y="1681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389"/>
              <p:cNvSpPr>
                <a:spLocks/>
              </p:cNvSpPr>
              <p:nvPr/>
            </p:nvSpPr>
            <p:spPr bwMode="auto">
              <a:xfrm>
                <a:off x="4422" y="1681"/>
                <a:ext cx="10" cy="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390"/>
              <p:cNvSpPr>
                <a:spLocks/>
              </p:cNvSpPr>
              <p:nvPr/>
            </p:nvSpPr>
            <p:spPr bwMode="auto">
              <a:xfrm>
                <a:off x="4404" y="1681"/>
                <a:ext cx="12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391"/>
              <p:cNvSpPr>
                <a:spLocks noChangeShapeType="1"/>
              </p:cNvSpPr>
              <p:nvPr/>
            </p:nvSpPr>
            <p:spPr bwMode="auto">
              <a:xfrm flipH="1">
                <a:off x="4388" y="1681"/>
                <a:ext cx="11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392"/>
              <p:cNvSpPr>
                <a:spLocks/>
              </p:cNvSpPr>
              <p:nvPr/>
            </p:nvSpPr>
            <p:spPr bwMode="auto">
              <a:xfrm>
                <a:off x="4372" y="1681"/>
                <a:ext cx="9" cy="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393"/>
              <p:cNvSpPr>
                <a:spLocks/>
              </p:cNvSpPr>
              <p:nvPr/>
            </p:nvSpPr>
            <p:spPr bwMode="auto">
              <a:xfrm>
                <a:off x="4354" y="1680"/>
                <a:ext cx="11" cy="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lnTo>
                      <a:pt x="1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94"/>
              <p:cNvSpPr>
                <a:spLocks/>
              </p:cNvSpPr>
              <p:nvPr/>
            </p:nvSpPr>
            <p:spPr bwMode="auto">
              <a:xfrm>
                <a:off x="4340" y="1674"/>
                <a:ext cx="9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3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3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395"/>
              <p:cNvSpPr>
                <a:spLocks/>
              </p:cNvSpPr>
              <p:nvPr/>
            </p:nvSpPr>
            <p:spPr bwMode="auto">
              <a:xfrm>
                <a:off x="4340" y="1653"/>
                <a:ext cx="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396"/>
              <p:cNvSpPr>
                <a:spLocks/>
              </p:cNvSpPr>
              <p:nvPr/>
            </p:nvSpPr>
            <p:spPr bwMode="auto">
              <a:xfrm>
                <a:off x="4340" y="1634"/>
                <a:ext cx="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397"/>
              <p:cNvSpPr>
                <a:spLocks noChangeShapeType="1"/>
              </p:cNvSpPr>
              <p:nvPr/>
            </p:nvSpPr>
            <p:spPr bwMode="auto">
              <a:xfrm flipV="1">
                <a:off x="4340" y="1616"/>
                <a:ext cx="1" cy="1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398"/>
              <p:cNvSpPr>
                <a:spLocks/>
              </p:cNvSpPr>
              <p:nvPr/>
            </p:nvSpPr>
            <p:spPr bwMode="auto">
              <a:xfrm>
                <a:off x="4340" y="1595"/>
                <a:ext cx="1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399"/>
              <p:cNvSpPr>
                <a:spLocks/>
              </p:cNvSpPr>
              <p:nvPr/>
            </p:nvSpPr>
            <p:spPr bwMode="auto">
              <a:xfrm>
                <a:off x="4340" y="1579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400"/>
              <p:cNvSpPr>
                <a:spLocks/>
              </p:cNvSpPr>
              <p:nvPr/>
            </p:nvSpPr>
            <p:spPr bwMode="auto">
              <a:xfrm>
                <a:off x="4349" y="1577"/>
                <a:ext cx="1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13" y="0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401"/>
              <p:cNvSpPr>
                <a:spLocks/>
              </p:cNvSpPr>
              <p:nvPr/>
            </p:nvSpPr>
            <p:spPr bwMode="auto">
              <a:xfrm>
                <a:off x="4367" y="1576"/>
                <a:ext cx="1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402"/>
              <p:cNvSpPr>
                <a:spLocks/>
              </p:cNvSpPr>
              <p:nvPr/>
            </p:nvSpPr>
            <p:spPr bwMode="auto">
              <a:xfrm>
                <a:off x="4383" y="157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2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403"/>
              <p:cNvSpPr>
                <a:spLocks/>
              </p:cNvSpPr>
              <p:nvPr/>
            </p:nvSpPr>
            <p:spPr bwMode="auto">
              <a:xfrm>
                <a:off x="4400" y="1576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404"/>
              <p:cNvSpPr>
                <a:spLocks/>
              </p:cNvSpPr>
              <p:nvPr/>
            </p:nvSpPr>
            <p:spPr bwMode="auto">
              <a:xfrm>
                <a:off x="4418" y="157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405"/>
              <p:cNvSpPr>
                <a:spLocks/>
              </p:cNvSpPr>
              <p:nvPr/>
            </p:nvSpPr>
            <p:spPr bwMode="auto">
              <a:xfrm>
                <a:off x="4434" y="157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406"/>
              <p:cNvSpPr>
                <a:spLocks/>
              </p:cNvSpPr>
              <p:nvPr/>
            </p:nvSpPr>
            <p:spPr bwMode="auto">
              <a:xfrm>
                <a:off x="4452" y="1576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407"/>
              <p:cNvSpPr>
                <a:spLocks/>
              </p:cNvSpPr>
              <p:nvPr/>
            </p:nvSpPr>
            <p:spPr bwMode="auto">
              <a:xfrm>
                <a:off x="4467" y="1576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10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408"/>
              <p:cNvSpPr>
                <a:spLocks/>
              </p:cNvSpPr>
              <p:nvPr/>
            </p:nvSpPr>
            <p:spPr bwMode="auto">
              <a:xfrm>
                <a:off x="4483" y="1576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3" y="1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13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409"/>
              <p:cNvSpPr>
                <a:spLocks/>
              </p:cNvSpPr>
              <p:nvPr/>
            </p:nvSpPr>
            <p:spPr bwMode="auto">
              <a:xfrm>
                <a:off x="4501" y="1576"/>
                <a:ext cx="1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"/>
                  </a:cxn>
                  <a:cxn ang="0">
                    <a:pos x="12" y="1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9" y="1"/>
                    </a:lnTo>
                    <a:lnTo>
                      <a:pt x="12" y="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410"/>
              <p:cNvSpPr>
                <a:spLocks/>
              </p:cNvSpPr>
              <p:nvPr/>
            </p:nvSpPr>
            <p:spPr bwMode="auto">
              <a:xfrm>
                <a:off x="4518" y="1577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411"/>
              <p:cNvSpPr>
                <a:spLocks/>
              </p:cNvSpPr>
              <p:nvPr/>
            </p:nvSpPr>
            <p:spPr bwMode="auto">
              <a:xfrm>
                <a:off x="4534" y="1577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3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412"/>
              <p:cNvSpPr>
                <a:spLocks noChangeShapeType="1"/>
              </p:cNvSpPr>
              <p:nvPr/>
            </p:nvSpPr>
            <p:spPr bwMode="auto">
              <a:xfrm>
                <a:off x="4552" y="1577"/>
                <a:ext cx="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413"/>
              <p:cNvSpPr>
                <a:spLocks/>
              </p:cNvSpPr>
              <p:nvPr/>
            </p:nvSpPr>
            <p:spPr bwMode="auto">
              <a:xfrm>
                <a:off x="4598" y="1641"/>
                <a:ext cx="99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23" y="9"/>
                  </a:cxn>
                  <a:cxn ang="0">
                    <a:pos x="35" y="8"/>
                  </a:cxn>
                  <a:cxn ang="0">
                    <a:pos x="47" y="7"/>
                  </a:cxn>
                  <a:cxn ang="0">
                    <a:pos x="58" y="5"/>
                  </a:cxn>
                  <a:cxn ang="0">
                    <a:pos x="69" y="4"/>
                  </a:cxn>
                  <a:cxn ang="0">
                    <a:pos x="84" y="2"/>
                  </a:cxn>
                  <a:cxn ang="0">
                    <a:pos x="99" y="0"/>
                  </a:cxn>
                </a:cxnLst>
                <a:rect l="0" t="0" r="r" b="b"/>
                <a:pathLst>
                  <a:path w="99" h="10">
                    <a:moveTo>
                      <a:pt x="0" y="10"/>
                    </a:moveTo>
                    <a:lnTo>
                      <a:pt x="11" y="10"/>
                    </a:lnTo>
                    <a:lnTo>
                      <a:pt x="23" y="9"/>
                    </a:lnTo>
                    <a:lnTo>
                      <a:pt x="35" y="8"/>
                    </a:lnTo>
                    <a:lnTo>
                      <a:pt x="47" y="7"/>
                    </a:lnTo>
                    <a:lnTo>
                      <a:pt x="58" y="5"/>
                    </a:lnTo>
                    <a:lnTo>
                      <a:pt x="69" y="4"/>
                    </a:lnTo>
                    <a:lnTo>
                      <a:pt x="84" y="2"/>
                    </a:lnTo>
                    <a:lnTo>
                      <a:pt x="9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414"/>
              <p:cNvSpPr>
                <a:spLocks/>
              </p:cNvSpPr>
              <p:nvPr/>
            </p:nvSpPr>
            <p:spPr bwMode="auto">
              <a:xfrm>
                <a:off x="4555" y="1577"/>
                <a:ext cx="14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2" y="1"/>
                  </a:cxn>
                  <a:cxn ang="0">
                    <a:pos x="23" y="1"/>
                  </a:cxn>
                  <a:cxn ang="0">
                    <a:pos x="34" y="1"/>
                  </a:cxn>
                  <a:cxn ang="0">
                    <a:pos x="44" y="2"/>
                  </a:cxn>
                  <a:cxn ang="0">
                    <a:pos x="55" y="2"/>
                  </a:cxn>
                  <a:cxn ang="0">
                    <a:pos x="66" y="3"/>
                  </a:cxn>
                  <a:cxn ang="0">
                    <a:pos x="76" y="3"/>
                  </a:cxn>
                  <a:cxn ang="0">
                    <a:pos x="87" y="4"/>
                  </a:cxn>
                  <a:cxn ang="0">
                    <a:pos x="98" y="4"/>
                  </a:cxn>
                  <a:cxn ang="0">
                    <a:pos x="109" y="5"/>
                  </a:cxn>
                  <a:cxn ang="0">
                    <a:pos x="120" y="6"/>
                  </a:cxn>
                  <a:cxn ang="0">
                    <a:pos x="131" y="6"/>
                  </a:cxn>
                  <a:cxn ang="0">
                    <a:pos x="142" y="8"/>
                  </a:cxn>
                </a:cxnLst>
                <a:rect l="0" t="0" r="r" b="b"/>
                <a:pathLst>
                  <a:path w="142" h="8">
                    <a:moveTo>
                      <a:pt x="0" y="0"/>
                    </a:moveTo>
                    <a:lnTo>
                      <a:pt x="2" y="0"/>
                    </a:lnTo>
                    <a:lnTo>
                      <a:pt x="12" y="1"/>
                    </a:lnTo>
                    <a:lnTo>
                      <a:pt x="23" y="1"/>
                    </a:lnTo>
                    <a:lnTo>
                      <a:pt x="34" y="1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6" y="3"/>
                    </a:lnTo>
                    <a:lnTo>
                      <a:pt x="76" y="3"/>
                    </a:lnTo>
                    <a:lnTo>
                      <a:pt x="87" y="4"/>
                    </a:lnTo>
                    <a:lnTo>
                      <a:pt x="98" y="4"/>
                    </a:lnTo>
                    <a:lnTo>
                      <a:pt x="109" y="5"/>
                    </a:lnTo>
                    <a:lnTo>
                      <a:pt x="120" y="6"/>
                    </a:lnTo>
                    <a:lnTo>
                      <a:pt x="131" y="6"/>
                    </a:lnTo>
                    <a:lnTo>
                      <a:pt x="142" y="8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415"/>
              <p:cNvSpPr>
                <a:spLocks/>
              </p:cNvSpPr>
              <p:nvPr/>
            </p:nvSpPr>
            <p:spPr bwMode="auto">
              <a:xfrm>
                <a:off x="4612" y="1674"/>
                <a:ext cx="8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4"/>
                  </a:cxn>
                  <a:cxn ang="0">
                    <a:pos x="27" y="3"/>
                  </a:cxn>
                  <a:cxn ang="0">
                    <a:pos x="41" y="2"/>
                  </a:cxn>
                  <a:cxn ang="0">
                    <a:pos x="52" y="2"/>
                  </a:cxn>
                  <a:cxn ang="0">
                    <a:pos x="63" y="2"/>
                  </a:cxn>
                  <a:cxn ang="0">
                    <a:pos x="74" y="1"/>
                  </a:cxn>
                  <a:cxn ang="0">
                    <a:pos x="85" y="0"/>
                  </a:cxn>
                </a:cxnLst>
                <a:rect l="0" t="0" r="r" b="b"/>
                <a:pathLst>
                  <a:path w="85" h="4">
                    <a:moveTo>
                      <a:pt x="0" y="4"/>
                    </a:moveTo>
                    <a:lnTo>
                      <a:pt x="14" y="4"/>
                    </a:lnTo>
                    <a:lnTo>
                      <a:pt x="27" y="3"/>
                    </a:lnTo>
                    <a:lnTo>
                      <a:pt x="41" y="2"/>
                    </a:lnTo>
                    <a:lnTo>
                      <a:pt x="52" y="2"/>
                    </a:lnTo>
                    <a:lnTo>
                      <a:pt x="63" y="2"/>
                    </a:lnTo>
                    <a:lnTo>
                      <a:pt x="74" y="1"/>
                    </a:lnTo>
                    <a:lnTo>
                      <a:pt x="85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416"/>
              <p:cNvSpPr>
                <a:spLocks noChangeShapeType="1"/>
              </p:cNvSpPr>
              <p:nvPr/>
            </p:nvSpPr>
            <p:spPr bwMode="auto">
              <a:xfrm flipV="1">
                <a:off x="4697" y="1629"/>
                <a:ext cx="1" cy="1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417"/>
              <p:cNvSpPr>
                <a:spLocks noChangeShapeType="1"/>
              </p:cNvSpPr>
              <p:nvPr/>
            </p:nvSpPr>
            <p:spPr bwMode="auto">
              <a:xfrm flipV="1">
                <a:off x="4697" y="1616"/>
                <a:ext cx="1" cy="13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418"/>
              <p:cNvSpPr>
                <a:spLocks/>
              </p:cNvSpPr>
              <p:nvPr/>
            </p:nvSpPr>
            <p:spPr bwMode="auto">
              <a:xfrm>
                <a:off x="4697" y="1585"/>
                <a:ext cx="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0" y="31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31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419"/>
              <p:cNvSpPr>
                <a:spLocks/>
              </p:cNvSpPr>
              <p:nvPr/>
            </p:nvSpPr>
            <p:spPr bwMode="auto">
              <a:xfrm>
                <a:off x="4697" y="1641"/>
                <a:ext cx="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4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420"/>
              <p:cNvSpPr>
                <a:spLocks noChangeShapeType="1"/>
              </p:cNvSpPr>
              <p:nvPr/>
            </p:nvSpPr>
            <p:spPr bwMode="auto">
              <a:xfrm>
                <a:off x="4580" y="1616"/>
                <a:ext cx="2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421"/>
              <p:cNvSpPr>
                <a:spLocks/>
              </p:cNvSpPr>
              <p:nvPr/>
            </p:nvSpPr>
            <p:spPr bwMode="auto">
              <a:xfrm>
                <a:off x="4543" y="1613"/>
                <a:ext cx="3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21" y="2"/>
                  </a:cxn>
                  <a:cxn ang="0">
                    <a:pos x="37" y="3"/>
                  </a:cxn>
                </a:cxnLst>
                <a:rect l="0" t="0" r="r" b="b"/>
                <a:pathLst>
                  <a:path w="37" h="3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21" y="2"/>
                    </a:lnTo>
                    <a:lnTo>
                      <a:pt x="37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422"/>
              <p:cNvSpPr>
                <a:spLocks/>
              </p:cNvSpPr>
              <p:nvPr/>
            </p:nvSpPr>
            <p:spPr bwMode="auto">
              <a:xfrm>
                <a:off x="4547" y="1604"/>
                <a:ext cx="150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20" y="0"/>
                  </a:cxn>
                  <a:cxn ang="0">
                    <a:pos x="32" y="0"/>
                  </a:cxn>
                  <a:cxn ang="0">
                    <a:pos x="44" y="1"/>
                  </a:cxn>
                  <a:cxn ang="0">
                    <a:pos x="56" y="1"/>
                  </a:cxn>
                  <a:cxn ang="0">
                    <a:pos x="68" y="2"/>
                  </a:cxn>
                  <a:cxn ang="0">
                    <a:pos x="80" y="3"/>
                  </a:cxn>
                  <a:cxn ang="0">
                    <a:pos x="92" y="4"/>
                  </a:cxn>
                  <a:cxn ang="0">
                    <a:pos x="102" y="5"/>
                  </a:cxn>
                  <a:cxn ang="0">
                    <a:pos x="112" y="6"/>
                  </a:cxn>
                  <a:cxn ang="0">
                    <a:pos x="122" y="8"/>
                  </a:cxn>
                  <a:cxn ang="0">
                    <a:pos x="136" y="10"/>
                  </a:cxn>
                  <a:cxn ang="0">
                    <a:pos x="150" y="12"/>
                  </a:cxn>
                </a:cxnLst>
                <a:rect l="0" t="0" r="r" b="b"/>
                <a:pathLst>
                  <a:path w="150" h="12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6" y="1"/>
                    </a:lnTo>
                    <a:lnTo>
                      <a:pt x="68" y="2"/>
                    </a:lnTo>
                    <a:lnTo>
                      <a:pt x="80" y="3"/>
                    </a:lnTo>
                    <a:lnTo>
                      <a:pt x="92" y="4"/>
                    </a:lnTo>
                    <a:lnTo>
                      <a:pt x="102" y="5"/>
                    </a:lnTo>
                    <a:lnTo>
                      <a:pt x="112" y="6"/>
                    </a:lnTo>
                    <a:lnTo>
                      <a:pt x="122" y="8"/>
                    </a:lnTo>
                    <a:lnTo>
                      <a:pt x="136" y="10"/>
                    </a:lnTo>
                    <a:lnTo>
                      <a:pt x="150" y="1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423"/>
              <p:cNvSpPr>
                <a:spLocks noChangeShapeType="1"/>
              </p:cNvSpPr>
              <p:nvPr/>
            </p:nvSpPr>
            <p:spPr bwMode="auto">
              <a:xfrm flipV="1">
                <a:off x="4697" y="1616"/>
                <a:ext cx="1" cy="13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424"/>
              <p:cNvSpPr>
                <a:spLocks noChangeShapeType="1"/>
              </p:cNvSpPr>
              <p:nvPr/>
            </p:nvSpPr>
            <p:spPr bwMode="auto">
              <a:xfrm flipV="1">
                <a:off x="4697" y="1629"/>
                <a:ext cx="1" cy="1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425"/>
              <p:cNvSpPr>
                <a:spLocks noChangeShapeType="1"/>
              </p:cNvSpPr>
              <p:nvPr/>
            </p:nvSpPr>
            <p:spPr bwMode="auto">
              <a:xfrm>
                <a:off x="4340" y="1676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426"/>
              <p:cNvSpPr>
                <a:spLocks noChangeShapeType="1"/>
              </p:cNvSpPr>
              <p:nvPr/>
            </p:nvSpPr>
            <p:spPr bwMode="auto">
              <a:xfrm>
                <a:off x="4340" y="1676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427"/>
              <p:cNvSpPr>
                <a:spLocks noChangeShapeType="1"/>
              </p:cNvSpPr>
              <p:nvPr/>
            </p:nvSpPr>
            <p:spPr bwMode="auto">
              <a:xfrm>
                <a:off x="4340" y="1581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428"/>
              <p:cNvSpPr>
                <a:spLocks/>
              </p:cNvSpPr>
              <p:nvPr/>
            </p:nvSpPr>
            <p:spPr bwMode="auto">
              <a:xfrm>
                <a:off x="4697" y="1641"/>
                <a:ext cx="1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24"/>
                  </a:cxn>
                  <a:cxn ang="0">
                    <a:pos x="0" y="13"/>
                  </a:cxn>
                  <a:cxn ang="0">
                    <a:pos x="0" y="0"/>
                  </a:cxn>
                </a:cxnLst>
                <a:rect l="0" t="0" r="r" b="b"/>
                <a:pathLst>
                  <a:path h="33">
                    <a:moveTo>
                      <a:pt x="0" y="33"/>
                    </a:moveTo>
                    <a:lnTo>
                      <a:pt x="0" y="24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429"/>
              <p:cNvSpPr>
                <a:spLocks/>
              </p:cNvSpPr>
              <p:nvPr/>
            </p:nvSpPr>
            <p:spPr bwMode="auto">
              <a:xfrm>
                <a:off x="4697" y="1585"/>
                <a:ext cx="1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0" y="31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0" y="3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30"/>
              <p:cNvSpPr>
                <a:spLocks noChangeShapeType="1"/>
              </p:cNvSpPr>
              <p:nvPr/>
            </p:nvSpPr>
            <p:spPr bwMode="auto">
              <a:xfrm flipV="1">
                <a:off x="4466" y="1609"/>
                <a:ext cx="5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431"/>
              <p:cNvSpPr>
                <a:spLocks/>
              </p:cNvSpPr>
              <p:nvPr/>
            </p:nvSpPr>
            <p:spPr bwMode="auto">
              <a:xfrm>
                <a:off x="4478" y="1607"/>
                <a:ext cx="9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432"/>
              <p:cNvSpPr>
                <a:spLocks/>
              </p:cNvSpPr>
              <p:nvPr/>
            </p:nvSpPr>
            <p:spPr bwMode="auto">
              <a:xfrm>
                <a:off x="4492" y="1607"/>
                <a:ext cx="1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1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13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433"/>
              <p:cNvSpPr>
                <a:spLocks noChangeShapeType="1"/>
              </p:cNvSpPr>
              <p:nvPr/>
            </p:nvSpPr>
            <p:spPr bwMode="auto">
              <a:xfrm>
                <a:off x="4510" y="1606"/>
                <a:ext cx="12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34"/>
              <p:cNvSpPr>
                <a:spLocks/>
              </p:cNvSpPr>
              <p:nvPr/>
            </p:nvSpPr>
            <p:spPr bwMode="auto">
              <a:xfrm>
                <a:off x="4527" y="1606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435"/>
              <p:cNvSpPr>
                <a:spLocks noChangeShapeType="1"/>
              </p:cNvSpPr>
              <p:nvPr/>
            </p:nvSpPr>
            <p:spPr bwMode="auto">
              <a:xfrm>
                <a:off x="4543" y="1604"/>
                <a:ext cx="4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36"/>
              <p:cNvSpPr>
                <a:spLocks/>
              </p:cNvSpPr>
              <p:nvPr/>
            </p:nvSpPr>
            <p:spPr bwMode="auto">
              <a:xfrm>
                <a:off x="3369" y="176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437"/>
              <p:cNvSpPr>
                <a:spLocks noChangeShapeType="1"/>
              </p:cNvSpPr>
              <p:nvPr/>
            </p:nvSpPr>
            <p:spPr bwMode="auto">
              <a:xfrm flipV="1">
                <a:off x="3517" y="1759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438"/>
              <p:cNvSpPr>
                <a:spLocks noChangeShapeType="1"/>
              </p:cNvSpPr>
              <p:nvPr/>
            </p:nvSpPr>
            <p:spPr bwMode="auto">
              <a:xfrm>
                <a:off x="3500" y="1683"/>
                <a:ext cx="17" cy="78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39"/>
              <p:cNvSpPr>
                <a:spLocks/>
              </p:cNvSpPr>
              <p:nvPr/>
            </p:nvSpPr>
            <p:spPr bwMode="auto">
              <a:xfrm>
                <a:off x="3371" y="1761"/>
                <a:ext cx="14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21" y="5"/>
                  </a:cxn>
                  <a:cxn ang="0">
                    <a:pos x="31" y="4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3"/>
                  </a:cxn>
                  <a:cxn ang="0">
                    <a:pos x="72" y="3"/>
                  </a:cxn>
                  <a:cxn ang="0">
                    <a:pos x="83" y="2"/>
                  </a:cxn>
                  <a:cxn ang="0">
                    <a:pos x="93" y="2"/>
                  </a:cxn>
                  <a:cxn ang="0">
                    <a:pos x="104" y="2"/>
                  </a:cxn>
                  <a:cxn ang="0">
                    <a:pos x="115" y="1"/>
                  </a:cxn>
                  <a:cxn ang="0">
                    <a:pos x="125" y="1"/>
                  </a:cxn>
                  <a:cxn ang="0">
                    <a:pos x="136" y="0"/>
                  </a:cxn>
                  <a:cxn ang="0">
                    <a:pos x="146" y="0"/>
                  </a:cxn>
                </a:cxnLst>
                <a:rect l="0" t="0" r="r" b="b"/>
                <a:pathLst>
                  <a:path w="146" h="5">
                    <a:moveTo>
                      <a:pt x="0" y="5"/>
                    </a:moveTo>
                    <a:lnTo>
                      <a:pt x="11" y="5"/>
                    </a:lnTo>
                    <a:lnTo>
                      <a:pt x="21" y="5"/>
                    </a:lnTo>
                    <a:lnTo>
                      <a:pt x="31" y="4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3"/>
                    </a:lnTo>
                    <a:lnTo>
                      <a:pt x="72" y="3"/>
                    </a:lnTo>
                    <a:lnTo>
                      <a:pt x="83" y="2"/>
                    </a:lnTo>
                    <a:lnTo>
                      <a:pt x="93" y="2"/>
                    </a:lnTo>
                    <a:lnTo>
                      <a:pt x="104" y="2"/>
                    </a:lnTo>
                    <a:lnTo>
                      <a:pt x="115" y="1"/>
                    </a:lnTo>
                    <a:lnTo>
                      <a:pt x="125" y="1"/>
                    </a:lnTo>
                    <a:lnTo>
                      <a:pt x="136" y="0"/>
                    </a:lnTo>
                    <a:lnTo>
                      <a:pt x="146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440"/>
              <p:cNvSpPr>
                <a:spLocks noChangeShapeType="1"/>
              </p:cNvSpPr>
              <p:nvPr/>
            </p:nvSpPr>
            <p:spPr bwMode="auto">
              <a:xfrm>
                <a:off x="4406" y="1607"/>
                <a:ext cx="102" cy="206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41"/>
              <p:cNvSpPr>
                <a:spLocks/>
              </p:cNvSpPr>
              <p:nvPr/>
            </p:nvSpPr>
            <p:spPr bwMode="auto">
              <a:xfrm>
                <a:off x="4668" y="1791"/>
                <a:ext cx="17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"/>
                  </a:cxn>
                  <a:cxn ang="0">
                    <a:pos x="25" y="2"/>
                  </a:cxn>
                  <a:cxn ang="0">
                    <a:pos x="37" y="3"/>
                  </a:cxn>
                  <a:cxn ang="0">
                    <a:pos x="49" y="4"/>
                  </a:cxn>
                  <a:cxn ang="0">
                    <a:pos x="61" y="4"/>
                  </a:cxn>
                  <a:cxn ang="0">
                    <a:pos x="73" y="5"/>
                  </a:cxn>
                  <a:cxn ang="0">
                    <a:pos x="84" y="6"/>
                  </a:cxn>
                  <a:cxn ang="0">
                    <a:pos x="96" y="6"/>
                  </a:cxn>
                  <a:cxn ang="0">
                    <a:pos x="107" y="7"/>
                  </a:cxn>
                  <a:cxn ang="0">
                    <a:pos x="119" y="8"/>
                  </a:cxn>
                  <a:cxn ang="0">
                    <a:pos x="130" y="10"/>
                  </a:cxn>
                  <a:cxn ang="0">
                    <a:pos x="145" y="12"/>
                  </a:cxn>
                  <a:cxn ang="0">
                    <a:pos x="160" y="16"/>
                  </a:cxn>
                  <a:cxn ang="0">
                    <a:pos x="175" y="21"/>
                  </a:cxn>
                </a:cxnLst>
                <a:rect l="0" t="0" r="r" b="b"/>
                <a:pathLst>
                  <a:path w="175" h="21">
                    <a:moveTo>
                      <a:pt x="0" y="0"/>
                    </a:moveTo>
                    <a:lnTo>
                      <a:pt x="12" y="1"/>
                    </a:lnTo>
                    <a:lnTo>
                      <a:pt x="25" y="2"/>
                    </a:lnTo>
                    <a:lnTo>
                      <a:pt x="37" y="3"/>
                    </a:lnTo>
                    <a:lnTo>
                      <a:pt x="49" y="4"/>
                    </a:lnTo>
                    <a:lnTo>
                      <a:pt x="61" y="4"/>
                    </a:lnTo>
                    <a:lnTo>
                      <a:pt x="73" y="5"/>
                    </a:lnTo>
                    <a:lnTo>
                      <a:pt x="84" y="6"/>
                    </a:lnTo>
                    <a:lnTo>
                      <a:pt x="96" y="6"/>
                    </a:lnTo>
                    <a:lnTo>
                      <a:pt x="107" y="7"/>
                    </a:lnTo>
                    <a:lnTo>
                      <a:pt x="119" y="8"/>
                    </a:lnTo>
                    <a:lnTo>
                      <a:pt x="130" y="10"/>
                    </a:lnTo>
                    <a:lnTo>
                      <a:pt x="145" y="12"/>
                    </a:lnTo>
                    <a:lnTo>
                      <a:pt x="160" y="16"/>
                    </a:lnTo>
                    <a:lnTo>
                      <a:pt x="175" y="21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442"/>
              <p:cNvSpPr>
                <a:spLocks/>
              </p:cNvSpPr>
              <p:nvPr/>
            </p:nvSpPr>
            <p:spPr bwMode="auto">
              <a:xfrm>
                <a:off x="4304" y="1773"/>
                <a:ext cx="18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"/>
                  </a:cxn>
                  <a:cxn ang="0">
                    <a:pos x="28" y="3"/>
                  </a:cxn>
                  <a:cxn ang="0">
                    <a:pos x="42" y="4"/>
                  </a:cxn>
                  <a:cxn ang="0">
                    <a:pos x="56" y="6"/>
                  </a:cxn>
                  <a:cxn ang="0">
                    <a:pos x="68" y="7"/>
                  </a:cxn>
                  <a:cxn ang="0">
                    <a:pos x="80" y="7"/>
                  </a:cxn>
                  <a:cxn ang="0">
                    <a:pos x="90" y="8"/>
                  </a:cxn>
                  <a:cxn ang="0">
                    <a:pos x="100" y="8"/>
                  </a:cxn>
                  <a:cxn ang="0">
                    <a:pos x="110" y="9"/>
                  </a:cxn>
                  <a:cxn ang="0">
                    <a:pos x="123" y="9"/>
                  </a:cxn>
                  <a:cxn ang="0">
                    <a:pos x="136" y="9"/>
                  </a:cxn>
                  <a:cxn ang="0">
                    <a:pos x="149" y="9"/>
                  </a:cxn>
                  <a:cxn ang="0">
                    <a:pos x="162" y="9"/>
                  </a:cxn>
                  <a:cxn ang="0">
                    <a:pos x="174" y="9"/>
                  </a:cxn>
                  <a:cxn ang="0">
                    <a:pos x="186" y="9"/>
                  </a:cxn>
                </a:cxnLst>
                <a:rect l="0" t="0" r="r" b="b"/>
                <a:pathLst>
                  <a:path w="186" h="9">
                    <a:moveTo>
                      <a:pt x="0" y="0"/>
                    </a:moveTo>
                    <a:lnTo>
                      <a:pt x="14" y="2"/>
                    </a:lnTo>
                    <a:lnTo>
                      <a:pt x="28" y="3"/>
                    </a:lnTo>
                    <a:lnTo>
                      <a:pt x="42" y="4"/>
                    </a:lnTo>
                    <a:lnTo>
                      <a:pt x="56" y="6"/>
                    </a:lnTo>
                    <a:lnTo>
                      <a:pt x="68" y="7"/>
                    </a:lnTo>
                    <a:lnTo>
                      <a:pt x="80" y="7"/>
                    </a:lnTo>
                    <a:lnTo>
                      <a:pt x="90" y="8"/>
                    </a:lnTo>
                    <a:lnTo>
                      <a:pt x="100" y="8"/>
                    </a:lnTo>
                    <a:lnTo>
                      <a:pt x="110" y="9"/>
                    </a:lnTo>
                    <a:lnTo>
                      <a:pt x="123" y="9"/>
                    </a:lnTo>
                    <a:lnTo>
                      <a:pt x="136" y="9"/>
                    </a:lnTo>
                    <a:lnTo>
                      <a:pt x="149" y="9"/>
                    </a:lnTo>
                    <a:lnTo>
                      <a:pt x="162" y="9"/>
                    </a:lnTo>
                    <a:lnTo>
                      <a:pt x="174" y="9"/>
                    </a:lnTo>
                    <a:lnTo>
                      <a:pt x="186" y="9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443"/>
              <p:cNvSpPr>
                <a:spLocks noChangeShapeType="1"/>
              </p:cNvSpPr>
              <p:nvPr/>
            </p:nvSpPr>
            <p:spPr bwMode="auto">
              <a:xfrm>
                <a:off x="4580" y="1616"/>
                <a:ext cx="100" cy="197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444"/>
              <p:cNvSpPr>
                <a:spLocks/>
              </p:cNvSpPr>
              <p:nvPr/>
            </p:nvSpPr>
            <p:spPr bwMode="auto">
              <a:xfrm>
                <a:off x="4406" y="160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445"/>
              <p:cNvSpPr>
                <a:spLocks/>
              </p:cNvSpPr>
              <p:nvPr/>
            </p:nvSpPr>
            <p:spPr bwMode="auto">
              <a:xfrm>
                <a:off x="4406" y="1606"/>
                <a:ext cx="137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0"/>
                  </a:cxn>
                  <a:cxn ang="0">
                    <a:pos x="26" y="0"/>
                  </a:cxn>
                  <a:cxn ang="0">
                    <a:pos x="40" y="0"/>
                  </a:cxn>
                  <a:cxn ang="0">
                    <a:pos x="55" y="0"/>
                  </a:cxn>
                  <a:cxn ang="0">
                    <a:pos x="68" y="1"/>
                  </a:cxn>
                  <a:cxn ang="0">
                    <a:pos x="79" y="1"/>
                  </a:cxn>
                  <a:cxn ang="0">
                    <a:pos x="91" y="2"/>
                  </a:cxn>
                  <a:cxn ang="0">
                    <a:pos x="104" y="3"/>
                  </a:cxn>
                  <a:cxn ang="0">
                    <a:pos x="115" y="4"/>
                  </a:cxn>
                  <a:cxn ang="0">
                    <a:pos x="126" y="5"/>
                  </a:cxn>
                  <a:cxn ang="0">
                    <a:pos x="137" y="7"/>
                  </a:cxn>
                </a:cxnLst>
                <a:rect l="0" t="0" r="r" b="b"/>
                <a:pathLst>
                  <a:path w="137" h="7">
                    <a:moveTo>
                      <a:pt x="0" y="2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5" y="0"/>
                    </a:lnTo>
                    <a:lnTo>
                      <a:pt x="68" y="1"/>
                    </a:lnTo>
                    <a:lnTo>
                      <a:pt x="79" y="1"/>
                    </a:lnTo>
                    <a:lnTo>
                      <a:pt x="91" y="2"/>
                    </a:lnTo>
                    <a:lnTo>
                      <a:pt x="104" y="3"/>
                    </a:lnTo>
                    <a:lnTo>
                      <a:pt x="115" y="4"/>
                    </a:lnTo>
                    <a:lnTo>
                      <a:pt x="126" y="5"/>
                    </a:lnTo>
                    <a:lnTo>
                      <a:pt x="137" y="7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446"/>
              <p:cNvSpPr>
                <a:spLocks/>
              </p:cNvSpPr>
              <p:nvPr/>
            </p:nvSpPr>
            <p:spPr bwMode="auto">
              <a:xfrm>
                <a:off x="3783" y="1752"/>
                <a:ext cx="5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"/>
                  </a:cxn>
                  <a:cxn ang="0">
                    <a:pos x="26" y="2"/>
                  </a:cxn>
                  <a:cxn ang="0">
                    <a:pos x="39" y="3"/>
                  </a:cxn>
                  <a:cxn ang="0">
                    <a:pos x="52" y="3"/>
                  </a:cxn>
                </a:cxnLst>
                <a:rect l="0" t="0" r="r" b="b"/>
                <a:pathLst>
                  <a:path w="52" h="3">
                    <a:moveTo>
                      <a:pt x="0" y="0"/>
                    </a:moveTo>
                    <a:lnTo>
                      <a:pt x="14" y="1"/>
                    </a:lnTo>
                    <a:lnTo>
                      <a:pt x="26" y="2"/>
                    </a:lnTo>
                    <a:lnTo>
                      <a:pt x="39" y="3"/>
                    </a:lnTo>
                    <a:lnTo>
                      <a:pt x="52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447"/>
              <p:cNvSpPr>
                <a:spLocks/>
              </p:cNvSpPr>
              <p:nvPr/>
            </p:nvSpPr>
            <p:spPr bwMode="auto">
              <a:xfrm>
                <a:off x="3835" y="1755"/>
                <a:ext cx="469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"/>
                  </a:cxn>
                  <a:cxn ang="0">
                    <a:pos x="22" y="2"/>
                  </a:cxn>
                  <a:cxn ang="0">
                    <a:pos x="33" y="2"/>
                  </a:cxn>
                  <a:cxn ang="0">
                    <a:pos x="44" y="3"/>
                  </a:cxn>
                  <a:cxn ang="0">
                    <a:pos x="55" y="3"/>
                  </a:cxn>
                  <a:cxn ang="0">
                    <a:pos x="66" y="3"/>
                  </a:cxn>
                  <a:cxn ang="0">
                    <a:pos x="78" y="3"/>
                  </a:cxn>
                  <a:cxn ang="0">
                    <a:pos x="90" y="3"/>
                  </a:cxn>
                  <a:cxn ang="0">
                    <a:pos x="102" y="3"/>
                  </a:cxn>
                  <a:cxn ang="0">
                    <a:pos x="113" y="3"/>
                  </a:cxn>
                  <a:cxn ang="0">
                    <a:pos x="124" y="3"/>
                  </a:cxn>
                  <a:cxn ang="0">
                    <a:pos x="136" y="2"/>
                  </a:cxn>
                  <a:cxn ang="0">
                    <a:pos x="147" y="2"/>
                  </a:cxn>
                  <a:cxn ang="0">
                    <a:pos x="158" y="2"/>
                  </a:cxn>
                  <a:cxn ang="0">
                    <a:pos x="170" y="2"/>
                  </a:cxn>
                  <a:cxn ang="0">
                    <a:pos x="181" y="2"/>
                  </a:cxn>
                  <a:cxn ang="0">
                    <a:pos x="192" y="1"/>
                  </a:cxn>
                  <a:cxn ang="0">
                    <a:pos x="204" y="1"/>
                  </a:cxn>
                  <a:cxn ang="0">
                    <a:pos x="215" y="1"/>
                  </a:cxn>
                  <a:cxn ang="0">
                    <a:pos x="226" y="1"/>
                  </a:cxn>
                  <a:cxn ang="0">
                    <a:pos x="238" y="1"/>
                  </a:cxn>
                  <a:cxn ang="0">
                    <a:pos x="250" y="1"/>
                  </a:cxn>
                  <a:cxn ang="0">
                    <a:pos x="262" y="1"/>
                  </a:cxn>
                  <a:cxn ang="0">
                    <a:pos x="274" y="1"/>
                  </a:cxn>
                  <a:cxn ang="0">
                    <a:pos x="286" y="1"/>
                  </a:cxn>
                  <a:cxn ang="0">
                    <a:pos x="298" y="2"/>
                  </a:cxn>
                  <a:cxn ang="0">
                    <a:pos x="309" y="2"/>
                  </a:cxn>
                  <a:cxn ang="0">
                    <a:pos x="320" y="3"/>
                  </a:cxn>
                  <a:cxn ang="0">
                    <a:pos x="331" y="3"/>
                  </a:cxn>
                  <a:cxn ang="0">
                    <a:pos x="341" y="4"/>
                  </a:cxn>
                  <a:cxn ang="0">
                    <a:pos x="352" y="5"/>
                  </a:cxn>
                  <a:cxn ang="0">
                    <a:pos x="363" y="6"/>
                  </a:cxn>
                  <a:cxn ang="0">
                    <a:pos x="376" y="7"/>
                  </a:cxn>
                  <a:cxn ang="0">
                    <a:pos x="392" y="8"/>
                  </a:cxn>
                  <a:cxn ang="0">
                    <a:pos x="409" y="10"/>
                  </a:cxn>
                  <a:cxn ang="0">
                    <a:pos x="423" y="12"/>
                  </a:cxn>
                  <a:cxn ang="0">
                    <a:pos x="436" y="14"/>
                  </a:cxn>
                  <a:cxn ang="0">
                    <a:pos x="450" y="16"/>
                  </a:cxn>
                  <a:cxn ang="0">
                    <a:pos x="464" y="17"/>
                  </a:cxn>
                  <a:cxn ang="0">
                    <a:pos x="469" y="18"/>
                  </a:cxn>
                </a:cxnLst>
                <a:rect l="0" t="0" r="r" b="b"/>
                <a:pathLst>
                  <a:path w="469" h="18">
                    <a:moveTo>
                      <a:pt x="0" y="0"/>
                    </a:moveTo>
                    <a:lnTo>
                      <a:pt x="11" y="1"/>
                    </a:lnTo>
                    <a:lnTo>
                      <a:pt x="22" y="2"/>
                    </a:lnTo>
                    <a:lnTo>
                      <a:pt x="33" y="2"/>
                    </a:lnTo>
                    <a:lnTo>
                      <a:pt x="44" y="3"/>
                    </a:lnTo>
                    <a:lnTo>
                      <a:pt x="55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0" y="3"/>
                    </a:lnTo>
                    <a:lnTo>
                      <a:pt x="102" y="3"/>
                    </a:lnTo>
                    <a:lnTo>
                      <a:pt x="113" y="3"/>
                    </a:lnTo>
                    <a:lnTo>
                      <a:pt x="124" y="3"/>
                    </a:lnTo>
                    <a:lnTo>
                      <a:pt x="136" y="2"/>
                    </a:lnTo>
                    <a:lnTo>
                      <a:pt x="147" y="2"/>
                    </a:lnTo>
                    <a:lnTo>
                      <a:pt x="158" y="2"/>
                    </a:lnTo>
                    <a:lnTo>
                      <a:pt x="170" y="2"/>
                    </a:lnTo>
                    <a:lnTo>
                      <a:pt x="181" y="2"/>
                    </a:lnTo>
                    <a:lnTo>
                      <a:pt x="192" y="1"/>
                    </a:lnTo>
                    <a:lnTo>
                      <a:pt x="204" y="1"/>
                    </a:lnTo>
                    <a:lnTo>
                      <a:pt x="215" y="1"/>
                    </a:lnTo>
                    <a:lnTo>
                      <a:pt x="226" y="1"/>
                    </a:lnTo>
                    <a:lnTo>
                      <a:pt x="238" y="1"/>
                    </a:lnTo>
                    <a:lnTo>
                      <a:pt x="250" y="1"/>
                    </a:lnTo>
                    <a:lnTo>
                      <a:pt x="262" y="1"/>
                    </a:lnTo>
                    <a:lnTo>
                      <a:pt x="274" y="1"/>
                    </a:lnTo>
                    <a:lnTo>
                      <a:pt x="286" y="1"/>
                    </a:lnTo>
                    <a:lnTo>
                      <a:pt x="298" y="2"/>
                    </a:lnTo>
                    <a:lnTo>
                      <a:pt x="309" y="2"/>
                    </a:lnTo>
                    <a:lnTo>
                      <a:pt x="320" y="3"/>
                    </a:lnTo>
                    <a:lnTo>
                      <a:pt x="331" y="3"/>
                    </a:lnTo>
                    <a:lnTo>
                      <a:pt x="341" y="4"/>
                    </a:lnTo>
                    <a:lnTo>
                      <a:pt x="352" y="5"/>
                    </a:lnTo>
                    <a:lnTo>
                      <a:pt x="363" y="6"/>
                    </a:lnTo>
                    <a:lnTo>
                      <a:pt x="376" y="7"/>
                    </a:lnTo>
                    <a:lnTo>
                      <a:pt x="392" y="8"/>
                    </a:lnTo>
                    <a:lnTo>
                      <a:pt x="409" y="10"/>
                    </a:lnTo>
                    <a:lnTo>
                      <a:pt x="423" y="12"/>
                    </a:lnTo>
                    <a:lnTo>
                      <a:pt x="436" y="14"/>
                    </a:lnTo>
                    <a:lnTo>
                      <a:pt x="450" y="16"/>
                    </a:lnTo>
                    <a:lnTo>
                      <a:pt x="464" y="17"/>
                    </a:lnTo>
                    <a:lnTo>
                      <a:pt x="469" y="18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448"/>
              <p:cNvSpPr>
                <a:spLocks/>
              </p:cNvSpPr>
              <p:nvPr/>
            </p:nvSpPr>
            <p:spPr bwMode="auto">
              <a:xfrm>
                <a:off x="4543" y="1613"/>
                <a:ext cx="3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21" y="2"/>
                  </a:cxn>
                  <a:cxn ang="0">
                    <a:pos x="37" y="3"/>
                  </a:cxn>
                </a:cxnLst>
                <a:rect l="0" t="0" r="r" b="b"/>
                <a:pathLst>
                  <a:path w="37" h="3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21" y="2"/>
                    </a:lnTo>
                    <a:lnTo>
                      <a:pt x="37" y="3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449"/>
              <p:cNvSpPr>
                <a:spLocks/>
              </p:cNvSpPr>
              <p:nvPr/>
            </p:nvSpPr>
            <p:spPr bwMode="auto">
              <a:xfrm>
                <a:off x="3517" y="1748"/>
                <a:ext cx="24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8"/>
                  </a:cxn>
                  <a:cxn ang="0">
                    <a:pos x="28" y="7"/>
                  </a:cxn>
                  <a:cxn ang="0">
                    <a:pos x="41" y="7"/>
                  </a:cxn>
                  <a:cxn ang="0">
                    <a:pos x="55" y="6"/>
                  </a:cxn>
                  <a:cxn ang="0">
                    <a:pos x="67" y="6"/>
                  </a:cxn>
                  <a:cxn ang="0">
                    <a:pos x="79" y="5"/>
                  </a:cxn>
                  <a:cxn ang="0">
                    <a:pos x="90" y="5"/>
                  </a:cxn>
                  <a:cxn ang="0">
                    <a:pos x="102" y="4"/>
                  </a:cxn>
                  <a:cxn ang="0">
                    <a:pos x="114" y="4"/>
                  </a:cxn>
                  <a:cxn ang="0">
                    <a:pos x="126" y="3"/>
                  </a:cxn>
                  <a:cxn ang="0">
                    <a:pos x="137" y="3"/>
                  </a:cxn>
                  <a:cxn ang="0">
                    <a:pos x="148" y="2"/>
                  </a:cxn>
                  <a:cxn ang="0">
                    <a:pos x="159" y="2"/>
                  </a:cxn>
                  <a:cxn ang="0">
                    <a:pos x="170" y="2"/>
                  </a:cxn>
                  <a:cxn ang="0">
                    <a:pos x="181" y="1"/>
                  </a:cxn>
                  <a:cxn ang="0">
                    <a:pos x="192" y="1"/>
                  </a:cxn>
                  <a:cxn ang="0">
                    <a:pos x="204" y="1"/>
                  </a:cxn>
                  <a:cxn ang="0">
                    <a:pos x="216" y="1"/>
                  </a:cxn>
                  <a:cxn ang="0">
                    <a:pos x="228" y="0"/>
                  </a:cxn>
                  <a:cxn ang="0">
                    <a:pos x="240" y="0"/>
                  </a:cxn>
                </a:cxnLst>
                <a:rect l="0" t="0" r="r" b="b"/>
                <a:pathLst>
                  <a:path w="240" h="9">
                    <a:moveTo>
                      <a:pt x="0" y="9"/>
                    </a:moveTo>
                    <a:lnTo>
                      <a:pt x="14" y="8"/>
                    </a:lnTo>
                    <a:lnTo>
                      <a:pt x="28" y="7"/>
                    </a:lnTo>
                    <a:lnTo>
                      <a:pt x="41" y="7"/>
                    </a:lnTo>
                    <a:lnTo>
                      <a:pt x="55" y="6"/>
                    </a:lnTo>
                    <a:lnTo>
                      <a:pt x="67" y="6"/>
                    </a:lnTo>
                    <a:lnTo>
                      <a:pt x="79" y="5"/>
                    </a:lnTo>
                    <a:lnTo>
                      <a:pt x="90" y="5"/>
                    </a:lnTo>
                    <a:lnTo>
                      <a:pt x="102" y="4"/>
                    </a:lnTo>
                    <a:lnTo>
                      <a:pt x="114" y="4"/>
                    </a:lnTo>
                    <a:lnTo>
                      <a:pt x="126" y="3"/>
                    </a:lnTo>
                    <a:lnTo>
                      <a:pt x="137" y="3"/>
                    </a:lnTo>
                    <a:lnTo>
                      <a:pt x="148" y="2"/>
                    </a:lnTo>
                    <a:lnTo>
                      <a:pt x="159" y="2"/>
                    </a:lnTo>
                    <a:lnTo>
                      <a:pt x="170" y="2"/>
                    </a:lnTo>
                    <a:lnTo>
                      <a:pt x="181" y="1"/>
                    </a:lnTo>
                    <a:lnTo>
                      <a:pt x="192" y="1"/>
                    </a:lnTo>
                    <a:lnTo>
                      <a:pt x="204" y="1"/>
                    </a:lnTo>
                    <a:lnTo>
                      <a:pt x="216" y="1"/>
                    </a:lnTo>
                    <a:lnTo>
                      <a:pt x="228" y="0"/>
                    </a:lnTo>
                    <a:lnTo>
                      <a:pt x="24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450"/>
              <p:cNvSpPr>
                <a:spLocks/>
              </p:cNvSpPr>
              <p:nvPr/>
            </p:nvSpPr>
            <p:spPr bwMode="auto">
              <a:xfrm>
                <a:off x="3754" y="1750"/>
                <a:ext cx="29" cy="2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19" y="1"/>
                  </a:cxn>
                  <a:cxn ang="0">
                    <a:pos x="8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2">
                    <a:moveTo>
                      <a:pt x="29" y="2"/>
                    </a:moveTo>
                    <a:lnTo>
                      <a:pt x="1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451"/>
              <p:cNvSpPr>
                <a:spLocks/>
              </p:cNvSpPr>
              <p:nvPr/>
            </p:nvSpPr>
            <p:spPr bwMode="auto">
              <a:xfrm>
                <a:off x="3517" y="1757"/>
                <a:ext cx="2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27" y="0"/>
                  </a:cxn>
                  <a:cxn ang="0">
                    <a:pos x="29" y="0"/>
                  </a:cxn>
                </a:cxnLst>
                <a:rect l="0" t="0" r="r" b="b"/>
                <a:pathLst>
                  <a:path w="29">
                    <a:moveTo>
                      <a:pt x="0" y="0"/>
                    </a:moveTo>
                    <a:lnTo>
                      <a:pt x="2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2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452"/>
              <p:cNvSpPr>
                <a:spLocks noChangeShapeType="1"/>
              </p:cNvSpPr>
              <p:nvPr/>
            </p:nvSpPr>
            <p:spPr bwMode="auto">
              <a:xfrm>
                <a:off x="4606" y="1276"/>
                <a:ext cx="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453"/>
              <p:cNvSpPr>
                <a:spLocks noChangeShapeType="1"/>
              </p:cNvSpPr>
              <p:nvPr/>
            </p:nvSpPr>
            <p:spPr bwMode="auto">
              <a:xfrm>
                <a:off x="4608" y="1276"/>
                <a:ext cx="42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454"/>
              <p:cNvSpPr>
                <a:spLocks noChangeShapeType="1"/>
              </p:cNvSpPr>
              <p:nvPr/>
            </p:nvSpPr>
            <p:spPr bwMode="auto">
              <a:xfrm flipV="1">
                <a:off x="4547" y="1276"/>
                <a:ext cx="103" cy="328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455"/>
              <p:cNvSpPr>
                <a:spLocks/>
              </p:cNvSpPr>
              <p:nvPr/>
            </p:nvSpPr>
            <p:spPr bwMode="auto">
              <a:xfrm>
                <a:off x="3459" y="1683"/>
                <a:ext cx="41" cy="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41" y="0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456"/>
              <p:cNvSpPr>
                <a:spLocks/>
              </p:cNvSpPr>
              <p:nvPr/>
            </p:nvSpPr>
            <p:spPr bwMode="auto">
              <a:xfrm>
                <a:off x="3459" y="1683"/>
                <a:ext cx="41" cy="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0" y="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41">
                    <a:moveTo>
                      <a:pt x="41" y="0"/>
                    </a:moveTo>
                    <a:lnTo>
                      <a:pt x="30" y="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457"/>
              <p:cNvSpPr>
                <a:spLocks noChangeShapeType="1"/>
              </p:cNvSpPr>
              <p:nvPr/>
            </p:nvSpPr>
            <p:spPr bwMode="auto">
              <a:xfrm flipV="1">
                <a:off x="3369" y="1683"/>
                <a:ext cx="90" cy="83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458"/>
              <p:cNvSpPr>
                <a:spLocks/>
              </p:cNvSpPr>
              <p:nvPr/>
            </p:nvSpPr>
            <p:spPr bwMode="auto">
              <a:xfrm>
                <a:off x="3754" y="1276"/>
                <a:ext cx="852" cy="474"/>
              </a:xfrm>
              <a:custGeom>
                <a:avLst/>
                <a:gdLst/>
                <a:ahLst/>
                <a:cxnLst>
                  <a:cxn ang="0">
                    <a:pos x="841" y="7"/>
                  </a:cxn>
                  <a:cxn ang="0">
                    <a:pos x="819" y="20"/>
                  </a:cxn>
                  <a:cxn ang="0">
                    <a:pos x="798" y="32"/>
                  </a:cxn>
                  <a:cxn ang="0">
                    <a:pos x="778" y="44"/>
                  </a:cxn>
                  <a:cxn ang="0">
                    <a:pos x="758" y="56"/>
                  </a:cxn>
                  <a:cxn ang="0">
                    <a:pos x="738" y="68"/>
                  </a:cxn>
                  <a:cxn ang="0">
                    <a:pos x="717" y="80"/>
                  </a:cxn>
                  <a:cxn ang="0">
                    <a:pos x="696" y="92"/>
                  </a:cxn>
                  <a:cxn ang="0">
                    <a:pos x="675" y="104"/>
                  </a:cxn>
                  <a:cxn ang="0">
                    <a:pos x="655" y="116"/>
                  </a:cxn>
                  <a:cxn ang="0">
                    <a:pos x="635" y="128"/>
                  </a:cxn>
                  <a:cxn ang="0">
                    <a:pos x="614" y="140"/>
                  </a:cxn>
                  <a:cxn ang="0">
                    <a:pos x="594" y="152"/>
                  </a:cxn>
                  <a:cxn ang="0">
                    <a:pos x="575" y="164"/>
                  </a:cxn>
                  <a:cxn ang="0">
                    <a:pos x="555" y="175"/>
                  </a:cxn>
                  <a:cxn ang="0">
                    <a:pos x="536" y="186"/>
                  </a:cxn>
                  <a:cxn ang="0">
                    <a:pos x="516" y="198"/>
                  </a:cxn>
                  <a:cxn ang="0">
                    <a:pos x="497" y="209"/>
                  </a:cxn>
                  <a:cxn ang="0">
                    <a:pos x="476" y="221"/>
                  </a:cxn>
                  <a:cxn ang="0">
                    <a:pos x="454" y="234"/>
                  </a:cxn>
                  <a:cxn ang="0">
                    <a:pos x="432" y="247"/>
                  </a:cxn>
                  <a:cxn ang="0">
                    <a:pos x="413" y="259"/>
                  </a:cxn>
                  <a:cxn ang="0">
                    <a:pos x="392" y="271"/>
                  </a:cxn>
                  <a:cxn ang="0">
                    <a:pos x="364" y="287"/>
                  </a:cxn>
                  <a:cxn ang="0">
                    <a:pos x="345" y="299"/>
                  </a:cxn>
                  <a:cxn ang="0">
                    <a:pos x="326" y="310"/>
                  </a:cxn>
                  <a:cxn ang="0">
                    <a:pos x="307" y="321"/>
                  </a:cxn>
                  <a:cxn ang="0">
                    <a:pos x="284" y="334"/>
                  </a:cxn>
                  <a:cxn ang="0">
                    <a:pos x="254" y="352"/>
                  </a:cxn>
                  <a:cxn ang="0">
                    <a:pos x="234" y="364"/>
                  </a:cxn>
                  <a:cxn ang="0">
                    <a:pos x="209" y="378"/>
                  </a:cxn>
                  <a:cxn ang="0">
                    <a:pos x="185" y="393"/>
                  </a:cxn>
                  <a:cxn ang="0">
                    <a:pos x="158" y="408"/>
                  </a:cxn>
                  <a:cxn ang="0">
                    <a:pos x="140" y="419"/>
                  </a:cxn>
                  <a:cxn ang="0">
                    <a:pos x="129" y="425"/>
                  </a:cxn>
                  <a:cxn ang="0">
                    <a:pos x="103" y="437"/>
                  </a:cxn>
                  <a:cxn ang="0">
                    <a:pos x="79" y="446"/>
                  </a:cxn>
                  <a:cxn ang="0">
                    <a:pos x="65" y="451"/>
                  </a:cxn>
                  <a:cxn ang="0">
                    <a:pos x="40" y="460"/>
                  </a:cxn>
                  <a:cxn ang="0">
                    <a:pos x="21" y="467"/>
                  </a:cxn>
                </a:cxnLst>
                <a:rect l="0" t="0" r="r" b="b"/>
                <a:pathLst>
                  <a:path w="852" h="474">
                    <a:moveTo>
                      <a:pt x="852" y="0"/>
                    </a:moveTo>
                    <a:lnTo>
                      <a:pt x="841" y="7"/>
                    </a:lnTo>
                    <a:lnTo>
                      <a:pt x="830" y="14"/>
                    </a:lnTo>
                    <a:lnTo>
                      <a:pt x="819" y="20"/>
                    </a:lnTo>
                    <a:lnTo>
                      <a:pt x="808" y="27"/>
                    </a:lnTo>
                    <a:lnTo>
                      <a:pt x="798" y="32"/>
                    </a:lnTo>
                    <a:lnTo>
                      <a:pt x="788" y="38"/>
                    </a:lnTo>
                    <a:lnTo>
                      <a:pt x="778" y="44"/>
                    </a:lnTo>
                    <a:lnTo>
                      <a:pt x="768" y="50"/>
                    </a:lnTo>
                    <a:lnTo>
                      <a:pt x="758" y="56"/>
                    </a:lnTo>
                    <a:lnTo>
                      <a:pt x="748" y="62"/>
                    </a:lnTo>
                    <a:lnTo>
                      <a:pt x="738" y="68"/>
                    </a:lnTo>
                    <a:lnTo>
                      <a:pt x="727" y="74"/>
                    </a:lnTo>
                    <a:lnTo>
                      <a:pt x="717" y="80"/>
                    </a:lnTo>
                    <a:lnTo>
                      <a:pt x="707" y="86"/>
                    </a:lnTo>
                    <a:lnTo>
                      <a:pt x="696" y="92"/>
                    </a:lnTo>
                    <a:lnTo>
                      <a:pt x="685" y="98"/>
                    </a:lnTo>
                    <a:lnTo>
                      <a:pt x="675" y="104"/>
                    </a:lnTo>
                    <a:lnTo>
                      <a:pt x="665" y="110"/>
                    </a:lnTo>
                    <a:lnTo>
                      <a:pt x="655" y="116"/>
                    </a:lnTo>
                    <a:lnTo>
                      <a:pt x="645" y="122"/>
                    </a:lnTo>
                    <a:lnTo>
                      <a:pt x="635" y="128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4" y="146"/>
                    </a:lnTo>
                    <a:lnTo>
                      <a:pt x="594" y="152"/>
                    </a:lnTo>
                    <a:lnTo>
                      <a:pt x="584" y="158"/>
                    </a:lnTo>
                    <a:lnTo>
                      <a:pt x="575" y="164"/>
                    </a:lnTo>
                    <a:lnTo>
                      <a:pt x="565" y="169"/>
                    </a:lnTo>
                    <a:lnTo>
                      <a:pt x="555" y="175"/>
                    </a:lnTo>
                    <a:lnTo>
                      <a:pt x="545" y="181"/>
                    </a:lnTo>
                    <a:lnTo>
                      <a:pt x="536" y="186"/>
                    </a:lnTo>
                    <a:lnTo>
                      <a:pt x="526" y="192"/>
                    </a:lnTo>
                    <a:lnTo>
                      <a:pt x="516" y="198"/>
                    </a:lnTo>
                    <a:lnTo>
                      <a:pt x="506" y="203"/>
                    </a:lnTo>
                    <a:lnTo>
                      <a:pt x="497" y="209"/>
                    </a:lnTo>
                    <a:lnTo>
                      <a:pt x="487" y="215"/>
                    </a:lnTo>
                    <a:lnTo>
                      <a:pt x="476" y="221"/>
                    </a:lnTo>
                    <a:lnTo>
                      <a:pt x="465" y="228"/>
                    </a:lnTo>
                    <a:lnTo>
                      <a:pt x="454" y="234"/>
                    </a:lnTo>
                    <a:lnTo>
                      <a:pt x="443" y="241"/>
                    </a:lnTo>
                    <a:lnTo>
                      <a:pt x="432" y="247"/>
                    </a:lnTo>
                    <a:lnTo>
                      <a:pt x="423" y="253"/>
                    </a:lnTo>
                    <a:lnTo>
                      <a:pt x="413" y="259"/>
                    </a:lnTo>
                    <a:lnTo>
                      <a:pt x="402" y="265"/>
                    </a:lnTo>
                    <a:lnTo>
                      <a:pt x="392" y="271"/>
                    </a:lnTo>
                    <a:lnTo>
                      <a:pt x="381" y="277"/>
                    </a:lnTo>
                    <a:lnTo>
                      <a:pt x="364" y="287"/>
                    </a:lnTo>
                    <a:lnTo>
                      <a:pt x="355" y="293"/>
                    </a:lnTo>
                    <a:lnTo>
                      <a:pt x="345" y="299"/>
                    </a:lnTo>
                    <a:lnTo>
                      <a:pt x="336" y="304"/>
                    </a:lnTo>
                    <a:lnTo>
                      <a:pt x="326" y="310"/>
                    </a:lnTo>
                    <a:lnTo>
                      <a:pt x="317" y="315"/>
                    </a:lnTo>
                    <a:lnTo>
                      <a:pt x="307" y="321"/>
                    </a:lnTo>
                    <a:lnTo>
                      <a:pt x="296" y="327"/>
                    </a:lnTo>
                    <a:lnTo>
                      <a:pt x="284" y="334"/>
                    </a:lnTo>
                    <a:lnTo>
                      <a:pt x="271" y="342"/>
                    </a:lnTo>
                    <a:lnTo>
                      <a:pt x="254" y="352"/>
                    </a:lnTo>
                    <a:lnTo>
                      <a:pt x="244" y="358"/>
                    </a:lnTo>
                    <a:lnTo>
                      <a:pt x="234" y="364"/>
                    </a:lnTo>
                    <a:lnTo>
                      <a:pt x="221" y="371"/>
                    </a:lnTo>
                    <a:lnTo>
                      <a:pt x="209" y="378"/>
                    </a:lnTo>
                    <a:lnTo>
                      <a:pt x="197" y="386"/>
                    </a:lnTo>
                    <a:lnTo>
                      <a:pt x="185" y="393"/>
                    </a:lnTo>
                    <a:lnTo>
                      <a:pt x="172" y="400"/>
                    </a:lnTo>
                    <a:lnTo>
                      <a:pt x="158" y="408"/>
                    </a:lnTo>
                    <a:lnTo>
                      <a:pt x="145" y="416"/>
                    </a:lnTo>
                    <a:lnTo>
                      <a:pt x="140" y="419"/>
                    </a:lnTo>
                    <a:lnTo>
                      <a:pt x="135" y="422"/>
                    </a:lnTo>
                    <a:lnTo>
                      <a:pt x="129" y="425"/>
                    </a:lnTo>
                    <a:lnTo>
                      <a:pt x="115" y="432"/>
                    </a:lnTo>
                    <a:lnTo>
                      <a:pt x="103" y="437"/>
                    </a:lnTo>
                    <a:lnTo>
                      <a:pt x="91" y="442"/>
                    </a:lnTo>
                    <a:lnTo>
                      <a:pt x="79" y="446"/>
                    </a:lnTo>
                    <a:lnTo>
                      <a:pt x="72" y="448"/>
                    </a:lnTo>
                    <a:lnTo>
                      <a:pt x="65" y="451"/>
                    </a:lnTo>
                    <a:lnTo>
                      <a:pt x="50" y="456"/>
                    </a:lnTo>
                    <a:lnTo>
                      <a:pt x="40" y="460"/>
                    </a:lnTo>
                    <a:lnTo>
                      <a:pt x="30" y="463"/>
                    </a:lnTo>
                    <a:lnTo>
                      <a:pt x="21" y="467"/>
                    </a:lnTo>
                    <a:lnTo>
                      <a:pt x="0" y="474"/>
                    </a:lnTo>
                  </a:path>
                </a:pathLst>
              </a:cu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459"/>
              <p:cNvSpPr>
                <a:spLocks/>
              </p:cNvSpPr>
              <p:nvPr/>
            </p:nvSpPr>
            <p:spPr bwMode="auto">
              <a:xfrm>
                <a:off x="4251" y="1813"/>
                <a:ext cx="6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4" y="2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8" y="1"/>
                  </a:cxn>
                  <a:cxn ang="0">
                    <a:pos x="65" y="0"/>
                  </a:cxn>
                </a:cxnLst>
                <a:rect l="0" t="0" r="r" b="b"/>
                <a:pathLst>
                  <a:path w="6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4" y="2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8" y="1"/>
                    </a:lnTo>
                    <a:lnTo>
                      <a:pt x="65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460"/>
              <p:cNvSpPr>
                <a:spLocks/>
              </p:cNvSpPr>
              <p:nvPr/>
            </p:nvSpPr>
            <p:spPr bwMode="auto">
              <a:xfrm>
                <a:off x="4318" y="1813"/>
                <a:ext cx="44" cy="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2" y="0"/>
                  </a:cxn>
                  <a:cxn ang="0">
                    <a:pos x="28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44">
                    <a:moveTo>
                      <a:pt x="44" y="0"/>
                    </a:moveTo>
                    <a:lnTo>
                      <a:pt x="42" y="0"/>
                    </a:lnTo>
                    <a:lnTo>
                      <a:pt x="28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461"/>
              <p:cNvSpPr>
                <a:spLocks noChangeShapeType="1"/>
              </p:cNvSpPr>
              <p:nvPr/>
            </p:nvSpPr>
            <p:spPr bwMode="auto">
              <a:xfrm>
                <a:off x="4316" y="1813"/>
                <a:ext cx="194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462"/>
              <p:cNvSpPr>
                <a:spLocks/>
              </p:cNvSpPr>
              <p:nvPr/>
            </p:nvSpPr>
            <p:spPr bwMode="auto">
              <a:xfrm>
                <a:off x="4469" y="1813"/>
                <a:ext cx="4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3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9" y="1"/>
                  </a:cxn>
                  <a:cxn ang="0">
                    <a:pos x="29" y="1"/>
                  </a:cxn>
                  <a:cxn ang="0">
                    <a:pos x="41" y="0"/>
                  </a:cxn>
                </a:cxnLst>
                <a:rect l="0" t="0" r="r" b="b"/>
                <a:pathLst>
                  <a:path w="41" h="4">
                    <a:moveTo>
                      <a:pt x="0" y="4"/>
                    </a:moveTo>
                    <a:lnTo>
                      <a:pt x="1" y="3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9" y="1"/>
                    </a:lnTo>
                    <a:lnTo>
                      <a:pt x="29" y="1"/>
                    </a:lnTo>
                    <a:lnTo>
                      <a:pt x="41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463"/>
              <p:cNvSpPr>
                <a:spLocks/>
              </p:cNvSpPr>
              <p:nvPr/>
            </p:nvSpPr>
            <p:spPr bwMode="auto">
              <a:xfrm>
                <a:off x="4529" y="1813"/>
                <a:ext cx="10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"/>
                  </a:cxn>
                  <a:cxn ang="0">
                    <a:pos x="25" y="2"/>
                  </a:cxn>
                  <a:cxn ang="0">
                    <a:pos x="35" y="2"/>
                  </a:cxn>
                  <a:cxn ang="0">
                    <a:pos x="37" y="2"/>
                  </a:cxn>
                  <a:cxn ang="0">
                    <a:pos x="47" y="2"/>
                  </a:cxn>
                  <a:cxn ang="0">
                    <a:pos x="63" y="2"/>
                  </a:cxn>
                  <a:cxn ang="0">
                    <a:pos x="74" y="2"/>
                  </a:cxn>
                  <a:cxn ang="0">
                    <a:pos x="85" y="2"/>
                  </a:cxn>
                  <a:cxn ang="0">
                    <a:pos x="94" y="1"/>
                  </a:cxn>
                  <a:cxn ang="0">
                    <a:pos x="105" y="1"/>
                  </a:cxn>
                  <a:cxn ang="0">
                    <a:pos x="106" y="1"/>
                  </a:cxn>
                </a:cxnLst>
                <a:rect l="0" t="0" r="r" b="b"/>
                <a:pathLst>
                  <a:path w="106" h="2">
                    <a:moveTo>
                      <a:pt x="0" y="0"/>
                    </a:moveTo>
                    <a:lnTo>
                      <a:pt x="13" y="1"/>
                    </a:lnTo>
                    <a:lnTo>
                      <a:pt x="25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7" y="2"/>
                    </a:lnTo>
                    <a:lnTo>
                      <a:pt x="63" y="2"/>
                    </a:lnTo>
                    <a:lnTo>
                      <a:pt x="74" y="2"/>
                    </a:lnTo>
                    <a:lnTo>
                      <a:pt x="85" y="2"/>
                    </a:lnTo>
                    <a:lnTo>
                      <a:pt x="94" y="1"/>
                    </a:lnTo>
                    <a:lnTo>
                      <a:pt x="105" y="1"/>
                    </a:lnTo>
                    <a:lnTo>
                      <a:pt x="106" y="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464"/>
              <p:cNvSpPr>
                <a:spLocks/>
              </p:cNvSpPr>
              <p:nvPr/>
            </p:nvSpPr>
            <p:spPr bwMode="auto">
              <a:xfrm>
                <a:off x="4510" y="1813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5" y="0"/>
                    </a:lnTo>
                    <a:lnTo>
                      <a:pt x="1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465"/>
              <p:cNvSpPr>
                <a:spLocks/>
              </p:cNvSpPr>
              <p:nvPr/>
            </p:nvSpPr>
            <p:spPr bwMode="auto">
              <a:xfrm>
                <a:off x="4635" y="1813"/>
                <a:ext cx="180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3" y="1"/>
                  </a:cxn>
                  <a:cxn ang="0">
                    <a:pos x="41" y="0"/>
                  </a:cxn>
                  <a:cxn ang="0">
                    <a:pos x="54" y="1"/>
                  </a:cxn>
                  <a:cxn ang="0">
                    <a:pos x="67" y="1"/>
                  </a:cxn>
                  <a:cxn ang="0">
                    <a:pos x="79" y="1"/>
                  </a:cxn>
                  <a:cxn ang="0">
                    <a:pos x="90" y="1"/>
                  </a:cxn>
                  <a:cxn ang="0">
                    <a:pos x="102" y="1"/>
                  </a:cxn>
                  <a:cxn ang="0">
                    <a:pos x="113" y="2"/>
                  </a:cxn>
                  <a:cxn ang="0">
                    <a:pos x="125" y="2"/>
                  </a:cxn>
                  <a:cxn ang="0">
                    <a:pos x="136" y="2"/>
                  </a:cxn>
                  <a:cxn ang="0">
                    <a:pos x="147" y="2"/>
                  </a:cxn>
                  <a:cxn ang="0">
                    <a:pos x="158" y="3"/>
                  </a:cxn>
                  <a:cxn ang="0">
                    <a:pos x="169" y="4"/>
                  </a:cxn>
                  <a:cxn ang="0">
                    <a:pos x="180" y="4"/>
                  </a:cxn>
                </a:cxnLst>
                <a:rect l="0" t="0" r="r" b="b"/>
                <a:pathLst>
                  <a:path w="180" h="4">
                    <a:moveTo>
                      <a:pt x="0" y="1"/>
                    </a:moveTo>
                    <a:lnTo>
                      <a:pt x="23" y="1"/>
                    </a:lnTo>
                    <a:lnTo>
                      <a:pt x="41" y="0"/>
                    </a:lnTo>
                    <a:lnTo>
                      <a:pt x="54" y="1"/>
                    </a:lnTo>
                    <a:lnTo>
                      <a:pt x="67" y="1"/>
                    </a:lnTo>
                    <a:lnTo>
                      <a:pt x="79" y="1"/>
                    </a:lnTo>
                    <a:lnTo>
                      <a:pt x="90" y="1"/>
                    </a:lnTo>
                    <a:lnTo>
                      <a:pt x="102" y="1"/>
                    </a:lnTo>
                    <a:lnTo>
                      <a:pt x="113" y="2"/>
                    </a:lnTo>
                    <a:lnTo>
                      <a:pt x="125" y="2"/>
                    </a:lnTo>
                    <a:lnTo>
                      <a:pt x="136" y="2"/>
                    </a:lnTo>
                    <a:lnTo>
                      <a:pt x="147" y="2"/>
                    </a:lnTo>
                    <a:lnTo>
                      <a:pt x="158" y="3"/>
                    </a:lnTo>
                    <a:lnTo>
                      <a:pt x="169" y="4"/>
                    </a:lnTo>
                    <a:lnTo>
                      <a:pt x="180" y="4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466"/>
              <p:cNvSpPr>
                <a:spLocks/>
              </p:cNvSpPr>
              <p:nvPr/>
            </p:nvSpPr>
            <p:spPr bwMode="auto">
              <a:xfrm>
                <a:off x="4702" y="1813"/>
                <a:ext cx="137" cy="4"/>
              </a:xfrm>
              <a:custGeom>
                <a:avLst/>
                <a:gdLst/>
                <a:ahLst/>
                <a:cxnLst>
                  <a:cxn ang="0">
                    <a:pos x="137" y="4"/>
                  </a:cxn>
                  <a:cxn ang="0">
                    <a:pos x="127" y="4"/>
                  </a:cxn>
                  <a:cxn ang="0">
                    <a:pos x="117" y="3"/>
                  </a:cxn>
                  <a:cxn ang="0">
                    <a:pos x="106" y="3"/>
                  </a:cxn>
                  <a:cxn ang="0">
                    <a:pos x="96" y="2"/>
                  </a:cxn>
                  <a:cxn ang="0">
                    <a:pos x="84" y="2"/>
                  </a:cxn>
                  <a:cxn ang="0">
                    <a:pos x="72" y="2"/>
                  </a:cxn>
                  <a:cxn ang="0">
                    <a:pos x="61" y="2"/>
                  </a:cxn>
                  <a:cxn ang="0">
                    <a:pos x="49" y="1"/>
                  </a:cxn>
                  <a:cxn ang="0">
                    <a:pos x="38" y="1"/>
                  </a:cxn>
                  <a:cxn ang="0">
                    <a:pos x="25" y="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7" h="4">
                    <a:moveTo>
                      <a:pt x="137" y="4"/>
                    </a:moveTo>
                    <a:lnTo>
                      <a:pt x="127" y="4"/>
                    </a:lnTo>
                    <a:lnTo>
                      <a:pt x="117" y="3"/>
                    </a:lnTo>
                    <a:lnTo>
                      <a:pt x="106" y="3"/>
                    </a:lnTo>
                    <a:lnTo>
                      <a:pt x="96" y="2"/>
                    </a:lnTo>
                    <a:lnTo>
                      <a:pt x="84" y="2"/>
                    </a:lnTo>
                    <a:lnTo>
                      <a:pt x="72" y="2"/>
                    </a:lnTo>
                    <a:lnTo>
                      <a:pt x="61" y="2"/>
                    </a:lnTo>
                    <a:lnTo>
                      <a:pt x="49" y="1"/>
                    </a:lnTo>
                    <a:lnTo>
                      <a:pt x="38" y="1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467"/>
              <p:cNvSpPr>
                <a:spLocks noChangeShapeType="1"/>
              </p:cNvSpPr>
              <p:nvPr/>
            </p:nvSpPr>
            <p:spPr bwMode="auto">
              <a:xfrm>
                <a:off x="4815" y="1817"/>
                <a:ext cx="24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468"/>
              <p:cNvSpPr>
                <a:spLocks noChangeShapeType="1"/>
              </p:cNvSpPr>
              <p:nvPr/>
            </p:nvSpPr>
            <p:spPr bwMode="auto">
              <a:xfrm>
                <a:off x="4848" y="1813"/>
                <a:ext cx="7" cy="4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469"/>
              <p:cNvSpPr>
                <a:spLocks noChangeShapeType="1"/>
              </p:cNvSpPr>
              <p:nvPr/>
            </p:nvSpPr>
            <p:spPr bwMode="auto">
              <a:xfrm>
                <a:off x="4843" y="1812"/>
                <a:ext cx="5" cy="1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470"/>
              <p:cNvSpPr>
                <a:spLocks/>
              </p:cNvSpPr>
              <p:nvPr/>
            </p:nvSpPr>
            <p:spPr bwMode="auto">
              <a:xfrm>
                <a:off x="3733" y="1799"/>
                <a:ext cx="33" cy="1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6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16" y="11"/>
                  </a:cxn>
                  <a:cxn ang="0">
                    <a:pos x="29" y="11"/>
                  </a:cxn>
                  <a:cxn ang="0">
                    <a:pos x="32" y="10"/>
                  </a:cxn>
                  <a:cxn ang="0">
                    <a:pos x="33" y="7"/>
                  </a:cxn>
                  <a:cxn ang="0">
                    <a:pos x="33" y="4"/>
                  </a:cxn>
                  <a:cxn ang="0">
                    <a:pos x="32" y="2"/>
                  </a:cxn>
                  <a:cxn ang="0">
                    <a:pos x="29" y="0"/>
                  </a:cxn>
                </a:cxnLst>
                <a:rect l="0" t="0" r="r" b="b"/>
                <a:pathLst>
                  <a:path w="33" h="11">
                    <a:moveTo>
                      <a:pt x="29" y="0"/>
                    </a:moveTo>
                    <a:lnTo>
                      <a:pt x="16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16" y="11"/>
                    </a:lnTo>
                    <a:lnTo>
                      <a:pt x="29" y="11"/>
                    </a:lnTo>
                    <a:lnTo>
                      <a:pt x="32" y="10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2" y="2"/>
                    </a:lnTo>
                    <a:lnTo>
                      <a:pt x="2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471"/>
              <p:cNvSpPr>
                <a:spLocks/>
              </p:cNvSpPr>
              <p:nvPr/>
            </p:nvSpPr>
            <p:spPr bwMode="auto">
              <a:xfrm>
                <a:off x="4265" y="1708"/>
                <a:ext cx="40" cy="16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36" y="16"/>
                  </a:cxn>
                  <a:cxn ang="0">
                    <a:pos x="38" y="15"/>
                  </a:cxn>
                  <a:cxn ang="0">
                    <a:pos x="39" y="13"/>
                  </a:cxn>
                  <a:cxn ang="0">
                    <a:pos x="40" y="10"/>
                  </a:cxn>
                  <a:cxn ang="0">
                    <a:pos x="40" y="5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4" y="16"/>
                  </a:cxn>
                  <a:cxn ang="0">
                    <a:pos x="16" y="16"/>
                  </a:cxn>
                </a:cxnLst>
                <a:rect l="0" t="0" r="r" b="b"/>
                <a:pathLst>
                  <a:path w="40" h="16">
                    <a:moveTo>
                      <a:pt x="20" y="16"/>
                    </a:moveTo>
                    <a:lnTo>
                      <a:pt x="36" y="16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0" y="10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16" y="1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472"/>
              <p:cNvSpPr>
                <a:spLocks/>
              </p:cNvSpPr>
              <p:nvPr/>
            </p:nvSpPr>
            <p:spPr bwMode="auto">
              <a:xfrm>
                <a:off x="4265" y="1676"/>
                <a:ext cx="40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6" y="0"/>
                  </a:cxn>
                  <a:cxn ang="0">
                    <a:pos x="38" y="1"/>
                  </a:cxn>
                  <a:cxn ang="0">
                    <a:pos x="39" y="3"/>
                  </a:cxn>
                  <a:cxn ang="0">
                    <a:pos x="40" y="5"/>
                  </a:cxn>
                  <a:cxn ang="0">
                    <a:pos x="40" y="11"/>
                  </a:cxn>
                  <a:cxn ang="0">
                    <a:pos x="39" y="13"/>
                  </a:cxn>
                  <a:cxn ang="0">
                    <a:pos x="38" y="15"/>
                  </a:cxn>
                  <a:cxn ang="0">
                    <a:pos x="36" y="16"/>
                  </a:cxn>
                  <a:cxn ang="0">
                    <a:pos x="20" y="16"/>
                  </a:cxn>
                  <a:cxn ang="0">
                    <a:pos x="4" y="16"/>
                  </a:cxn>
                  <a:cxn ang="0">
                    <a:pos x="2" y="15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16">
                    <a:moveTo>
                      <a:pt x="20" y="0"/>
                    </a:moveTo>
                    <a:lnTo>
                      <a:pt x="36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5"/>
                    </a:lnTo>
                    <a:lnTo>
                      <a:pt x="40" y="11"/>
                    </a:lnTo>
                    <a:lnTo>
                      <a:pt x="39" y="13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20" y="16"/>
                    </a:lnTo>
                    <a:lnTo>
                      <a:pt x="4" y="16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6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21" name="Group 475"/>
              <p:cNvGrpSpPr>
                <a:grpSpLocks/>
              </p:cNvGrpSpPr>
              <p:nvPr/>
            </p:nvGrpSpPr>
            <p:grpSpPr bwMode="auto">
              <a:xfrm>
                <a:off x="4214" y="1708"/>
                <a:ext cx="42" cy="16"/>
                <a:chOff x="4214" y="1708"/>
                <a:chExt cx="42" cy="16"/>
              </a:xfrm>
            </p:grpSpPr>
            <p:sp>
              <p:nvSpPr>
                <p:cNvPr id="603" name="Freeform 473"/>
                <p:cNvSpPr>
                  <a:spLocks/>
                </p:cNvSpPr>
                <p:nvPr/>
              </p:nvSpPr>
              <p:spPr bwMode="auto">
                <a:xfrm>
                  <a:off x="4214" y="1708"/>
                  <a:ext cx="42" cy="1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4" y="16"/>
                    </a:cxn>
                    <a:cxn ang="0">
                      <a:pos x="21" y="16"/>
                    </a:cxn>
                    <a:cxn ang="0">
                      <a:pos x="37" y="16"/>
                    </a:cxn>
                    <a:cxn ang="0">
                      <a:pos x="40" y="15"/>
                    </a:cxn>
                    <a:cxn ang="0">
                      <a:pos x="41" y="13"/>
                    </a:cxn>
                    <a:cxn ang="0">
                      <a:pos x="42" y="10"/>
                    </a:cxn>
                    <a:cxn ang="0">
                      <a:pos x="42" y="5"/>
                    </a:cxn>
                    <a:cxn ang="0">
                      <a:pos x="41" y="3"/>
                    </a:cxn>
                    <a:cxn ang="0">
                      <a:pos x="40" y="1"/>
                    </a:cxn>
                    <a:cxn ang="0">
                      <a:pos x="37" y="0"/>
                    </a:cxn>
                    <a:cxn ang="0">
                      <a:pos x="25" y="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42" h="16">
                      <a:moveTo>
                        <a:pt x="21" y="0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21" y="16"/>
                      </a:lnTo>
                      <a:lnTo>
                        <a:pt x="37" y="16"/>
                      </a:lnTo>
                      <a:lnTo>
                        <a:pt x="40" y="15"/>
                      </a:lnTo>
                      <a:lnTo>
                        <a:pt x="41" y="13"/>
                      </a:lnTo>
                      <a:lnTo>
                        <a:pt x="42" y="10"/>
                      </a:ln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474"/>
                <p:cNvSpPr>
                  <a:spLocks/>
                </p:cNvSpPr>
                <p:nvPr/>
              </p:nvSpPr>
              <p:spPr bwMode="auto">
                <a:xfrm>
                  <a:off x="4214" y="1708"/>
                  <a:ext cx="42" cy="1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4" y="16"/>
                    </a:cxn>
                    <a:cxn ang="0">
                      <a:pos x="21" y="16"/>
                    </a:cxn>
                    <a:cxn ang="0">
                      <a:pos x="37" y="16"/>
                    </a:cxn>
                    <a:cxn ang="0">
                      <a:pos x="40" y="15"/>
                    </a:cxn>
                    <a:cxn ang="0">
                      <a:pos x="41" y="13"/>
                    </a:cxn>
                    <a:cxn ang="0">
                      <a:pos x="42" y="10"/>
                    </a:cxn>
                    <a:cxn ang="0">
                      <a:pos x="42" y="5"/>
                    </a:cxn>
                    <a:cxn ang="0">
                      <a:pos x="41" y="3"/>
                    </a:cxn>
                    <a:cxn ang="0">
                      <a:pos x="40" y="1"/>
                    </a:cxn>
                    <a:cxn ang="0">
                      <a:pos x="37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42" h="16">
                      <a:moveTo>
                        <a:pt x="21" y="0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21" y="16"/>
                      </a:lnTo>
                      <a:lnTo>
                        <a:pt x="37" y="16"/>
                      </a:lnTo>
                      <a:lnTo>
                        <a:pt x="40" y="15"/>
                      </a:lnTo>
                      <a:lnTo>
                        <a:pt x="41" y="13"/>
                      </a:lnTo>
                      <a:lnTo>
                        <a:pt x="42" y="10"/>
                      </a:lnTo>
                      <a:lnTo>
                        <a:pt x="42" y="5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2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2" name="Freeform 476"/>
              <p:cNvSpPr>
                <a:spLocks/>
              </p:cNvSpPr>
              <p:nvPr/>
            </p:nvSpPr>
            <p:spPr bwMode="auto">
              <a:xfrm>
                <a:off x="4214" y="1676"/>
                <a:ext cx="42" cy="1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6"/>
                  </a:cxn>
                  <a:cxn ang="0">
                    <a:pos x="15" y="16"/>
                  </a:cxn>
                  <a:cxn ang="0">
                    <a:pos x="26" y="16"/>
                  </a:cxn>
                  <a:cxn ang="0">
                    <a:pos x="37" y="16"/>
                  </a:cxn>
                  <a:cxn ang="0">
                    <a:pos x="40" y="15"/>
                  </a:cxn>
                  <a:cxn ang="0">
                    <a:pos x="41" y="13"/>
                  </a:cxn>
                  <a:cxn ang="0">
                    <a:pos x="42" y="11"/>
                  </a:cxn>
                  <a:cxn ang="0">
                    <a:pos x="42" y="5"/>
                  </a:cxn>
                  <a:cxn ang="0">
                    <a:pos x="41" y="3"/>
                  </a:cxn>
                  <a:cxn ang="0">
                    <a:pos x="41" y="2"/>
                  </a:cxn>
                </a:cxnLst>
                <a:rect l="0" t="0" r="r" b="b"/>
                <a:pathLst>
                  <a:path w="42" h="16">
                    <a:moveTo>
                      <a:pt x="37" y="0"/>
                    </a:moveTo>
                    <a:lnTo>
                      <a:pt x="26" y="0"/>
                    </a:lnTo>
                    <a:lnTo>
                      <a:pt x="1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6"/>
                    </a:lnTo>
                    <a:lnTo>
                      <a:pt x="15" y="16"/>
                    </a:lnTo>
                    <a:lnTo>
                      <a:pt x="26" y="16"/>
                    </a:lnTo>
                    <a:lnTo>
                      <a:pt x="37" y="16"/>
                    </a:lnTo>
                    <a:lnTo>
                      <a:pt x="40" y="15"/>
                    </a:lnTo>
                    <a:lnTo>
                      <a:pt x="41" y="13"/>
                    </a:lnTo>
                    <a:lnTo>
                      <a:pt x="42" y="11"/>
                    </a:lnTo>
                    <a:lnTo>
                      <a:pt x="42" y="5"/>
                    </a:lnTo>
                    <a:lnTo>
                      <a:pt x="41" y="3"/>
                    </a:lnTo>
                    <a:lnTo>
                      <a:pt x="41" y="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477"/>
              <p:cNvSpPr>
                <a:spLocks noChangeShapeType="1"/>
              </p:cNvSpPr>
              <p:nvPr/>
            </p:nvSpPr>
            <p:spPr bwMode="auto">
              <a:xfrm>
                <a:off x="4326" y="1643"/>
                <a:ext cx="4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478"/>
              <p:cNvSpPr>
                <a:spLocks noChangeShapeType="1"/>
              </p:cNvSpPr>
              <p:nvPr/>
            </p:nvSpPr>
            <p:spPr bwMode="auto">
              <a:xfrm>
                <a:off x="4335" y="1648"/>
                <a:ext cx="5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479"/>
              <p:cNvSpPr>
                <a:spLocks noChangeShapeType="1"/>
              </p:cNvSpPr>
              <p:nvPr/>
            </p:nvSpPr>
            <p:spPr bwMode="auto">
              <a:xfrm flipV="1">
                <a:off x="4326" y="1613"/>
                <a:ext cx="4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480"/>
              <p:cNvSpPr>
                <a:spLocks noChangeShapeType="1"/>
              </p:cNvSpPr>
              <p:nvPr/>
            </p:nvSpPr>
            <p:spPr bwMode="auto">
              <a:xfrm flipV="1">
                <a:off x="4335" y="1607"/>
                <a:ext cx="5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481"/>
              <p:cNvSpPr>
                <a:spLocks noChangeShapeType="1"/>
              </p:cNvSpPr>
              <p:nvPr/>
            </p:nvSpPr>
            <p:spPr bwMode="auto">
              <a:xfrm>
                <a:off x="4302" y="1632"/>
                <a:ext cx="5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482"/>
              <p:cNvSpPr>
                <a:spLocks noChangeShapeType="1"/>
              </p:cNvSpPr>
              <p:nvPr/>
            </p:nvSpPr>
            <p:spPr bwMode="auto">
              <a:xfrm>
                <a:off x="4312" y="1638"/>
                <a:ext cx="2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483"/>
              <p:cNvSpPr>
                <a:spLocks noChangeShapeType="1"/>
              </p:cNvSpPr>
              <p:nvPr/>
            </p:nvSpPr>
            <p:spPr bwMode="auto">
              <a:xfrm flipV="1">
                <a:off x="4302" y="1623"/>
                <a:ext cx="5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484"/>
              <p:cNvSpPr>
                <a:spLocks noChangeShapeType="1"/>
              </p:cNvSpPr>
              <p:nvPr/>
            </p:nvSpPr>
            <p:spPr bwMode="auto">
              <a:xfrm>
                <a:off x="4312" y="1621"/>
                <a:ext cx="2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485"/>
              <p:cNvSpPr>
                <a:spLocks noChangeShapeType="1"/>
              </p:cNvSpPr>
              <p:nvPr/>
            </p:nvSpPr>
            <p:spPr bwMode="auto">
              <a:xfrm>
                <a:off x="4286" y="1629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486"/>
              <p:cNvSpPr>
                <a:spLocks noChangeShapeType="1"/>
              </p:cNvSpPr>
              <p:nvPr/>
            </p:nvSpPr>
            <p:spPr bwMode="auto">
              <a:xfrm>
                <a:off x="4296" y="1630"/>
                <a:ext cx="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487"/>
              <p:cNvSpPr>
                <a:spLocks noChangeShapeType="1"/>
              </p:cNvSpPr>
              <p:nvPr/>
            </p:nvSpPr>
            <p:spPr bwMode="auto">
              <a:xfrm>
                <a:off x="4286" y="1629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488"/>
              <p:cNvSpPr>
                <a:spLocks noChangeShapeType="1"/>
              </p:cNvSpPr>
              <p:nvPr/>
            </p:nvSpPr>
            <p:spPr bwMode="auto">
              <a:xfrm flipV="1">
                <a:off x="4296" y="1625"/>
                <a:ext cx="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489"/>
              <p:cNvSpPr>
                <a:spLocks noChangeShapeType="1"/>
              </p:cNvSpPr>
              <p:nvPr/>
            </p:nvSpPr>
            <p:spPr bwMode="auto">
              <a:xfrm>
                <a:off x="4314" y="1638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490"/>
              <p:cNvSpPr>
                <a:spLocks noChangeShapeType="1"/>
              </p:cNvSpPr>
              <p:nvPr/>
            </p:nvSpPr>
            <p:spPr bwMode="auto">
              <a:xfrm>
                <a:off x="4325" y="1643"/>
                <a:ext cx="1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491"/>
              <p:cNvSpPr>
                <a:spLocks noChangeShapeType="1"/>
              </p:cNvSpPr>
              <p:nvPr/>
            </p:nvSpPr>
            <p:spPr bwMode="auto">
              <a:xfrm flipV="1">
                <a:off x="4314" y="1618"/>
                <a:ext cx="5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492"/>
              <p:cNvSpPr>
                <a:spLocks noChangeShapeType="1"/>
              </p:cNvSpPr>
              <p:nvPr/>
            </p:nvSpPr>
            <p:spPr bwMode="auto">
              <a:xfrm flipV="1">
                <a:off x="4325" y="1614"/>
                <a:ext cx="1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493"/>
              <p:cNvSpPr>
                <a:spLocks/>
              </p:cNvSpPr>
              <p:nvPr/>
            </p:nvSpPr>
            <p:spPr bwMode="auto">
              <a:xfrm>
                <a:off x="3109" y="1817"/>
                <a:ext cx="26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7" y="20"/>
                  </a:cxn>
                  <a:cxn ang="0">
                    <a:pos x="26" y="25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7" y="20"/>
                    </a:lnTo>
                    <a:lnTo>
                      <a:pt x="26" y="25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494"/>
              <p:cNvSpPr>
                <a:spLocks noChangeShapeType="1"/>
              </p:cNvSpPr>
              <p:nvPr/>
            </p:nvSpPr>
            <p:spPr bwMode="auto">
              <a:xfrm>
                <a:off x="3135" y="1842"/>
                <a:ext cx="109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495"/>
              <p:cNvSpPr>
                <a:spLocks noChangeShapeType="1"/>
              </p:cNvSpPr>
              <p:nvPr/>
            </p:nvSpPr>
            <p:spPr bwMode="auto">
              <a:xfrm>
                <a:off x="3141" y="1843"/>
                <a:ext cx="103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496"/>
              <p:cNvSpPr>
                <a:spLocks/>
              </p:cNvSpPr>
              <p:nvPr/>
            </p:nvSpPr>
            <p:spPr bwMode="auto">
              <a:xfrm>
                <a:off x="3141" y="1843"/>
                <a:ext cx="89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2" y="5"/>
                  </a:cxn>
                  <a:cxn ang="0">
                    <a:pos x="24" y="8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9" y="14"/>
                  </a:cxn>
                  <a:cxn ang="0">
                    <a:pos x="71" y="16"/>
                  </a:cxn>
                  <a:cxn ang="0">
                    <a:pos x="89" y="18"/>
                  </a:cxn>
                  <a:cxn ang="0">
                    <a:pos x="89" y="18"/>
                  </a:cxn>
                </a:cxnLst>
                <a:rect l="0" t="0" r="r" b="b"/>
                <a:pathLst>
                  <a:path w="89" h="18">
                    <a:moveTo>
                      <a:pt x="0" y="0"/>
                    </a:moveTo>
                    <a:lnTo>
                      <a:pt x="1" y="1"/>
                    </a:lnTo>
                    <a:lnTo>
                      <a:pt x="12" y="5"/>
                    </a:lnTo>
                    <a:lnTo>
                      <a:pt x="24" y="8"/>
                    </a:lnTo>
                    <a:lnTo>
                      <a:pt x="36" y="10"/>
                    </a:lnTo>
                    <a:lnTo>
                      <a:pt x="48" y="12"/>
                    </a:lnTo>
                    <a:lnTo>
                      <a:pt x="59" y="14"/>
                    </a:lnTo>
                    <a:lnTo>
                      <a:pt x="71" y="16"/>
                    </a:lnTo>
                    <a:lnTo>
                      <a:pt x="89" y="18"/>
                    </a:lnTo>
                    <a:lnTo>
                      <a:pt x="89" y="18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497"/>
              <p:cNvSpPr>
                <a:spLocks/>
              </p:cNvSpPr>
              <p:nvPr/>
            </p:nvSpPr>
            <p:spPr bwMode="auto">
              <a:xfrm>
                <a:off x="3229" y="1821"/>
                <a:ext cx="15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5" y="5"/>
                  </a:cxn>
                  <a:cxn ang="0">
                    <a:pos x="8" y="9"/>
                  </a:cxn>
                  <a:cxn ang="0">
                    <a:pos x="11" y="14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lnTo>
                      <a:pt x="1" y="1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11" y="14"/>
                    </a:lnTo>
                    <a:lnTo>
                      <a:pt x="15" y="2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498"/>
              <p:cNvSpPr>
                <a:spLocks/>
              </p:cNvSpPr>
              <p:nvPr/>
            </p:nvSpPr>
            <p:spPr bwMode="auto">
              <a:xfrm>
                <a:off x="3232" y="1821"/>
                <a:ext cx="1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1" y="13"/>
                  </a:cxn>
                  <a:cxn ang="0">
                    <a:pos x="16" y="21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6" y="6"/>
                    </a:lnTo>
                    <a:lnTo>
                      <a:pt x="11" y="13"/>
                    </a:lnTo>
                    <a:lnTo>
                      <a:pt x="16" y="21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499"/>
              <p:cNvSpPr>
                <a:spLocks noChangeShapeType="1"/>
              </p:cNvSpPr>
              <p:nvPr/>
            </p:nvSpPr>
            <p:spPr bwMode="auto">
              <a:xfrm flipV="1">
                <a:off x="3229" y="1817"/>
                <a:ext cx="1" cy="4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500"/>
              <p:cNvSpPr>
                <a:spLocks noChangeShapeType="1"/>
              </p:cNvSpPr>
              <p:nvPr/>
            </p:nvSpPr>
            <p:spPr bwMode="auto">
              <a:xfrm>
                <a:off x="3248" y="1842"/>
                <a:ext cx="28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501"/>
              <p:cNvSpPr>
                <a:spLocks noChangeShapeType="1"/>
              </p:cNvSpPr>
              <p:nvPr/>
            </p:nvSpPr>
            <p:spPr bwMode="auto">
              <a:xfrm flipV="1">
                <a:off x="3276" y="1817"/>
                <a:ext cx="2" cy="25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502"/>
              <p:cNvSpPr>
                <a:spLocks noChangeShapeType="1"/>
              </p:cNvSpPr>
              <p:nvPr/>
            </p:nvSpPr>
            <p:spPr bwMode="auto">
              <a:xfrm>
                <a:off x="3248" y="1843"/>
                <a:ext cx="28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503"/>
              <p:cNvSpPr>
                <a:spLocks/>
              </p:cNvSpPr>
              <p:nvPr/>
            </p:nvSpPr>
            <p:spPr bwMode="auto">
              <a:xfrm>
                <a:off x="3237" y="1843"/>
                <a:ext cx="13" cy="1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7"/>
                  </a:cxn>
                  <a:cxn ang="0">
                    <a:pos x="12" y="10"/>
                  </a:cxn>
                  <a:cxn ang="0">
                    <a:pos x="11" y="13"/>
                  </a:cxn>
                  <a:cxn ang="0">
                    <a:pos x="9" y="15"/>
                  </a:cxn>
                  <a:cxn ang="0">
                    <a:pos x="6" y="17"/>
                  </a:cxn>
                  <a:cxn ang="0">
                    <a:pos x="0" y="18"/>
                  </a:cxn>
                </a:cxnLst>
                <a:rect l="0" t="0" r="r" b="b"/>
                <a:pathLst>
                  <a:path w="13" h="18">
                    <a:moveTo>
                      <a:pt x="11" y="0"/>
                    </a:moveTo>
                    <a:lnTo>
                      <a:pt x="13" y="7"/>
                    </a:lnTo>
                    <a:lnTo>
                      <a:pt x="12" y="10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6" y="17"/>
                    </a:lnTo>
                    <a:lnTo>
                      <a:pt x="0" y="18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504"/>
              <p:cNvSpPr>
                <a:spLocks/>
              </p:cNvSpPr>
              <p:nvPr/>
            </p:nvSpPr>
            <p:spPr bwMode="auto">
              <a:xfrm>
                <a:off x="3230" y="1843"/>
                <a:ext cx="16" cy="1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0" y="16"/>
                  </a:cxn>
                  <a:cxn ang="0">
                    <a:pos x="6" y="18"/>
                  </a:cxn>
                  <a:cxn ang="0">
                    <a:pos x="0" y="18"/>
                  </a:cxn>
                </a:cxnLst>
                <a:rect l="0" t="0" r="r" b="b"/>
                <a:pathLst>
                  <a:path w="16" h="18">
                    <a:moveTo>
                      <a:pt x="15" y="0"/>
                    </a:moveTo>
                    <a:lnTo>
                      <a:pt x="16" y="7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6" y="18"/>
                    </a:lnTo>
                    <a:lnTo>
                      <a:pt x="0" y="18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505"/>
              <p:cNvSpPr>
                <a:spLocks noChangeShapeType="1"/>
              </p:cNvSpPr>
              <p:nvPr/>
            </p:nvSpPr>
            <p:spPr bwMode="auto">
              <a:xfrm flipV="1">
                <a:off x="3237" y="1861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506"/>
              <p:cNvSpPr>
                <a:spLocks/>
              </p:cNvSpPr>
              <p:nvPr/>
            </p:nvSpPr>
            <p:spPr bwMode="auto">
              <a:xfrm>
                <a:off x="3237" y="1863"/>
                <a:ext cx="39" cy="2"/>
              </a:xfrm>
              <a:custGeom>
                <a:avLst/>
                <a:gdLst/>
                <a:ahLst/>
                <a:cxnLst>
                  <a:cxn ang="0">
                    <a:pos x="39" y="2"/>
                  </a:cxn>
                  <a:cxn ang="0">
                    <a:pos x="36" y="2"/>
                  </a:cxn>
                  <a:cxn ang="0">
                    <a:pos x="24" y="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39" h="2">
                    <a:moveTo>
                      <a:pt x="39" y="2"/>
                    </a:moveTo>
                    <a:lnTo>
                      <a:pt x="36" y="2"/>
                    </a:lnTo>
                    <a:lnTo>
                      <a:pt x="24" y="1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507"/>
              <p:cNvSpPr>
                <a:spLocks noChangeShapeType="1"/>
              </p:cNvSpPr>
              <p:nvPr/>
            </p:nvSpPr>
            <p:spPr bwMode="auto">
              <a:xfrm flipV="1">
                <a:off x="3276" y="1843"/>
                <a:ext cx="2" cy="2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508"/>
              <p:cNvSpPr>
                <a:spLocks noChangeShapeType="1"/>
              </p:cNvSpPr>
              <p:nvPr/>
            </p:nvSpPr>
            <p:spPr bwMode="auto">
              <a:xfrm flipV="1">
                <a:off x="3278" y="1843"/>
                <a:ext cx="2" cy="2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509"/>
              <p:cNvSpPr>
                <a:spLocks/>
              </p:cNvSpPr>
              <p:nvPr/>
            </p:nvSpPr>
            <p:spPr bwMode="auto">
              <a:xfrm>
                <a:off x="3278" y="1865"/>
                <a:ext cx="35" cy="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35">
                    <a:moveTo>
                      <a:pt x="35" y="0"/>
                    </a:move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510"/>
              <p:cNvSpPr>
                <a:spLocks noChangeShapeType="1"/>
              </p:cNvSpPr>
              <p:nvPr/>
            </p:nvSpPr>
            <p:spPr bwMode="auto">
              <a:xfrm flipV="1">
                <a:off x="3313" y="1843"/>
                <a:ext cx="1" cy="2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511"/>
              <p:cNvSpPr>
                <a:spLocks noChangeShapeType="1"/>
              </p:cNvSpPr>
              <p:nvPr/>
            </p:nvSpPr>
            <p:spPr bwMode="auto">
              <a:xfrm>
                <a:off x="3278" y="1843"/>
                <a:ext cx="35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512"/>
              <p:cNvSpPr>
                <a:spLocks/>
              </p:cNvSpPr>
              <p:nvPr/>
            </p:nvSpPr>
            <p:spPr bwMode="auto">
              <a:xfrm>
                <a:off x="3109" y="1792"/>
                <a:ext cx="26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0"/>
                  </a:cxn>
                  <a:cxn ang="0">
                    <a:pos x="4" y="15"/>
                  </a:cxn>
                  <a:cxn ang="0">
                    <a:pos x="10" y="10"/>
                  </a:cxn>
                  <a:cxn ang="0">
                    <a:pos x="17" y="5"/>
                  </a:cxn>
                  <a:cxn ang="0">
                    <a:pos x="26" y="0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1" y="20"/>
                    </a:lnTo>
                    <a:lnTo>
                      <a:pt x="4" y="15"/>
                    </a:lnTo>
                    <a:lnTo>
                      <a:pt x="10" y="10"/>
                    </a:lnTo>
                    <a:lnTo>
                      <a:pt x="17" y="5"/>
                    </a:lnTo>
                    <a:lnTo>
                      <a:pt x="26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513"/>
              <p:cNvSpPr>
                <a:spLocks noChangeShapeType="1"/>
              </p:cNvSpPr>
              <p:nvPr/>
            </p:nvSpPr>
            <p:spPr bwMode="auto">
              <a:xfrm>
                <a:off x="3135" y="1792"/>
                <a:ext cx="109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514"/>
              <p:cNvSpPr>
                <a:spLocks noChangeShapeType="1"/>
              </p:cNvSpPr>
              <p:nvPr/>
            </p:nvSpPr>
            <p:spPr bwMode="auto">
              <a:xfrm flipV="1">
                <a:off x="3229" y="1815"/>
                <a:ext cx="1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515"/>
              <p:cNvSpPr>
                <a:spLocks/>
              </p:cNvSpPr>
              <p:nvPr/>
            </p:nvSpPr>
            <p:spPr bwMode="auto">
              <a:xfrm>
                <a:off x="3229" y="1792"/>
                <a:ext cx="15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" y="22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11" y="8"/>
                  </a:cxn>
                  <a:cxn ang="0">
                    <a:pos x="15" y="0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lnTo>
                      <a:pt x="1" y="22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1" y="8"/>
                    </a:lnTo>
                    <a:lnTo>
                      <a:pt x="15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516"/>
              <p:cNvSpPr>
                <a:spLocks/>
              </p:cNvSpPr>
              <p:nvPr/>
            </p:nvSpPr>
            <p:spPr bwMode="auto">
              <a:xfrm>
                <a:off x="3232" y="1792"/>
                <a:ext cx="16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6" y="17"/>
                  </a:cxn>
                  <a:cxn ang="0">
                    <a:pos x="11" y="9"/>
                  </a:cxn>
                  <a:cxn ang="0">
                    <a:pos x="16" y="0"/>
                  </a:cxn>
                </a:cxnLst>
                <a:rect l="0" t="0" r="r" b="b"/>
                <a:pathLst>
                  <a:path w="16" h="23">
                    <a:moveTo>
                      <a:pt x="0" y="23"/>
                    </a:moveTo>
                    <a:lnTo>
                      <a:pt x="6" y="17"/>
                    </a:lnTo>
                    <a:lnTo>
                      <a:pt x="11" y="9"/>
                    </a:lnTo>
                    <a:lnTo>
                      <a:pt x="16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517"/>
              <p:cNvSpPr>
                <a:spLocks noChangeShapeType="1"/>
              </p:cNvSpPr>
              <p:nvPr/>
            </p:nvSpPr>
            <p:spPr bwMode="auto">
              <a:xfrm>
                <a:off x="3248" y="1792"/>
                <a:ext cx="28" cy="2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518"/>
              <p:cNvSpPr>
                <a:spLocks noChangeShapeType="1"/>
              </p:cNvSpPr>
              <p:nvPr/>
            </p:nvSpPr>
            <p:spPr bwMode="auto">
              <a:xfrm>
                <a:off x="3248" y="1791"/>
                <a:ext cx="28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519"/>
              <p:cNvSpPr>
                <a:spLocks noChangeShapeType="1"/>
              </p:cNvSpPr>
              <p:nvPr/>
            </p:nvSpPr>
            <p:spPr bwMode="auto">
              <a:xfrm flipV="1">
                <a:off x="3276" y="1792"/>
                <a:ext cx="2" cy="25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520"/>
              <p:cNvSpPr>
                <a:spLocks noChangeShapeType="1"/>
              </p:cNvSpPr>
              <p:nvPr/>
            </p:nvSpPr>
            <p:spPr bwMode="auto">
              <a:xfrm>
                <a:off x="3278" y="1791"/>
                <a:ext cx="35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521"/>
              <p:cNvSpPr>
                <a:spLocks noChangeShapeType="1"/>
              </p:cNvSpPr>
              <p:nvPr/>
            </p:nvSpPr>
            <p:spPr bwMode="auto">
              <a:xfrm flipV="1">
                <a:off x="3278" y="1771"/>
                <a:ext cx="2" cy="20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522"/>
              <p:cNvSpPr>
                <a:spLocks noChangeShapeType="1"/>
              </p:cNvSpPr>
              <p:nvPr/>
            </p:nvSpPr>
            <p:spPr bwMode="auto">
              <a:xfrm flipV="1">
                <a:off x="3276" y="1771"/>
                <a:ext cx="2" cy="20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523"/>
              <p:cNvSpPr>
                <a:spLocks/>
              </p:cNvSpPr>
              <p:nvPr/>
            </p:nvSpPr>
            <p:spPr bwMode="auto">
              <a:xfrm>
                <a:off x="3278" y="1771"/>
                <a:ext cx="35" cy="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35">
                    <a:moveTo>
                      <a:pt x="35" y="0"/>
                    </a:move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524"/>
              <p:cNvSpPr>
                <a:spLocks noChangeShapeType="1"/>
              </p:cNvSpPr>
              <p:nvPr/>
            </p:nvSpPr>
            <p:spPr bwMode="auto">
              <a:xfrm flipV="1">
                <a:off x="3313" y="1771"/>
                <a:ext cx="1" cy="20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525"/>
              <p:cNvSpPr>
                <a:spLocks/>
              </p:cNvSpPr>
              <p:nvPr/>
            </p:nvSpPr>
            <p:spPr bwMode="auto">
              <a:xfrm>
                <a:off x="3237" y="1773"/>
                <a:ext cx="13" cy="18"/>
              </a:xfrm>
              <a:custGeom>
                <a:avLst/>
                <a:gdLst/>
                <a:ahLst/>
                <a:cxnLst>
                  <a:cxn ang="0">
                    <a:pos x="11" y="18"/>
                  </a:cxn>
                  <a:cxn ang="0">
                    <a:pos x="13" y="11"/>
                  </a:cxn>
                  <a:cxn ang="0">
                    <a:pos x="12" y="8"/>
                  </a:cxn>
                  <a:cxn ang="0">
                    <a:pos x="11" y="6"/>
                  </a:cxn>
                  <a:cxn ang="0">
                    <a:pos x="9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8">
                    <a:moveTo>
                      <a:pt x="11" y="18"/>
                    </a:moveTo>
                    <a:lnTo>
                      <a:pt x="13" y="11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526"/>
              <p:cNvSpPr>
                <a:spLocks/>
              </p:cNvSpPr>
              <p:nvPr/>
            </p:nvSpPr>
            <p:spPr bwMode="auto">
              <a:xfrm>
                <a:off x="3230" y="1773"/>
                <a:ext cx="16" cy="1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18">
                    <a:moveTo>
                      <a:pt x="15" y="18"/>
                    </a:moveTo>
                    <a:lnTo>
                      <a:pt x="16" y="12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527"/>
              <p:cNvSpPr>
                <a:spLocks/>
              </p:cNvSpPr>
              <p:nvPr/>
            </p:nvSpPr>
            <p:spPr bwMode="auto">
              <a:xfrm>
                <a:off x="3237" y="1771"/>
                <a:ext cx="39" cy="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1"/>
                  </a:cxn>
                  <a:cxn ang="0">
                    <a:pos x="24" y="1"/>
                  </a:cxn>
                  <a:cxn ang="0">
                    <a:pos x="12" y="1"/>
                  </a:cxn>
                  <a:cxn ang="0">
                    <a:pos x="0" y="2"/>
                  </a:cxn>
                </a:cxnLst>
                <a:rect l="0" t="0" r="r" b="b"/>
                <a:pathLst>
                  <a:path w="39" h="2">
                    <a:moveTo>
                      <a:pt x="39" y="0"/>
                    </a:moveTo>
                    <a:lnTo>
                      <a:pt x="36" y="1"/>
                    </a:lnTo>
                    <a:lnTo>
                      <a:pt x="24" y="1"/>
                    </a:lnTo>
                    <a:lnTo>
                      <a:pt x="12" y="1"/>
                    </a:lnTo>
                    <a:lnTo>
                      <a:pt x="0" y="2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528"/>
              <p:cNvSpPr>
                <a:spLocks noChangeShapeType="1"/>
              </p:cNvSpPr>
              <p:nvPr/>
            </p:nvSpPr>
            <p:spPr bwMode="auto">
              <a:xfrm>
                <a:off x="3141" y="1791"/>
                <a:ext cx="103" cy="1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529"/>
              <p:cNvSpPr>
                <a:spLocks/>
              </p:cNvSpPr>
              <p:nvPr/>
            </p:nvSpPr>
            <p:spPr bwMode="auto">
              <a:xfrm>
                <a:off x="3141" y="1773"/>
                <a:ext cx="89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7"/>
                  </a:cxn>
                  <a:cxn ang="0">
                    <a:pos x="12" y="14"/>
                  </a:cxn>
                  <a:cxn ang="0">
                    <a:pos x="24" y="10"/>
                  </a:cxn>
                  <a:cxn ang="0">
                    <a:pos x="36" y="8"/>
                  </a:cxn>
                  <a:cxn ang="0">
                    <a:pos x="48" y="6"/>
                  </a:cxn>
                  <a:cxn ang="0">
                    <a:pos x="59" y="4"/>
                  </a:cxn>
                  <a:cxn ang="0">
                    <a:pos x="71" y="2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8">
                    <a:moveTo>
                      <a:pt x="0" y="18"/>
                    </a:moveTo>
                    <a:lnTo>
                      <a:pt x="1" y="17"/>
                    </a:lnTo>
                    <a:lnTo>
                      <a:pt x="12" y="14"/>
                    </a:lnTo>
                    <a:lnTo>
                      <a:pt x="24" y="10"/>
                    </a:lnTo>
                    <a:lnTo>
                      <a:pt x="36" y="8"/>
                    </a:lnTo>
                    <a:lnTo>
                      <a:pt x="48" y="6"/>
                    </a:lnTo>
                    <a:lnTo>
                      <a:pt x="59" y="4"/>
                    </a:lnTo>
                    <a:lnTo>
                      <a:pt x="71" y="2"/>
                    </a:lnTo>
                    <a:lnTo>
                      <a:pt x="89" y="0"/>
                    </a:lnTo>
                    <a:lnTo>
                      <a:pt x="89" y="0"/>
                    </a:ln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530"/>
              <p:cNvSpPr>
                <a:spLocks noChangeShapeType="1"/>
              </p:cNvSpPr>
              <p:nvPr/>
            </p:nvSpPr>
            <p:spPr bwMode="auto">
              <a:xfrm flipV="1">
                <a:off x="3232" y="1815"/>
                <a:ext cx="1" cy="6"/>
              </a:xfrm>
              <a:prstGeom prst="line">
                <a:avLst/>
              </a:pr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531"/>
              <p:cNvSpPr>
                <a:spLocks noChangeShapeType="1"/>
              </p:cNvSpPr>
              <p:nvPr/>
            </p:nvSpPr>
            <p:spPr bwMode="auto">
              <a:xfrm>
                <a:off x="3931" y="1673"/>
                <a:ext cx="15" cy="28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532"/>
              <p:cNvSpPr>
                <a:spLocks noChangeShapeType="1"/>
              </p:cNvSpPr>
              <p:nvPr/>
            </p:nvSpPr>
            <p:spPr bwMode="auto">
              <a:xfrm flipV="1">
                <a:off x="4585" y="1303"/>
                <a:ext cx="4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533"/>
              <p:cNvSpPr>
                <a:spLocks/>
              </p:cNvSpPr>
              <p:nvPr/>
            </p:nvSpPr>
            <p:spPr bwMode="auto">
              <a:xfrm>
                <a:off x="4592" y="1287"/>
                <a:ext cx="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5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4" y="5"/>
                    </a:lnTo>
                    <a:lnTo>
                      <a:pt x="8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534"/>
              <p:cNvSpPr>
                <a:spLocks noChangeShapeType="1"/>
              </p:cNvSpPr>
              <p:nvPr/>
            </p:nvSpPr>
            <p:spPr bwMode="auto">
              <a:xfrm flipV="1">
                <a:off x="4603" y="1276"/>
                <a:ext cx="3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535"/>
              <p:cNvSpPr>
                <a:spLocks/>
              </p:cNvSpPr>
              <p:nvPr/>
            </p:nvSpPr>
            <p:spPr bwMode="auto">
              <a:xfrm>
                <a:off x="4480" y="1817"/>
                <a:ext cx="8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4"/>
                  </a:cxn>
                  <a:cxn ang="0">
                    <a:pos x="8" y="28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4" y="14"/>
                    </a:lnTo>
                    <a:lnTo>
                      <a:pt x="8" y="28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536"/>
              <p:cNvSpPr>
                <a:spLocks/>
              </p:cNvSpPr>
              <p:nvPr/>
            </p:nvSpPr>
            <p:spPr bwMode="auto">
              <a:xfrm>
                <a:off x="4532" y="1982"/>
                <a:ext cx="1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5"/>
                  </a:cxn>
                  <a:cxn ang="0">
                    <a:pos x="15" y="48"/>
                  </a:cxn>
                </a:cxnLst>
                <a:rect l="0" t="0" r="r" b="b"/>
                <a:pathLst>
                  <a:path w="15" h="48">
                    <a:moveTo>
                      <a:pt x="0" y="0"/>
                    </a:moveTo>
                    <a:lnTo>
                      <a:pt x="8" y="25"/>
                    </a:lnTo>
                    <a:lnTo>
                      <a:pt x="15" y="48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537"/>
              <p:cNvSpPr>
                <a:spLocks noChangeShapeType="1"/>
              </p:cNvSpPr>
              <p:nvPr/>
            </p:nvSpPr>
            <p:spPr bwMode="auto">
              <a:xfrm flipV="1">
                <a:off x="4680" y="1817"/>
                <a:ext cx="2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538"/>
              <p:cNvSpPr>
                <a:spLocks noChangeShapeType="1"/>
              </p:cNvSpPr>
              <p:nvPr/>
            </p:nvSpPr>
            <p:spPr bwMode="auto">
              <a:xfrm flipV="1">
                <a:off x="4508" y="1817"/>
                <a:ext cx="3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539"/>
              <p:cNvSpPr>
                <a:spLocks/>
              </p:cNvSpPr>
              <p:nvPr/>
            </p:nvSpPr>
            <p:spPr bwMode="auto">
              <a:xfrm>
                <a:off x="4457" y="1926"/>
                <a:ext cx="17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0"/>
                  </a:cxn>
                  <a:cxn ang="0">
                    <a:pos x="171" y="0"/>
                  </a:cxn>
                </a:cxnLst>
                <a:rect l="0" t="0" r="r" b="b"/>
                <a:pathLst>
                  <a:path w="171">
                    <a:moveTo>
                      <a:pt x="0" y="0"/>
                    </a:moveTo>
                    <a:lnTo>
                      <a:pt x="85" y="0"/>
                    </a:lnTo>
                    <a:lnTo>
                      <a:pt x="17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540"/>
              <p:cNvSpPr>
                <a:spLocks noChangeShapeType="1"/>
              </p:cNvSpPr>
              <p:nvPr/>
            </p:nvSpPr>
            <p:spPr bwMode="auto">
              <a:xfrm flipV="1">
                <a:off x="4672" y="1822"/>
                <a:ext cx="8" cy="16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541"/>
              <p:cNvSpPr>
                <a:spLocks noChangeShapeType="1"/>
              </p:cNvSpPr>
              <p:nvPr/>
            </p:nvSpPr>
            <p:spPr bwMode="auto">
              <a:xfrm flipV="1">
                <a:off x="4591" y="1838"/>
                <a:ext cx="81" cy="162"/>
              </a:xfrm>
              <a:prstGeom prst="line">
                <a:avLst/>
              </a:prstGeom>
              <a:noFill/>
              <a:ln w="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542"/>
              <p:cNvSpPr>
                <a:spLocks/>
              </p:cNvSpPr>
              <p:nvPr/>
            </p:nvSpPr>
            <p:spPr bwMode="auto">
              <a:xfrm>
                <a:off x="3946" y="1695"/>
                <a:ext cx="1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5" y="3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543"/>
              <p:cNvSpPr>
                <a:spLocks noChangeShapeType="1"/>
              </p:cNvSpPr>
              <p:nvPr/>
            </p:nvSpPr>
            <p:spPr bwMode="auto">
              <a:xfrm flipV="1">
                <a:off x="3961" y="1687"/>
                <a:ext cx="11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544"/>
              <p:cNvSpPr>
                <a:spLocks/>
              </p:cNvSpPr>
              <p:nvPr/>
            </p:nvSpPr>
            <p:spPr bwMode="auto">
              <a:xfrm>
                <a:off x="3976" y="1680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4" y="1"/>
                    </a:lnTo>
                    <a:lnTo>
                      <a:pt x="8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545"/>
              <p:cNvSpPr>
                <a:spLocks noChangeShapeType="1"/>
              </p:cNvSpPr>
              <p:nvPr/>
            </p:nvSpPr>
            <p:spPr bwMode="auto">
              <a:xfrm flipV="1">
                <a:off x="3990" y="1671"/>
                <a:ext cx="10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546"/>
              <p:cNvSpPr>
                <a:spLocks/>
              </p:cNvSpPr>
              <p:nvPr/>
            </p:nvSpPr>
            <p:spPr bwMode="auto">
              <a:xfrm>
                <a:off x="4005" y="1660"/>
                <a:ext cx="11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6" y="4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547"/>
              <p:cNvSpPr>
                <a:spLocks noChangeShapeType="1"/>
              </p:cNvSpPr>
              <p:nvPr/>
            </p:nvSpPr>
            <p:spPr bwMode="auto">
              <a:xfrm flipV="1">
                <a:off x="4022" y="1651"/>
                <a:ext cx="8" cy="8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548"/>
              <p:cNvSpPr>
                <a:spLocks/>
              </p:cNvSpPr>
              <p:nvPr/>
            </p:nvSpPr>
            <p:spPr bwMode="auto">
              <a:xfrm>
                <a:off x="4035" y="1643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5" y="2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549"/>
              <p:cNvSpPr>
                <a:spLocks noChangeShapeType="1"/>
              </p:cNvSpPr>
              <p:nvPr/>
            </p:nvSpPr>
            <p:spPr bwMode="auto">
              <a:xfrm flipV="1">
                <a:off x="4052" y="1634"/>
                <a:ext cx="8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50"/>
              <p:cNvSpPr>
                <a:spLocks/>
              </p:cNvSpPr>
              <p:nvPr/>
            </p:nvSpPr>
            <p:spPr bwMode="auto">
              <a:xfrm>
                <a:off x="4066" y="1627"/>
                <a:ext cx="1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5" y="2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551"/>
              <p:cNvSpPr>
                <a:spLocks noChangeShapeType="1"/>
              </p:cNvSpPr>
              <p:nvPr/>
            </p:nvSpPr>
            <p:spPr bwMode="auto">
              <a:xfrm flipV="1">
                <a:off x="4079" y="1618"/>
                <a:ext cx="11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552"/>
              <p:cNvSpPr>
                <a:spLocks/>
              </p:cNvSpPr>
              <p:nvPr/>
            </p:nvSpPr>
            <p:spPr bwMode="auto">
              <a:xfrm>
                <a:off x="4096" y="1607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5" y="4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553"/>
              <p:cNvSpPr>
                <a:spLocks noChangeShapeType="1"/>
              </p:cNvSpPr>
              <p:nvPr/>
            </p:nvSpPr>
            <p:spPr bwMode="auto">
              <a:xfrm flipV="1">
                <a:off x="4111" y="1599"/>
                <a:ext cx="9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554"/>
              <p:cNvSpPr>
                <a:spLocks/>
              </p:cNvSpPr>
              <p:nvPr/>
            </p:nvSpPr>
            <p:spPr bwMode="auto">
              <a:xfrm>
                <a:off x="4126" y="1590"/>
                <a:ext cx="8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555"/>
              <p:cNvSpPr>
                <a:spLocks noChangeShapeType="1"/>
              </p:cNvSpPr>
              <p:nvPr/>
            </p:nvSpPr>
            <p:spPr bwMode="auto">
              <a:xfrm flipV="1">
                <a:off x="4140" y="1581"/>
                <a:ext cx="10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556"/>
              <p:cNvSpPr>
                <a:spLocks/>
              </p:cNvSpPr>
              <p:nvPr/>
            </p:nvSpPr>
            <p:spPr bwMode="auto">
              <a:xfrm>
                <a:off x="4156" y="1574"/>
                <a:ext cx="1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10" y="0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5" y="2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557"/>
              <p:cNvSpPr>
                <a:spLocks noChangeShapeType="1"/>
              </p:cNvSpPr>
              <p:nvPr/>
            </p:nvSpPr>
            <p:spPr bwMode="auto">
              <a:xfrm flipV="1">
                <a:off x="4171" y="1564"/>
                <a:ext cx="7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558"/>
              <p:cNvSpPr>
                <a:spLocks/>
              </p:cNvSpPr>
              <p:nvPr/>
            </p:nvSpPr>
            <p:spPr bwMode="auto">
              <a:xfrm>
                <a:off x="4184" y="1556"/>
                <a:ext cx="1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3"/>
                  </a:cxn>
                  <a:cxn ang="0">
                    <a:pos x="10" y="0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5" y="3"/>
                    </a:lnTo>
                    <a:lnTo>
                      <a:pt x="1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559"/>
              <p:cNvSpPr>
                <a:spLocks noChangeShapeType="1"/>
              </p:cNvSpPr>
              <p:nvPr/>
            </p:nvSpPr>
            <p:spPr bwMode="auto">
              <a:xfrm flipV="1">
                <a:off x="4200" y="1546"/>
                <a:ext cx="10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560"/>
              <p:cNvSpPr>
                <a:spLocks/>
              </p:cNvSpPr>
              <p:nvPr/>
            </p:nvSpPr>
            <p:spPr bwMode="auto">
              <a:xfrm>
                <a:off x="4215" y="1537"/>
                <a:ext cx="11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561"/>
              <p:cNvSpPr>
                <a:spLocks noChangeShapeType="1"/>
              </p:cNvSpPr>
              <p:nvPr/>
            </p:nvSpPr>
            <p:spPr bwMode="auto">
              <a:xfrm flipV="1">
                <a:off x="4230" y="1528"/>
                <a:ext cx="10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562"/>
              <p:cNvSpPr>
                <a:spLocks/>
              </p:cNvSpPr>
              <p:nvPr/>
            </p:nvSpPr>
            <p:spPr bwMode="auto">
              <a:xfrm>
                <a:off x="4245" y="1519"/>
                <a:ext cx="9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5" y="3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563"/>
              <p:cNvSpPr>
                <a:spLocks noChangeShapeType="1"/>
              </p:cNvSpPr>
              <p:nvPr/>
            </p:nvSpPr>
            <p:spPr bwMode="auto">
              <a:xfrm flipV="1">
                <a:off x="4259" y="1512"/>
                <a:ext cx="11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564"/>
              <p:cNvSpPr>
                <a:spLocks/>
              </p:cNvSpPr>
              <p:nvPr/>
            </p:nvSpPr>
            <p:spPr bwMode="auto">
              <a:xfrm>
                <a:off x="4275" y="1504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5" y="2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565"/>
              <p:cNvSpPr>
                <a:spLocks noChangeShapeType="1"/>
              </p:cNvSpPr>
              <p:nvPr/>
            </p:nvSpPr>
            <p:spPr bwMode="auto">
              <a:xfrm flipV="1">
                <a:off x="4289" y="1493"/>
                <a:ext cx="11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566"/>
              <p:cNvSpPr>
                <a:spLocks/>
              </p:cNvSpPr>
              <p:nvPr/>
            </p:nvSpPr>
            <p:spPr bwMode="auto">
              <a:xfrm>
                <a:off x="4305" y="1484"/>
                <a:ext cx="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5" y="4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567"/>
              <p:cNvSpPr>
                <a:spLocks noChangeShapeType="1"/>
              </p:cNvSpPr>
              <p:nvPr/>
            </p:nvSpPr>
            <p:spPr bwMode="auto">
              <a:xfrm flipV="1">
                <a:off x="4319" y="1475"/>
                <a:ext cx="11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568"/>
              <p:cNvSpPr>
                <a:spLocks/>
              </p:cNvSpPr>
              <p:nvPr/>
            </p:nvSpPr>
            <p:spPr bwMode="auto">
              <a:xfrm>
                <a:off x="4333" y="1466"/>
                <a:ext cx="1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569"/>
              <p:cNvSpPr>
                <a:spLocks noChangeShapeType="1"/>
              </p:cNvSpPr>
              <p:nvPr/>
            </p:nvSpPr>
            <p:spPr bwMode="auto">
              <a:xfrm flipV="1">
                <a:off x="4349" y="1460"/>
                <a:ext cx="11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570"/>
              <p:cNvSpPr>
                <a:spLocks/>
              </p:cNvSpPr>
              <p:nvPr/>
            </p:nvSpPr>
            <p:spPr bwMode="auto">
              <a:xfrm>
                <a:off x="4365" y="1449"/>
                <a:ext cx="11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5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571"/>
              <p:cNvSpPr>
                <a:spLocks noChangeShapeType="1"/>
              </p:cNvSpPr>
              <p:nvPr/>
            </p:nvSpPr>
            <p:spPr bwMode="auto">
              <a:xfrm flipV="1">
                <a:off x="4379" y="1440"/>
                <a:ext cx="9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572"/>
              <p:cNvSpPr>
                <a:spLocks/>
              </p:cNvSpPr>
              <p:nvPr/>
            </p:nvSpPr>
            <p:spPr bwMode="auto">
              <a:xfrm>
                <a:off x="4393" y="1431"/>
                <a:ext cx="11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lnTo>
                      <a:pt x="6" y="4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573"/>
              <p:cNvSpPr>
                <a:spLocks noChangeShapeType="1"/>
              </p:cNvSpPr>
              <p:nvPr/>
            </p:nvSpPr>
            <p:spPr bwMode="auto">
              <a:xfrm>
                <a:off x="3873" y="1928"/>
                <a:ext cx="8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574"/>
              <p:cNvSpPr>
                <a:spLocks noChangeShapeType="1"/>
              </p:cNvSpPr>
              <p:nvPr/>
            </p:nvSpPr>
            <p:spPr bwMode="auto">
              <a:xfrm>
                <a:off x="3865" y="1923"/>
                <a:ext cx="8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575"/>
              <p:cNvSpPr>
                <a:spLocks noChangeShapeType="1"/>
              </p:cNvSpPr>
              <p:nvPr/>
            </p:nvSpPr>
            <p:spPr bwMode="auto">
              <a:xfrm>
                <a:off x="4390" y="1403"/>
                <a:ext cx="2" cy="4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76"/>
              <p:cNvSpPr>
                <a:spLocks/>
              </p:cNvSpPr>
              <p:nvPr/>
            </p:nvSpPr>
            <p:spPr bwMode="auto">
              <a:xfrm>
                <a:off x="4395" y="1412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5"/>
                    </a:lnTo>
                    <a:lnTo>
                      <a:pt x="4" y="1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577"/>
              <p:cNvSpPr>
                <a:spLocks noChangeShapeType="1"/>
              </p:cNvSpPr>
              <p:nvPr/>
            </p:nvSpPr>
            <p:spPr bwMode="auto">
              <a:xfrm>
                <a:off x="4402" y="1430"/>
                <a:ext cx="2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578"/>
              <p:cNvSpPr>
                <a:spLocks noChangeShapeType="1"/>
              </p:cNvSpPr>
              <p:nvPr/>
            </p:nvSpPr>
            <p:spPr bwMode="auto">
              <a:xfrm flipH="1">
                <a:off x="4582" y="1306"/>
                <a:ext cx="3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579"/>
              <p:cNvSpPr>
                <a:spLocks/>
              </p:cNvSpPr>
              <p:nvPr/>
            </p:nvSpPr>
            <p:spPr bwMode="auto">
              <a:xfrm>
                <a:off x="4566" y="1312"/>
                <a:ext cx="10" cy="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4"/>
                  </a:cxn>
                  <a:cxn ang="0">
                    <a:pos x="0" y="5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580"/>
              <p:cNvSpPr>
                <a:spLocks/>
              </p:cNvSpPr>
              <p:nvPr/>
            </p:nvSpPr>
            <p:spPr bwMode="auto">
              <a:xfrm>
                <a:off x="4552" y="1320"/>
                <a:ext cx="9" cy="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3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6" y="3"/>
                    </a:lnTo>
                    <a:lnTo>
                      <a:pt x="4" y="4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581"/>
              <p:cNvSpPr>
                <a:spLocks/>
              </p:cNvSpPr>
              <p:nvPr/>
            </p:nvSpPr>
            <p:spPr bwMode="auto">
              <a:xfrm>
                <a:off x="4536" y="1329"/>
                <a:ext cx="11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582"/>
              <p:cNvSpPr>
                <a:spLocks/>
              </p:cNvSpPr>
              <p:nvPr/>
            </p:nvSpPr>
            <p:spPr bwMode="auto">
              <a:xfrm>
                <a:off x="4522" y="1339"/>
                <a:ext cx="10" cy="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0" y="6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lnTo>
                      <a:pt x="7" y="2"/>
                    </a:lnTo>
                    <a:lnTo>
                      <a:pt x="5" y="3"/>
                    </a:lnTo>
                    <a:lnTo>
                      <a:pt x="0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583"/>
              <p:cNvSpPr>
                <a:spLocks/>
              </p:cNvSpPr>
              <p:nvPr/>
            </p:nvSpPr>
            <p:spPr bwMode="auto">
              <a:xfrm>
                <a:off x="4506" y="1348"/>
                <a:ext cx="11" cy="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584"/>
              <p:cNvSpPr>
                <a:spLocks/>
              </p:cNvSpPr>
              <p:nvPr/>
            </p:nvSpPr>
            <p:spPr bwMode="auto">
              <a:xfrm>
                <a:off x="4492" y="1357"/>
                <a:ext cx="9" cy="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585"/>
              <p:cNvSpPr>
                <a:spLocks/>
              </p:cNvSpPr>
              <p:nvPr/>
            </p:nvSpPr>
            <p:spPr bwMode="auto">
              <a:xfrm>
                <a:off x="4478" y="1364"/>
                <a:ext cx="9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586"/>
              <p:cNvSpPr>
                <a:spLocks/>
              </p:cNvSpPr>
              <p:nvPr/>
            </p:nvSpPr>
            <p:spPr bwMode="auto">
              <a:xfrm>
                <a:off x="4462" y="1373"/>
                <a:ext cx="11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0" y="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587"/>
              <p:cNvSpPr>
                <a:spLocks/>
              </p:cNvSpPr>
              <p:nvPr/>
            </p:nvSpPr>
            <p:spPr bwMode="auto">
              <a:xfrm>
                <a:off x="4446" y="1382"/>
                <a:ext cx="11" cy="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10" y="0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588"/>
              <p:cNvSpPr>
                <a:spLocks/>
              </p:cNvSpPr>
              <p:nvPr/>
            </p:nvSpPr>
            <p:spPr bwMode="auto">
              <a:xfrm>
                <a:off x="4431" y="1391"/>
                <a:ext cx="10" cy="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0" y="7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5" y="3"/>
                    </a:lnTo>
                    <a:lnTo>
                      <a:pt x="2" y="5"/>
                    </a:lnTo>
                    <a:lnTo>
                      <a:pt x="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589"/>
              <p:cNvSpPr>
                <a:spLocks/>
              </p:cNvSpPr>
              <p:nvPr/>
            </p:nvSpPr>
            <p:spPr bwMode="auto">
              <a:xfrm>
                <a:off x="4418" y="1401"/>
                <a:ext cx="9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4" y="3"/>
                    </a:lnTo>
                    <a:lnTo>
                      <a:pt x="0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590"/>
              <p:cNvSpPr>
                <a:spLocks/>
              </p:cNvSpPr>
              <p:nvPr/>
            </p:nvSpPr>
            <p:spPr bwMode="auto">
              <a:xfrm>
                <a:off x="4402" y="1410"/>
                <a:ext cx="11" cy="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6" y="2"/>
                  </a:cxn>
                  <a:cxn ang="0">
                    <a:pos x="0" y="3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8" y="1"/>
                    </a:lnTo>
                    <a:lnTo>
                      <a:pt x="6" y="2"/>
                    </a:lnTo>
                    <a:lnTo>
                      <a:pt x="0" y="3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591"/>
              <p:cNvSpPr>
                <a:spLocks/>
              </p:cNvSpPr>
              <p:nvPr/>
            </p:nvSpPr>
            <p:spPr bwMode="auto">
              <a:xfrm>
                <a:off x="3946" y="1933"/>
                <a:ext cx="1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592"/>
              <p:cNvSpPr>
                <a:spLocks noChangeShapeType="1"/>
              </p:cNvSpPr>
              <p:nvPr/>
            </p:nvSpPr>
            <p:spPr bwMode="auto">
              <a:xfrm>
                <a:off x="3961" y="1942"/>
                <a:ext cx="11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593"/>
              <p:cNvSpPr>
                <a:spLocks/>
              </p:cNvSpPr>
              <p:nvPr/>
            </p:nvSpPr>
            <p:spPr bwMode="auto">
              <a:xfrm>
                <a:off x="3976" y="1952"/>
                <a:ext cx="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4" y="3"/>
                    </a:lnTo>
                    <a:lnTo>
                      <a:pt x="8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594"/>
              <p:cNvSpPr>
                <a:spLocks noChangeShapeType="1"/>
              </p:cNvSpPr>
              <p:nvPr/>
            </p:nvSpPr>
            <p:spPr bwMode="auto">
              <a:xfrm>
                <a:off x="3990" y="1960"/>
                <a:ext cx="10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595"/>
              <p:cNvSpPr>
                <a:spLocks/>
              </p:cNvSpPr>
              <p:nvPr/>
            </p:nvSpPr>
            <p:spPr bwMode="auto">
              <a:xfrm>
                <a:off x="4005" y="1969"/>
                <a:ext cx="1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6" y="2"/>
                    </a:lnTo>
                    <a:lnTo>
                      <a:pt x="11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596"/>
              <p:cNvSpPr>
                <a:spLocks noChangeShapeType="1"/>
              </p:cNvSpPr>
              <p:nvPr/>
            </p:nvSpPr>
            <p:spPr bwMode="auto">
              <a:xfrm>
                <a:off x="4022" y="1977"/>
                <a:ext cx="8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597"/>
              <p:cNvSpPr>
                <a:spLocks/>
              </p:cNvSpPr>
              <p:nvPr/>
            </p:nvSpPr>
            <p:spPr bwMode="auto">
              <a:xfrm>
                <a:off x="4035" y="1986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9" y="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5" y="4"/>
                    </a:lnTo>
                    <a:lnTo>
                      <a:pt x="9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598"/>
              <p:cNvSpPr>
                <a:spLocks noChangeShapeType="1"/>
              </p:cNvSpPr>
              <p:nvPr/>
            </p:nvSpPr>
            <p:spPr bwMode="auto">
              <a:xfrm>
                <a:off x="4052" y="1997"/>
                <a:ext cx="8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599"/>
              <p:cNvSpPr>
                <a:spLocks/>
              </p:cNvSpPr>
              <p:nvPr/>
            </p:nvSpPr>
            <p:spPr bwMode="auto">
              <a:xfrm>
                <a:off x="4066" y="2005"/>
                <a:ext cx="1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5" y="2"/>
                    </a:lnTo>
                    <a:lnTo>
                      <a:pt x="10" y="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600"/>
              <p:cNvSpPr>
                <a:spLocks noChangeShapeType="1"/>
              </p:cNvSpPr>
              <p:nvPr/>
            </p:nvSpPr>
            <p:spPr bwMode="auto">
              <a:xfrm>
                <a:off x="4079" y="2011"/>
                <a:ext cx="11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601"/>
              <p:cNvSpPr>
                <a:spLocks/>
              </p:cNvSpPr>
              <p:nvPr/>
            </p:nvSpPr>
            <p:spPr bwMode="auto">
              <a:xfrm>
                <a:off x="4096" y="2021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0" y="5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5" y="3"/>
                    </a:lnTo>
                    <a:lnTo>
                      <a:pt x="10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602"/>
              <p:cNvSpPr>
                <a:spLocks noChangeShapeType="1"/>
              </p:cNvSpPr>
              <p:nvPr/>
            </p:nvSpPr>
            <p:spPr bwMode="auto">
              <a:xfrm>
                <a:off x="4111" y="2030"/>
                <a:ext cx="9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603"/>
              <p:cNvSpPr>
                <a:spLocks/>
              </p:cNvSpPr>
              <p:nvPr/>
            </p:nvSpPr>
            <p:spPr bwMode="auto">
              <a:xfrm>
                <a:off x="4126" y="2039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4" y="3"/>
                    </a:lnTo>
                    <a:lnTo>
                      <a:pt x="8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604"/>
              <p:cNvSpPr>
                <a:spLocks noChangeShapeType="1"/>
              </p:cNvSpPr>
              <p:nvPr/>
            </p:nvSpPr>
            <p:spPr bwMode="auto">
              <a:xfrm>
                <a:off x="4140" y="2048"/>
                <a:ext cx="10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605"/>
              <p:cNvSpPr>
                <a:spLocks/>
              </p:cNvSpPr>
              <p:nvPr/>
            </p:nvSpPr>
            <p:spPr bwMode="auto">
              <a:xfrm>
                <a:off x="4156" y="2056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0" y="6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3"/>
                    </a:lnTo>
                    <a:lnTo>
                      <a:pt x="10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606"/>
              <p:cNvSpPr>
                <a:spLocks noChangeShapeType="1"/>
              </p:cNvSpPr>
              <p:nvPr/>
            </p:nvSpPr>
            <p:spPr bwMode="auto">
              <a:xfrm>
                <a:off x="4171" y="2065"/>
                <a:ext cx="7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607"/>
              <p:cNvSpPr>
                <a:spLocks/>
              </p:cNvSpPr>
              <p:nvPr/>
            </p:nvSpPr>
            <p:spPr bwMode="auto">
              <a:xfrm>
                <a:off x="4184" y="2074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0" y="5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5" y="3"/>
                    </a:lnTo>
                    <a:lnTo>
                      <a:pt x="10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608"/>
              <p:cNvSpPr>
                <a:spLocks noChangeShapeType="1"/>
              </p:cNvSpPr>
              <p:nvPr/>
            </p:nvSpPr>
            <p:spPr bwMode="auto">
              <a:xfrm>
                <a:off x="4200" y="2083"/>
                <a:ext cx="10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609"/>
              <p:cNvSpPr>
                <a:spLocks/>
              </p:cNvSpPr>
              <p:nvPr/>
            </p:nvSpPr>
            <p:spPr bwMode="auto">
              <a:xfrm>
                <a:off x="4215" y="2092"/>
                <a:ext cx="1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6" y="2"/>
                    </a:lnTo>
                    <a:lnTo>
                      <a:pt x="11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610"/>
              <p:cNvSpPr>
                <a:spLocks noChangeShapeType="1"/>
              </p:cNvSpPr>
              <p:nvPr/>
            </p:nvSpPr>
            <p:spPr bwMode="auto">
              <a:xfrm>
                <a:off x="4230" y="2100"/>
                <a:ext cx="10" cy="8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611"/>
              <p:cNvSpPr>
                <a:spLocks/>
              </p:cNvSpPr>
              <p:nvPr/>
            </p:nvSpPr>
            <p:spPr bwMode="auto">
              <a:xfrm>
                <a:off x="4245" y="2109"/>
                <a:ext cx="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9" y="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5" y="4"/>
                    </a:lnTo>
                    <a:lnTo>
                      <a:pt x="9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612"/>
              <p:cNvSpPr>
                <a:spLocks noChangeShapeType="1"/>
              </p:cNvSpPr>
              <p:nvPr/>
            </p:nvSpPr>
            <p:spPr bwMode="auto">
              <a:xfrm>
                <a:off x="4259" y="2118"/>
                <a:ext cx="11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613"/>
              <p:cNvSpPr>
                <a:spLocks/>
              </p:cNvSpPr>
              <p:nvPr/>
            </p:nvSpPr>
            <p:spPr bwMode="auto">
              <a:xfrm>
                <a:off x="4275" y="2127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9" y="5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5" y="3"/>
                    </a:lnTo>
                    <a:lnTo>
                      <a:pt x="9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614"/>
              <p:cNvSpPr>
                <a:spLocks noChangeShapeType="1"/>
              </p:cNvSpPr>
              <p:nvPr/>
            </p:nvSpPr>
            <p:spPr bwMode="auto">
              <a:xfrm>
                <a:off x="4289" y="2136"/>
                <a:ext cx="11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615"/>
              <p:cNvSpPr>
                <a:spLocks/>
              </p:cNvSpPr>
              <p:nvPr/>
            </p:nvSpPr>
            <p:spPr bwMode="auto">
              <a:xfrm>
                <a:off x="4305" y="2145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5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616"/>
              <p:cNvSpPr>
                <a:spLocks noChangeShapeType="1"/>
              </p:cNvSpPr>
              <p:nvPr/>
            </p:nvSpPr>
            <p:spPr bwMode="auto">
              <a:xfrm>
                <a:off x="4319" y="2153"/>
                <a:ext cx="11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617"/>
              <p:cNvSpPr>
                <a:spLocks/>
              </p:cNvSpPr>
              <p:nvPr/>
            </p:nvSpPr>
            <p:spPr bwMode="auto">
              <a:xfrm>
                <a:off x="4333" y="2162"/>
                <a:ext cx="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1" y="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6" y="4"/>
                    </a:lnTo>
                    <a:lnTo>
                      <a:pt x="11" y="7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618"/>
              <p:cNvSpPr>
                <a:spLocks noChangeShapeType="1"/>
              </p:cNvSpPr>
              <p:nvPr/>
            </p:nvSpPr>
            <p:spPr bwMode="auto">
              <a:xfrm>
                <a:off x="4349" y="2169"/>
                <a:ext cx="11" cy="7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619"/>
              <p:cNvSpPr>
                <a:spLocks/>
              </p:cNvSpPr>
              <p:nvPr/>
            </p:nvSpPr>
            <p:spPr bwMode="auto">
              <a:xfrm>
                <a:off x="4365" y="2180"/>
                <a:ext cx="1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5" y="2"/>
                    </a:lnTo>
                    <a:lnTo>
                      <a:pt x="11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620"/>
              <p:cNvSpPr>
                <a:spLocks noChangeShapeType="1"/>
              </p:cNvSpPr>
              <p:nvPr/>
            </p:nvSpPr>
            <p:spPr bwMode="auto">
              <a:xfrm>
                <a:off x="4379" y="2189"/>
                <a:ext cx="9" cy="5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621"/>
              <p:cNvSpPr>
                <a:spLocks/>
              </p:cNvSpPr>
              <p:nvPr/>
            </p:nvSpPr>
            <p:spPr bwMode="auto">
              <a:xfrm>
                <a:off x="4393" y="2198"/>
                <a:ext cx="1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1" y="5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6" y="2"/>
                    </a:lnTo>
                    <a:lnTo>
                      <a:pt x="11" y="5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622"/>
              <p:cNvSpPr>
                <a:spLocks noChangeShapeType="1"/>
              </p:cNvSpPr>
              <p:nvPr/>
            </p:nvSpPr>
            <p:spPr bwMode="auto">
              <a:xfrm flipV="1">
                <a:off x="3931" y="1933"/>
                <a:ext cx="15" cy="28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623"/>
              <p:cNvSpPr>
                <a:spLocks noChangeShapeType="1"/>
              </p:cNvSpPr>
              <p:nvPr/>
            </p:nvSpPr>
            <p:spPr bwMode="auto">
              <a:xfrm flipV="1">
                <a:off x="4390" y="2227"/>
                <a:ext cx="2" cy="4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624"/>
              <p:cNvSpPr>
                <a:spLocks/>
              </p:cNvSpPr>
              <p:nvPr/>
            </p:nvSpPr>
            <p:spPr bwMode="auto">
              <a:xfrm>
                <a:off x="4395" y="2212"/>
                <a:ext cx="4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6"/>
                    </a:lnTo>
                    <a:lnTo>
                      <a:pt x="4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625"/>
              <p:cNvSpPr>
                <a:spLocks noChangeShapeType="1"/>
              </p:cNvSpPr>
              <p:nvPr/>
            </p:nvSpPr>
            <p:spPr bwMode="auto">
              <a:xfrm flipV="1">
                <a:off x="4402" y="2203"/>
                <a:ext cx="2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626"/>
              <p:cNvSpPr>
                <a:spLocks noChangeShapeType="1"/>
              </p:cNvSpPr>
              <p:nvPr/>
            </p:nvSpPr>
            <p:spPr bwMode="auto">
              <a:xfrm flipH="1" flipV="1">
                <a:off x="4582" y="2326"/>
                <a:ext cx="3" cy="4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27"/>
              <p:cNvSpPr>
                <a:spLocks/>
              </p:cNvSpPr>
              <p:nvPr/>
            </p:nvSpPr>
            <p:spPr bwMode="auto">
              <a:xfrm>
                <a:off x="4566" y="2317"/>
                <a:ext cx="10" cy="7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28"/>
              <p:cNvSpPr>
                <a:spLocks/>
              </p:cNvSpPr>
              <p:nvPr/>
            </p:nvSpPr>
            <p:spPr bwMode="auto">
              <a:xfrm>
                <a:off x="4552" y="2308"/>
                <a:ext cx="9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9"/>
              <p:cNvSpPr>
                <a:spLocks/>
              </p:cNvSpPr>
              <p:nvPr/>
            </p:nvSpPr>
            <p:spPr bwMode="auto">
              <a:xfrm>
                <a:off x="4536" y="2300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630"/>
              <p:cNvSpPr>
                <a:spLocks/>
              </p:cNvSpPr>
              <p:nvPr/>
            </p:nvSpPr>
            <p:spPr bwMode="auto">
              <a:xfrm>
                <a:off x="4522" y="2291"/>
                <a:ext cx="10" cy="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7" y="3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631"/>
              <p:cNvSpPr>
                <a:spLocks/>
              </p:cNvSpPr>
              <p:nvPr/>
            </p:nvSpPr>
            <p:spPr bwMode="auto">
              <a:xfrm>
                <a:off x="4506" y="2282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632"/>
              <p:cNvSpPr>
                <a:spLocks/>
              </p:cNvSpPr>
              <p:nvPr/>
            </p:nvSpPr>
            <p:spPr bwMode="auto">
              <a:xfrm>
                <a:off x="4492" y="2273"/>
                <a:ext cx="9" cy="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633"/>
              <p:cNvSpPr>
                <a:spLocks/>
              </p:cNvSpPr>
              <p:nvPr/>
            </p:nvSpPr>
            <p:spPr bwMode="auto">
              <a:xfrm>
                <a:off x="4478" y="2264"/>
                <a:ext cx="9" cy="8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634"/>
              <p:cNvSpPr>
                <a:spLocks/>
              </p:cNvSpPr>
              <p:nvPr/>
            </p:nvSpPr>
            <p:spPr bwMode="auto">
              <a:xfrm>
                <a:off x="4462" y="2256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635"/>
              <p:cNvSpPr>
                <a:spLocks/>
              </p:cNvSpPr>
              <p:nvPr/>
            </p:nvSpPr>
            <p:spPr bwMode="auto">
              <a:xfrm>
                <a:off x="4446" y="2247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5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636"/>
              <p:cNvSpPr>
                <a:spLocks/>
              </p:cNvSpPr>
              <p:nvPr/>
            </p:nvSpPr>
            <p:spPr bwMode="auto">
              <a:xfrm>
                <a:off x="4431" y="2238"/>
                <a:ext cx="10" cy="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637"/>
              <p:cNvSpPr>
                <a:spLocks/>
              </p:cNvSpPr>
              <p:nvPr/>
            </p:nvSpPr>
            <p:spPr bwMode="auto">
              <a:xfrm>
                <a:off x="4418" y="2227"/>
                <a:ext cx="9" cy="7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638"/>
              <p:cNvSpPr>
                <a:spLocks/>
              </p:cNvSpPr>
              <p:nvPr/>
            </p:nvSpPr>
            <p:spPr bwMode="auto">
              <a:xfrm>
                <a:off x="4402" y="2220"/>
                <a:ext cx="11" cy="6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8" y="5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8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Line 639"/>
              <p:cNvSpPr>
                <a:spLocks noChangeShapeType="1"/>
              </p:cNvSpPr>
              <p:nvPr/>
            </p:nvSpPr>
            <p:spPr bwMode="auto">
              <a:xfrm>
                <a:off x="4585" y="2330"/>
                <a:ext cx="4" cy="3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640"/>
              <p:cNvSpPr>
                <a:spLocks/>
              </p:cNvSpPr>
              <p:nvPr/>
            </p:nvSpPr>
            <p:spPr bwMode="auto">
              <a:xfrm>
                <a:off x="4592" y="2338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8" y="11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4" y="5"/>
                    </a:lnTo>
                    <a:lnTo>
                      <a:pt x="8" y="1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Line 641"/>
              <p:cNvSpPr>
                <a:spLocks noChangeShapeType="1"/>
              </p:cNvSpPr>
              <p:nvPr/>
            </p:nvSpPr>
            <p:spPr bwMode="auto">
              <a:xfrm>
                <a:off x="4603" y="2354"/>
                <a:ext cx="3" cy="6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642"/>
              <p:cNvSpPr>
                <a:spLocks/>
              </p:cNvSpPr>
              <p:nvPr/>
            </p:nvSpPr>
            <p:spPr bwMode="auto">
              <a:xfrm>
                <a:off x="4265" y="1910"/>
                <a:ext cx="40" cy="1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6" y="0"/>
                  </a:cxn>
                  <a:cxn ang="0">
                    <a:pos x="38" y="1"/>
                  </a:cxn>
                  <a:cxn ang="0">
                    <a:pos x="39" y="4"/>
                  </a:cxn>
                  <a:cxn ang="0">
                    <a:pos x="40" y="7"/>
                  </a:cxn>
                  <a:cxn ang="0">
                    <a:pos x="40" y="12"/>
                  </a:cxn>
                  <a:cxn ang="0">
                    <a:pos x="39" y="15"/>
                  </a:cxn>
                  <a:cxn ang="0">
                    <a:pos x="38" y="17"/>
                  </a:cxn>
                  <a:cxn ang="0">
                    <a:pos x="36" y="18"/>
                  </a:cxn>
                  <a:cxn ang="0">
                    <a:pos x="20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18">
                    <a:moveTo>
                      <a:pt x="20" y="0"/>
                    </a:moveTo>
                    <a:lnTo>
                      <a:pt x="36" y="0"/>
                    </a:lnTo>
                    <a:lnTo>
                      <a:pt x="38" y="1"/>
                    </a:lnTo>
                    <a:lnTo>
                      <a:pt x="39" y="4"/>
                    </a:lnTo>
                    <a:lnTo>
                      <a:pt x="40" y="7"/>
                    </a:lnTo>
                    <a:lnTo>
                      <a:pt x="40" y="12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20" y="18"/>
                    </a:lnTo>
                    <a:lnTo>
                      <a:pt x="4" y="18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6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643"/>
              <p:cNvSpPr>
                <a:spLocks/>
              </p:cNvSpPr>
              <p:nvPr/>
            </p:nvSpPr>
            <p:spPr bwMode="auto">
              <a:xfrm>
                <a:off x="4265" y="1944"/>
                <a:ext cx="40" cy="14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36" y="14"/>
                  </a:cxn>
                  <a:cxn ang="0">
                    <a:pos x="38" y="14"/>
                  </a:cxn>
                  <a:cxn ang="0">
                    <a:pos x="39" y="11"/>
                  </a:cxn>
                  <a:cxn ang="0">
                    <a:pos x="40" y="9"/>
                  </a:cxn>
                  <a:cxn ang="0">
                    <a:pos x="40" y="5"/>
                  </a:cxn>
                  <a:cxn ang="0">
                    <a:pos x="39" y="3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16" y="14"/>
                  </a:cxn>
                </a:cxnLst>
                <a:rect l="0" t="0" r="r" b="b"/>
                <a:pathLst>
                  <a:path w="40" h="14">
                    <a:moveTo>
                      <a:pt x="20" y="14"/>
                    </a:moveTo>
                    <a:lnTo>
                      <a:pt x="36" y="14"/>
                    </a:lnTo>
                    <a:lnTo>
                      <a:pt x="38" y="14"/>
                    </a:lnTo>
                    <a:lnTo>
                      <a:pt x="39" y="11"/>
                    </a:lnTo>
                    <a:lnTo>
                      <a:pt x="40" y="9"/>
                    </a:lnTo>
                    <a:lnTo>
                      <a:pt x="40" y="5"/>
                    </a:lnTo>
                    <a:lnTo>
                      <a:pt x="39" y="3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16" y="14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644"/>
              <p:cNvSpPr>
                <a:spLocks/>
              </p:cNvSpPr>
              <p:nvPr/>
            </p:nvSpPr>
            <p:spPr bwMode="auto">
              <a:xfrm>
                <a:off x="4214" y="1944"/>
                <a:ext cx="42" cy="1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26" y="14"/>
                  </a:cxn>
                  <a:cxn ang="0">
                    <a:pos x="15" y="14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5" y="0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0" y="0"/>
                  </a:cxn>
                  <a:cxn ang="0">
                    <a:pos x="41" y="3"/>
                  </a:cxn>
                  <a:cxn ang="0">
                    <a:pos x="42" y="5"/>
                  </a:cxn>
                  <a:cxn ang="0">
                    <a:pos x="42" y="9"/>
                  </a:cxn>
                  <a:cxn ang="0">
                    <a:pos x="41" y="11"/>
                  </a:cxn>
                  <a:cxn ang="0">
                    <a:pos x="41" y="12"/>
                  </a:cxn>
                </a:cxnLst>
                <a:rect l="0" t="0" r="r" b="b"/>
                <a:pathLst>
                  <a:path w="42" h="14">
                    <a:moveTo>
                      <a:pt x="37" y="14"/>
                    </a:moveTo>
                    <a:lnTo>
                      <a:pt x="26" y="14"/>
                    </a:lnTo>
                    <a:lnTo>
                      <a:pt x="1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2" y="9"/>
                    </a:lnTo>
                    <a:lnTo>
                      <a:pt x="41" y="11"/>
                    </a:lnTo>
                    <a:lnTo>
                      <a:pt x="41" y="1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645"/>
              <p:cNvSpPr>
                <a:spLocks/>
              </p:cNvSpPr>
              <p:nvPr/>
            </p:nvSpPr>
            <p:spPr bwMode="auto">
              <a:xfrm>
                <a:off x="4214" y="1910"/>
                <a:ext cx="42" cy="18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4" y="18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21" y="0"/>
                  </a:cxn>
                  <a:cxn ang="0">
                    <a:pos x="37" y="0"/>
                  </a:cxn>
                  <a:cxn ang="0">
                    <a:pos x="40" y="1"/>
                  </a:cxn>
                  <a:cxn ang="0">
                    <a:pos x="41" y="4"/>
                  </a:cxn>
                  <a:cxn ang="0">
                    <a:pos x="42" y="7"/>
                  </a:cxn>
                  <a:cxn ang="0">
                    <a:pos x="42" y="12"/>
                  </a:cxn>
                  <a:cxn ang="0">
                    <a:pos x="41" y="15"/>
                  </a:cxn>
                  <a:cxn ang="0">
                    <a:pos x="40" y="17"/>
                  </a:cxn>
                  <a:cxn ang="0">
                    <a:pos x="37" y="18"/>
                  </a:cxn>
                  <a:cxn ang="0">
                    <a:pos x="25" y="18"/>
                  </a:cxn>
                </a:cxnLst>
                <a:rect l="0" t="0" r="r" b="b"/>
                <a:pathLst>
                  <a:path w="42" h="18">
                    <a:moveTo>
                      <a:pt x="21" y="18"/>
                    </a:moveTo>
                    <a:lnTo>
                      <a:pt x="4" y="18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1" y="0"/>
                    </a:lnTo>
                    <a:lnTo>
                      <a:pt x="37" y="0"/>
                    </a:lnTo>
                    <a:lnTo>
                      <a:pt x="40" y="1"/>
                    </a:lnTo>
                    <a:lnTo>
                      <a:pt x="41" y="4"/>
                    </a:lnTo>
                    <a:lnTo>
                      <a:pt x="42" y="7"/>
                    </a:lnTo>
                    <a:lnTo>
                      <a:pt x="42" y="12"/>
                    </a:lnTo>
                    <a:lnTo>
                      <a:pt x="41" y="15"/>
                    </a:lnTo>
                    <a:lnTo>
                      <a:pt x="40" y="17"/>
                    </a:lnTo>
                    <a:lnTo>
                      <a:pt x="37" y="18"/>
                    </a:lnTo>
                    <a:lnTo>
                      <a:pt x="25" y="18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646"/>
              <p:cNvSpPr>
                <a:spLocks/>
              </p:cNvSpPr>
              <p:nvPr/>
            </p:nvSpPr>
            <p:spPr bwMode="auto">
              <a:xfrm>
                <a:off x="3733" y="1824"/>
                <a:ext cx="33" cy="12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16" y="12"/>
                  </a:cxn>
                  <a:cxn ang="0">
                    <a:pos x="3" y="12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32" y="11"/>
                  </a:cxn>
                  <a:cxn ang="0">
                    <a:pos x="29" y="12"/>
                  </a:cxn>
                </a:cxnLst>
                <a:rect l="0" t="0" r="r" b="b"/>
                <a:pathLst>
                  <a:path w="33" h="12">
                    <a:moveTo>
                      <a:pt x="29" y="12"/>
                    </a:moveTo>
                    <a:lnTo>
                      <a:pt x="16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3" y="5"/>
                    </a:lnTo>
                    <a:lnTo>
                      <a:pt x="33" y="8"/>
                    </a:lnTo>
                    <a:lnTo>
                      <a:pt x="32" y="11"/>
                    </a:lnTo>
                    <a:lnTo>
                      <a:pt x="29" y="1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Line 647"/>
              <p:cNvSpPr>
                <a:spLocks noChangeShapeType="1"/>
              </p:cNvSpPr>
              <p:nvPr/>
            </p:nvSpPr>
            <p:spPr bwMode="auto">
              <a:xfrm>
                <a:off x="4286" y="2007"/>
                <a:ext cx="5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Line 648"/>
              <p:cNvSpPr>
                <a:spLocks noChangeShapeType="1"/>
              </p:cNvSpPr>
              <p:nvPr/>
            </p:nvSpPr>
            <p:spPr bwMode="auto">
              <a:xfrm>
                <a:off x="4296" y="2009"/>
                <a:ext cx="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Line 649"/>
              <p:cNvSpPr>
                <a:spLocks noChangeShapeType="1"/>
              </p:cNvSpPr>
              <p:nvPr/>
            </p:nvSpPr>
            <p:spPr bwMode="auto">
              <a:xfrm>
                <a:off x="4302" y="2011"/>
                <a:ext cx="7" cy="1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650"/>
              <p:cNvSpPr>
                <a:spLocks/>
              </p:cNvSpPr>
              <p:nvPr/>
            </p:nvSpPr>
            <p:spPr bwMode="auto">
              <a:xfrm>
                <a:off x="4314" y="2014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1" y="6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lnTo>
                      <a:pt x="5" y="3"/>
                    </a:lnTo>
                    <a:lnTo>
                      <a:pt x="11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651"/>
              <p:cNvSpPr>
                <a:spLocks/>
              </p:cNvSpPr>
              <p:nvPr/>
            </p:nvSpPr>
            <p:spPr bwMode="auto">
              <a:xfrm>
                <a:off x="4330" y="2023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9" y="6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3" y="2"/>
                    </a:lnTo>
                    <a:lnTo>
                      <a:pt x="9" y="6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Line 652"/>
              <p:cNvSpPr>
                <a:spLocks noChangeShapeType="1"/>
              </p:cNvSpPr>
              <p:nvPr/>
            </p:nvSpPr>
            <p:spPr bwMode="auto">
              <a:xfrm flipV="1">
                <a:off x="4286" y="2005"/>
                <a:ext cx="5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Line 653"/>
              <p:cNvSpPr>
                <a:spLocks noChangeShapeType="1"/>
              </p:cNvSpPr>
              <p:nvPr/>
            </p:nvSpPr>
            <p:spPr bwMode="auto">
              <a:xfrm flipV="1">
                <a:off x="4296" y="2002"/>
                <a:ext cx="6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Line 654"/>
              <p:cNvSpPr>
                <a:spLocks noChangeShapeType="1"/>
              </p:cNvSpPr>
              <p:nvPr/>
            </p:nvSpPr>
            <p:spPr bwMode="auto">
              <a:xfrm flipV="1">
                <a:off x="4302" y="2000"/>
                <a:ext cx="7" cy="2"/>
              </a:xfrm>
              <a:prstGeom prst="line">
                <a:avLst/>
              </a:pr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655"/>
              <p:cNvSpPr>
                <a:spLocks/>
              </p:cNvSpPr>
              <p:nvPr/>
            </p:nvSpPr>
            <p:spPr bwMode="auto">
              <a:xfrm>
                <a:off x="4314" y="1993"/>
                <a:ext cx="1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5" y="3"/>
                    </a:lnTo>
                    <a:lnTo>
                      <a:pt x="11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656"/>
              <p:cNvSpPr>
                <a:spLocks/>
              </p:cNvSpPr>
              <p:nvPr/>
            </p:nvSpPr>
            <p:spPr bwMode="auto">
              <a:xfrm>
                <a:off x="4330" y="1984"/>
                <a:ext cx="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5"/>
                  </a:cxn>
                  <a:cxn ang="0">
                    <a:pos x="9" y="0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3" y="5"/>
                    </a:lnTo>
                    <a:lnTo>
                      <a:pt x="9" y="0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5" name="Line 919"/>
            <p:cNvSpPr>
              <a:spLocks noChangeShapeType="1"/>
            </p:cNvSpPr>
            <p:nvPr/>
          </p:nvSpPr>
          <p:spPr bwMode="auto">
            <a:xfrm flipV="1">
              <a:off x="7097713" y="2025651"/>
              <a:ext cx="261938" cy="495300"/>
            </a:xfrm>
            <a:prstGeom prst="line">
              <a:avLst/>
            </a:prstGeom>
            <a:noFill/>
            <a:ln w="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Line 1027"/>
            <p:cNvSpPr>
              <a:spLocks noChangeShapeType="1"/>
            </p:cNvSpPr>
            <p:nvPr/>
          </p:nvSpPr>
          <p:spPr bwMode="auto">
            <a:xfrm>
              <a:off x="7312025" y="2025651"/>
              <a:ext cx="3175" cy="1588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Line 1028"/>
            <p:cNvSpPr>
              <a:spLocks noChangeShapeType="1"/>
            </p:cNvSpPr>
            <p:nvPr/>
          </p:nvSpPr>
          <p:spPr bwMode="auto">
            <a:xfrm>
              <a:off x="7315200" y="2025651"/>
              <a:ext cx="66675" cy="1588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Line 1029"/>
            <p:cNvSpPr>
              <a:spLocks noChangeShapeType="1"/>
            </p:cNvSpPr>
            <p:nvPr/>
          </p:nvSpPr>
          <p:spPr bwMode="auto">
            <a:xfrm flipV="1">
              <a:off x="7218363" y="2025651"/>
              <a:ext cx="163513" cy="520700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1033"/>
            <p:cNvSpPr>
              <a:spLocks/>
            </p:cNvSpPr>
            <p:nvPr/>
          </p:nvSpPr>
          <p:spPr bwMode="auto">
            <a:xfrm>
              <a:off x="5959475" y="2025651"/>
              <a:ext cx="1352550" cy="752475"/>
            </a:xfrm>
            <a:custGeom>
              <a:avLst/>
              <a:gdLst/>
              <a:ahLst/>
              <a:cxnLst>
                <a:cxn ang="0">
                  <a:pos x="841" y="7"/>
                </a:cxn>
                <a:cxn ang="0">
                  <a:pos x="819" y="20"/>
                </a:cxn>
                <a:cxn ang="0">
                  <a:pos x="798" y="32"/>
                </a:cxn>
                <a:cxn ang="0">
                  <a:pos x="778" y="44"/>
                </a:cxn>
                <a:cxn ang="0">
                  <a:pos x="758" y="56"/>
                </a:cxn>
                <a:cxn ang="0">
                  <a:pos x="738" y="68"/>
                </a:cxn>
                <a:cxn ang="0">
                  <a:pos x="717" y="80"/>
                </a:cxn>
                <a:cxn ang="0">
                  <a:pos x="696" y="92"/>
                </a:cxn>
                <a:cxn ang="0">
                  <a:pos x="675" y="104"/>
                </a:cxn>
                <a:cxn ang="0">
                  <a:pos x="655" y="116"/>
                </a:cxn>
                <a:cxn ang="0">
                  <a:pos x="635" y="128"/>
                </a:cxn>
                <a:cxn ang="0">
                  <a:pos x="614" y="140"/>
                </a:cxn>
                <a:cxn ang="0">
                  <a:pos x="594" y="152"/>
                </a:cxn>
                <a:cxn ang="0">
                  <a:pos x="575" y="164"/>
                </a:cxn>
                <a:cxn ang="0">
                  <a:pos x="555" y="175"/>
                </a:cxn>
                <a:cxn ang="0">
                  <a:pos x="536" y="186"/>
                </a:cxn>
                <a:cxn ang="0">
                  <a:pos x="516" y="198"/>
                </a:cxn>
                <a:cxn ang="0">
                  <a:pos x="497" y="209"/>
                </a:cxn>
                <a:cxn ang="0">
                  <a:pos x="476" y="221"/>
                </a:cxn>
                <a:cxn ang="0">
                  <a:pos x="454" y="234"/>
                </a:cxn>
                <a:cxn ang="0">
                  <a:pos x="432" y="247"/>
                </a:cxn>
                <a:cxn ang="0">
                  <a:pos x="413" y="259"/>
                </a:cxn>
                <a:cxn ang="0">
                  <a:pos x="392" y="271"/>
                </a:cxn>
                <a:cxn ang="0">
                  <a:pos x="364" y="287"/>
                </a:cxn>
                <a:cxn ang="0">
                  <a:pos x="345" y="299"/>
                </a:cxn>
                <a:cxn ang="0">
                  <a:pos x="326" y="310"/>
                </a:cxn>
                <a:cxn ang="0">
                  <a:pos x="307" y="321"/>
                </a:cxn>
                <a:cxn ang="0">
                  <a:pos x="284" y="334"/>
                </a:cxn>
                <a:cxn ang="0">
                  <a:pos x="254" y="352"/>
                </a:cxn>
                <a:cxn ang="0">
                  <a:pos x="234" y="364"/>
                </a:cxn>
                <a:cxn ang="0">
                  <a:pos x="209" y="378"/>
                </a:cxn>
                <a:cxn ang="0">
                  <a:pos x="185" y="393"/>
                </a:cxn>
                <a:cxn ang="0">
                  <a:pos x="158" y="408"/>
                </a:cxn>
                <a:cxn ang="0">
                  <a:pos x="140" y="419"/>
                </a:cxn>
                <a:cxn ang="0">
                  <a:pos x="129" y="425"/>
                </a:cxn>
                <a:cxn ang="0">
                  <a:pos x="103" y="437"/>
                </a:cxn>
                <a:cxn ang="0">
                  <a:pos x="79" y="446"/>
                </a:cxn>
                <a:cxn ang="0">
                  <a:pos x="65" y="451"/>
                </a:cxn>
                <a:cxn ang="0">
                  <a:pos x="40" y="460"/>
                </a:cxn>
                <a:cxn ang="0">
                  <a:pos x="21" y="467"/>
                </a:cxn>
              </a:cxnLst>
              <a:rect l="0" t="0" r="r" b="b"/>
              <a:pathLst>
                <a:path w="852" h="474">
                  <a:moveTo>
                    <a:pt x="852" y="0"/>
                  </a:moveTo>
                  <a:lnTo>
                    <a:pt x="841" y="7"/>
                  </a:lnTo>
                  <a:lnTo>
                    <a:pt x="830" y="14"/>
                  </a:lnTo>
                  <a:lnTo>
                    <a:pt x="819" y="20"/>
                  </a:lnTo>
                  <a:lnTo>
                    <a:pt x="808" y="27"/>
                  </a:lnTo>
                  <a:lnTo>
                    <a:pt x="798" y="32"/>
                  </a:lnTo>
                  <a:lnTo>
                    <a:pt x="788" y="38"/>
                  </a:lnTo>
                  <a:lnTo>
                    <a:pt x="778" y="44"/>
                  </a:lnTo>
                  <a:lnTo>
                    <a:pt x="768" y="50"/>
                  </a:lnTo>
                  <a:lnTo>
                    <a:pt x="758" y="56"/>
                  </a:lnTo>
                  <a:lnTo>
                    <a:pt x="748" y="62"/>
                  </a:lnTo>
                  <a:lnTo>
                    <a:pt x="738" y="68"/>
                  </a:lnTo>
                  <a:lnTo>
                    <a:pt x="727" y="74"/>
                  </a:lnTo>
                  <a:lnTo>
                    <a:pt x="717" y="80"/>
                  </a:lnTo>
                  <a:lnTo>
                    <a:pt x="707" y="86"/>
                  </a:lnTo>
                  <a:lnTo>
                    <a:pt x="696" y="92"/>
                  </a:lnTo>
                  <a:lnTo>
                    <a:pt x="685" y="98"/>
                  </a:lnTo>
                  <a:lnTo>
                    <a:pt x="675" y="104"/>
                  </a:lnTo>
                  <a:lnTo>
                    <a:pt x="665" y="110"/>
                  </a:lnTo>
                  <a:lnTo>
                    <a:pt x="655" y="116"/>
                  </a:lnTo>
                  <a:lnTo>
                    <a:pt x="645" y="122"/>
                  </a:lnTo>
                  <a:lnTo>
                    <a:pt x="635" y="128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4" y="146"/>
                  </a:lnTo>
                  <a:lnTo>
                    <a:pt x="594" y="152"/>
                  </a:lnTo>
                  <a:lnTo>
                    <a:pt x="584" y="158"/>
                  </a:lnTo>
                  <a:lnTo>
                    <a:pt x="575" y="164"/>
                  </a:lnTo>
                  <a:lnTo>
                    <a:pt x="565" y="169"/>
                  </a:lnTo>
                  <a:lnTo>
                    <a:pt x="555" y="175"/>
                  </a:lnTo>
                  <a:lnTo>
                    <a:pt x="545" y="181"/>
                  </a:lnTo>
                  <a:lnTo>
                    <a:pt x="536" y="186"/>
                  </a:lnTo>
                  <a:lnTo>
                    <a:pt x="526" y="192"/>
                  </a:lnTo>
                  <a:lnTo>
                    <a:pt x="516" y="198"/>
                  </a:lnTo>
                  <a:lnTo>
                    <a:pt x="506" y="203"/>
                  </a:lnTo>
                  <a:lnTo>
                    <a:pt x="497" y="209"/>
                  </a:lnTo>
                  <a:lnTo>
                    <a:pt x="487" y="215"/>
                  </a:lnTo>
                  <a:lnTo>
                    <a:pt x="476" y="221"/>
                  </a:lnTo>
                  <a:lnTo>
                    <a:pt x="465" y="228"/>
                  </a:lnTo>
                  <a:lnTo>
                    <a:pt x="454" y="234"/>
                  </a:lnTo>
                  <a:lnTo>
                    <a:pt x="443" y="241"/>
                  </a:lnTo>
                  <a:lnTo>
                    <a:pt x="432" y="247"/>
                  </a:lnTo>
                  <a:lnTo>
                    <a:pt x="423" y="253"/>
                  </a:lnTo>
                  <a:lnTo>
                    <a:pt x="413" y="259"/>
                  </a:lnTo>
                  <a:lnTo>
                    <a:pt x="402" y="265"/>
                  </a:lnTo>
                  <a:lnTo>
                    <a:pt x="392" y="271"/>
                  </a:lnTo>
                  <a:lnTo>
                    <a:pt x="381" y="277"/>
                  </a:lnTo>
                  <a:lnTo>
                    <a:pt x="364" y="287"/>
                  </a:lnTo>
                  <a:lnTo>
                    <a:pt x="355" y="293"/>
                  </a:lnTo>
                  <a:lnTo>
                    <a:pt x="345" y="299"/>
                  </a:lnTo>
                  <a:lnTo>
                    <a:pt x="336" y="304"/>
                  </a:lnTo>
                  <a:lnTo>
                    <a:pt x="326" y="310"/>
                  </a:lnTo>
                  <a:lnTo>
                    <a:pt x="317" y="315"/>
                  </a:lnTo>
                  <a:lnTo>
                    <a:pt x="307" y="321"/>
                  </a:lnTo>
                  <a:lnTo>
                    <a:pt x="296" y="327"/>
                  </a:lnTo>
                  <a:lnTo>
                    <a:pt x="284" y="334"/>
                  </a:lnTo>
                  <a:lnTo>
                    <a:pt x="271" y="342"/>
                  </a:lnTo>
                  <a:lnTo>
                    <a:pt x="254" y="352"/>
                  </a:lnTo>
                  <a:lnTo>
                    <a:pt x="244" y="358"/>
                  </a:lnTo>
                  <a:lnTo>
                    <a:pt x="234" y="364"/>
                  </a:lnTo>
                  <a:lnTo>
                    <a:pt x="221" y="371"/>
                  </a:lnTo>
                  <a:lnTo>
                    <a:pt x="209" y="378"/>
                  </a:lnTo>
                  <a:lnTo>
                    <a:pt x="197" y="386"/>
                  </a:lnTo>
                  <a:lnTo>
                    <a:pt x="185" y="393"/>
                  </a:lnTo>
                  <a:lnTo>
                    <a:pt x="172" y="400"/>
                  </a:lnTo>
                  <a:lnTo>
                    <a:pt x="158" y="408"/>
                  </a:lnTo>
                  <a:lnTo>
                    <a:pt x="145" y="416"/>
                  </a:lnTo>
                  <a:lnTo>
                    <a:pt x="140" y="419"/>
                  </a:lnTo>
                  <a:lnTo>
                    <a:pt x="135" y="422"/>
                  </a:lnTo>
                  <a:lnTo>
                    <a:pt x="129" y="425"/>
                  </a:lnTo>
                  <a:lnTo>
                    <a:pt x="115" y="432"/>
                  </a:lnTo>
                  <a:lnTo>
                    <a:pt x="103" y="437"/>
                  </a:lnTo>
                  <a:lnTo>
                    <a:pt x="91" y="442"/>
                  </a:lnTo>
                  <a:lnTo>
                    <a:pt x="79" y="446"/>
                  </a:lnTo>
                  <a:lnTo>
                    <a:pt x="72" y="448"/>
                  </a:lnTo>
                  <a:lnTo>
                    <a:pt x="65" y="451"/>
                  </a:lnTo>
                  <a:lnTo>
                    <a:pt x="50" y="456"/>
                  </a:lnTo>
                  <a:lnTo>
                    <a:pt x="40" y="460"/>
                  </a:lnTo>
                  <a:lnTo>
                    <a:pt x="30" y="463"/>
                  </a:lnTo>
                  <a:lnTo>
                    <a:pt x="21" y="467"/>
                  </a:lnTo>
                  <a:lnTo>
                    <a:pt x="0" y="474"/>
                  </a:lnTo>
                </a:path>
              </a:pathLst>
            </a:cu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Line 1109"/>
            <p:cNvSpPr>
              <a:spLocks noChangeShapeType="1"/>
            </p:cNvSpPr>
            <p:nvPr/>
          </p:nvSpPr>
          <p:spPr bwMode="auto">
            <a:xfrm flipV="1">
              <a:off x="7307263" y="2025651"/>
              <a:ext cx="4763" cy="9525"/>
            </a:xfrm>
            <a:prstGeom prst="line">
              <a:avLst/>
            </a:prstGeom>
            <a:noFill/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Line 1483"/>
            <p:cNvSpPr>
              <a:spLocks noChangeShapeType="1"/>
            </p:cNvSpPr>
            <p:nvPr/>
          </p:nvSpPr>
          <p:spPr bwMode="auto">
            <a:xfrm flipV="1">
              <a:off x="7097713" y="2025651"/>
              <a:ext cx="261938" cy="495300"/>
            </a:xfrm>
            <a:prstGeom prst="line">
              <a:avLst/>
            </a:prstGeom>
            <a:noFill/>
            <a:ln w="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Line 1591"/>
            <p:cNvSpPr>
              <a:spLocks noChangeShapeType="1"/>
            </p:cNvSpPr>
            <p:nvPr/>
          </p:nvSpPr>
          <p:spPr bwMode="auto">
            <a:xfrm>
              <a:off x="7312025" y="2025651"/>
              <a:ext cx="3175" cy="1588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Line 1592"/>
            <p:cNvSpPr>
              <a:spLocks noChangeShapeType="1"/>
            </p:cNvSpPr>
            <p:nvPr/>
          </p:nvSpPr>
          <p:spPr bwMode="auto">
            <a:xfrm>
              <a:off x="7315200" y="2025651"/>
              <a:ext cx="66675" cy="1588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Line 1593"/>
            <p:cNvSpPr>
              <a:spLocks noChangeShapeType="1"/>
            </p:cNvSpPr>
            <p:nvPr/>
          </p:nvSpPr>
          <p:spPr bwMode="auto">
            <a:xfrm flipV="1">
              <a:off x="7218363" y="2025651"/>
              <a:ext cx="163513" cy="520700"/>
            </a:xfrm>
            <a:prstGeom prst="line">
              <a:avLst/>
            </a:pr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1597"/>
            <p:cNvSpPr>
              <a:spLocks/>
            </p:cNvSpPr>
            <p:nvPr/>
          </p:nvSpPr>
          <p:spPr bwMode="auto">
            <a:xfrm>
              <a:off x="5959475" y="2025651"/>
              <a:ext cx="1352550" cy="752475"/>
            </a:xfrm>
            <a:custGeom>
              <a:avLst/>
              <a:gdLst/>
              <a:ahLst/>
              <a:cxnLst>
                <a:cxn ang="0">
                  <a:pos x="841" y="7"/>
                </a:cxn>
                <a:cxn ang="0">
                  <a:pos x="819" y="20"/>
                </a:cxn>
                <a:cxn ang="0">
                  <a:pos x="798" y="32"/>
                </a:cxn>
                <a:cxn ang="0">
                  <a:pos x="778" y="44"/>
                </a:cxn>
                <a:cxn ang="0">
                  <a:pos x="758" y="56"/>
                </a:cxn>
                <a:cxn ang="0">
                  <a:pos x="738" y="68"/>
                </a:cxn>
                <a:cxn ang="0">
                  <a:pos x="717" y="80"/>
                </a:cxn>
                <a:cxn ang="0">
                  <a:pos x="696" y="92"/>
                </a:cxn>
                <a:cxn ang="0">
                  <a:pos x="675" y="104"/>
                </a:cxn>
                <a:cxn ang="0">
                  <a:pos x="655" y="116"/>
                </a:cxn>
                <a:cxn ang="0">
                  <a:pos x="635" y="128"/>
                </a:cxn>
                <a:cxn ang="0">
                  <a:pos x="614" y="140"/>
                </a:cxn>
                <a:cxn ang="0">
                  <a:pos x="594" y="152"/>
                </a:cxn>
                <a:cxn ang="0">
                  <a:pos x="575" y="164"/>
                </a:cxn>
                <a:cxn ang="0">
                  <a:pos x="555" y="175"/>
                </a:cxn>
                <a:cxn ang="0">
                  <a:pos x="536" y="186"/>
                </a:cxn>
                <a:cxn ang="0">
                  <a:pos x="516" y="198"/>
                </a:cxn>
                <a:cxn ang="0">
                  <a:pos x="497" y="209"/>
                </a:cxn>
                <a:cxn ang="0">
                  <a:pos x="476" y="221"/>
                </a:cxn>
                <a:cxn ang="0">
                  <a:pos x="454" y="234"/>
                </a:cxn>
                <a:cxn ang="0">
                  <a:pos x="432" y="247"/>
                </a:cxn>
                <a:cxn ang="0">
                  <a:pos x="413" y="259"/>
                </a:cxn>
                <a:cxn ang="0">
                  <a:pos x="392" y="271"/>
                </a:cxn>
                <a:cxn ang="0">
                  <a:pos x="364" y="287"/>
                </a:cxn>
                <a:cxn ang="0">
                  <a:pos x="345" y="299"/>
                </a:cxn>
                <a:cxn ang="0">
                  <a:pos x="326" y="310"/>
                </a:cxn>
                <a:cxn ang="0">
                  <a:pos x="307" y="321"/>
                </a:cxn>
                <a:cxn ang="0">
                  <a:pos x="284" y="334"/>
                </a:cxn>
                <a:cxn ang="0">
                  <a:pos x="254" y="352"/>
                </a:cxn>
                <a:cxn ang="0">
                  <a:pos x="234" y="364"/>
                </a:cxn>
                <a:cxn ang="0">
                  <a:pos x="209" y="378"/>
                </a:cxn>
                <a:cxn ang="0">
                  <a:pos x="185" y="393"/>
                </a:cxn>
                <a:cxn ang="0">
                  <a:pos x="158" y="408"/>
                </a:cxn>
                <a:cxn ang="0">
                  <a:pos x="140" y="419"/>
                </a:cxn>
                <a:cxn ang="0">
                  <a:pos x="129" y="425"/>
                </a:cxn>
                <a:cxn ang="0">
                  <a:pos x="103" y="437"/>
                </a:cxn>
                <a:cxn ang="0">
                  <a:pos x="79" y="446"/>
                </a:cxn>
                <a:cxn ang="0">
                  <a:pos x="65" y="451"/>
                </a:cxn>
                <a:cxn ang="0">
                  <a:pos x="40" y="460"/>
                </a:cxn>
                <a:cxn ang="0">
                  <a:pos x="21" y="467"/>
                </a:cxn>
              </a:cxnLst>
              <a:rect l="0" t="0" r="r" b="b"/>
              <a:pathLst>
                <a:path w="852" h="474">
                  <a:moveTo>
                    <a:pt x="852" y="0"/>
                  </a:moveTo>
                  <a:lnTo>
                    <a:pt x="841" y="7"/>
                  </a:lnTo>
                  <a:lnTo>
                    <a:pt x="830" y="14"/>
                  </a:lnTo>
                  <a:lnTo>
                    <a:pt x="819" y="20"/>
                  </a:lnTo>
                  <a:lnTo>
                    <a:pt x="808" y="27"/>
                  </a:lnTo>
                  <a:lnTo>
                    <a:pt x="798" y="32"/>
                  </a:lnTo>
                  <a:lnTo>
                    <a:pt x="788" y="38"/>
                  </a:lnTo>
                  <a:lnTo>
                    <a:pt x="778" y="44"/>
                  </a:lnTo>
                  <a:lnTo>
                    <a:pt x="768" y="50"/>
                  </a:lnTo>
                  <a:lnTo>
                    <a:pt x="758" y="56"/>
                  </a:lnTo>
                  <a:lnTo>
                    <a:pt x="748" y="62"/>
                  </a:lnTo>
                  <a:lnTo>
                    <a:pt x="738" y="68"/>
                  </a:lnTo>
                  <a:lnTo>
                    <a:pt x="727" y="74"/>
                  </a:lnTo>
                  <a:lnTo>
                    <a:pt x="717" y="80"/>
                  </a:lnTo>
                  <a:lnTo>
                    <a:pt x="707" y="86"/>
                  </a:lnTo>
                  <a:lnTo>
                    <a:pt x="696" y="92"/>
                  </a:lnTo>
                  <a:lnTo>
                    <a:pt x="685" y="98"/>
                  </a:lnTo>
                  <a:lnTo>
                    <a:pt x="675" y="104"/>
                  </a:lnTo>
                  <a:lnTo>
                    <a:pt x="665" y="110"/>
                  </a:lnTo>
                  <a:lnTo>
                    <a:pt x="655" y="116"/>
                  </a:lnTo>
                  <a:lnTo>
                    <a:pt x="645" y="122"/>
                  </a:lnTo>
                  <a:lnTo>
                    <a:pt x="635" y="128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4" y="146"/>
                  </a:lnTo>
                  <a:lnTo>
                    <a:pt x="594" y="152"/>
                  </a:lnTo>
                  <a:lnTo>
                    <a:pt x="584" y="158"/>
                  </a:lnTo>
                  <a:lnTo>
                    <a:pt x="575" y="164"/>
                  </a:lnTo>
                  <a:lnTo>
                    <a:pt x="565" y="169"/>
                  </a:lnTo>
                  <a:lnTo>
                    <a:pt x="555" y="175"/>
                  </a:lnTo>
                  <a:lnTo>
                    <a:pt x="545" y="181"/>
                  </a:lnTo>
                  <a:lnTo>
                    <a:pt x="536" y="186"/>
                  </a:lnTo>
                  <a:lnTo>
                    <a:pt x="526" y="192"/>
                  </a:lnTo>
                  <a:lnTo>
                    <a:pt x="516" y="198"/>
                  </a:lnTo>
                  <a:lnTo>
                    <a:pt x="506" y="203"/>
                  </a:lnTo>
                  <a:lnTo>
                    <a:pt x="497" y="209"/>
                  </a:lnTo>
                  <a:lnTo>
                    <a:pt x="487" y="215"/>
                  </a:lnTo>
                  <a:lnTo>
                    <a:pt x="476" y="221"/>
                  </a:lnTo>
                  <a:lnTo>
                    <a:pt x="465" y="228"/>
                  </a:lnTo>
                  <a:lnTo>
                    <a:pt x="454" y="234"/>
                  </a:lnTo>
                  <a:lnTo>
                    <a:pt x="443" y="241"/>
                  </a:lnTo>
                  <a:lnTo>
                    <a:pt x="432" y="247"/>
                  </a:lnTo>
                  <a:lnTo>
                    <a:pt x="423" y="253"/>
                  </a:lnTo>
                  <a:lnTo>
                    <a:pt x="413" y="259"/>
                  </a:lnTo>
                  <a:lnTo>
                    <a:pt x="402" y="265"/>
                  </a:lnTo>
                  <a:lnTo>
                    <a:pt x="392" y="271"/>
                  </a:lnTo>
                  <a:lnTo>
                    <a:pt x="381" y="277"/>
                  </a:lnTo>
                  <a:lnTo>
                    <a:pt x="364" y="287"/>
                  </a:lnTo>
                  <a:lnTo>
                    <a:pt x="355" y="293"/>
                  </a:lnTo>
                  <a:lnTo>
                    <a:pt x="345" y="299"/>
                  </a:lnTo>
                  <a:lnTo>
                    <a:pt x="336" y="304"/>
                  </a:lnTo>
                  <a:lnTo>
                    <a:pt x="326" y="310"/>
                  </a:lnTo>
                  <a:lnTo>
                    <a:pt x="317" y="315"/>
                  </a:lnTo>
                  <a:lnTo>
                    <a:pt x="307" y="321"/>
                  </a:lnTo>
                  <a:lnTo>
                    <a:pt x="296" y="327"/>
                  </a:lnTo>
                  <a:lnTo>
                    <a:pt x="284" y="334"/>
                  </a:lnTo>
                  <a:lnTo>
                    <a:pt x="271" y="342"/>
                  </a:lnTo>
                  <a:lnTo>
                    <a:pt x="254" y="352"/>
                  </a:lnTo>
                  <a:lnTo>
                    <a:pt x="244" y="358"/>
                  </a:lnTo>
                  <a:lnTo>
                    <a:pt x="234" y="364"/>
                  </a:lnTo>
                  <a:lnTo>
                    <a:pt x="221" y="371"/>
                  </a:lnTo>
                  <a:lnTo>
                    <a:pt x="209" y="378"/>
                  </a:lnTo>
                  <a:lnTo>
                    <a:pt x="197" y="386"/>
                  </a:lnTo>
                  <a:lnTo>
                    <a:pt x="185" y="393"/>
                  </a:lnTo>
                  <a:lnTo>
                    <a:pt x="172" y="400"/>
                  </a:lnTo>
                  <a:lnTo>
                    <a:pt x="158" y="408"/>
                  </a:lnTo>
                  <a:lnTo>
                    <a:pt x="145" y="416"/>
                  </a:lnTo>
                  <a:lnTo>
                    <a:pt x="140" y="419"/>
                  </a:lnTo>
                  <a:lnTo>
                    <a:pt x="135" y="422"/>
                  </a:lnTo>
                  <a:lnTo>
                    <a:pt x="129" y="425"/>
                  </a:lnTo>
                  <a:lnTo>
                    <a:pt x="115" y="432"/>
                  </a:lnTo>
                  <a:lnTo>
                    <a:pt x="103" y="437"/>
                  </a:lnTo>
                  <a:lnTo>
                    <a:pt x="91" y="442"/>
                  </a:lnTo>
                  <a:lnTo>
                    <a:pt x="79" y="446"/>
                  </a:lnTo>
                  <a:lnTo>
                    <a:pt x="72" y="448"/>
                  </a:lnTo>
                  <a:lnTo>
                    <a:pt x="65" y="451"/>
                  </a:lnTo>
                  <a:lnTo>
                    <a:pt x="50" y="456"/>
                  </a:lnTo>
                  <a:lnTo>
                    <a:pt x="40" y="460"/>
                  </a:lnTo>
                  <a:lnTo>
                    <a:pt x="30" y="463"/>
                  </a:lnTo>
                  <a:lnTo>
                    <a:pt x="21" y="467"/>
                  </a:lnTo>
                  <a:lnTo>
                    <a:pt x="0" y="474"/>
                  </a:lnTo>
                </a:path>
              </a:pathLst>
            </a:custGeom>
            <a:noFill/>
            <a:ln w="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Line 1673"/>
            <p:cNvSpPr>
              <a:spLocks noChangeShapeType="1"/>
            </p:cNvSpPr>
            <p:nvPr/>
          </p:nvSpPr>
          <p:spPr bwMode="auto">
            <a:xfrm flipV="1">
              <a:off x="7307263" y="2025651"/>
              <a:ext cx="4763" cy="9525"/>
            </a:xfrm>
            <a:prstGeom prst="line">
              <a:avLst/>
            </a:prstGeom>
            <a:noFill/>
            <a:ln w="2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7" name="Group 43"/>
            <p:cNvGrpSpPr>
              <a:grpSpLocks noChangeAspect="1"/>
            </p:cNvGrpSpPr>
            <p:nvPr/>
          </p:nvGrpSpPr>
          <p:grpSpPr bwMode="auto">
            <a:xfrm>
              <a:off x="4875213" y="2100263"/>
              <a:ext cx="2678112" cy="1600502"/>
              <a:chOff x="1595" y="1042"/>
              <a:chExt cx="3086" cy="1847"/>
            </a:xfrm>
          </p:grpSpPr>
          <p:sp>
            <p:nvSpPr>
              <p:cNvPr id="618" name="AutoShape 44"/>
              <p:cNvSpPr>
                <a:spLocks noChangeAspect="1" noChangeArrowheads="1" noTextEdit="1"/>
              </p:cNvSpPr>
              <p:nvPr/>
            </p:nvSpPr>
            <p:spPr bwMode="auto">
              <a:xfrm>
                <a:off x="1595" y="1042"/>
                <a:ext cx="3086" cy="18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4521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00" b="0" kern="0" dirty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619" name="Group 45"/>
              <p:cNvGrpSpPr>
                <a:grpSpLocks noChangeAspect="1"/>
              </p:cNvGrpSpPr>
              <p:nvPr/>
            </p:nvGrpSpPr>
            <p:grpSpPr bwMode="auto">
              <a:xfrm>
                <a:off x="1694" y="1129"/>
                <a:ext cx="2894" cy="1666"/>
                <a:chOff x="1694" y="1129"/>
                <a:chExt cx="2894" cy="1666"/>
              </a:xfrm>
            </p:grpSpPr>
            <p:sp>
              <p:nvSpPr>
                <p:cNvPr id="620" name="Freeform 46"/>
                <p:cNvSpPr>
                  <a:spLocks noChangeAspect="1"/>
                </p:cNvSpPr>
                <p:nvPr/>
              </p:nvSpPr>
              <p:spPr bwMode="auto">
                <a:xfrm>
                  <a:off x="2882" y="2064"/>
                  <a:ext cx="1312" cy="730"/>
                </a:xfrm>
                <a:custGeom>
                  <a:avLst/>
                  <a:gdLst/>
                  <a:ahLst/>
                  <a:cxnLst>
                    <a:cxn ang="0">
                      <a:pos x="6477" y="2878"/>
                    </a:cxn>
                    <a:cxn ang="0">
                      <a:pos x="6304" y="2798"/>
                    </a:cxn>
                    <a:cxn ang="0">
                      <a:pos x="6141" y="2721"/>
                    </a:cxn>
                    <a:cxn ang="0">
                      <a:pos x="5988" y="2649"/>
                    </a:cxn>
                    <a:cxn ang="0">
                      <a:pos x="5835" y="2577"/>
                    </a:cxn>
                    <a:cxn ang="0">
                      <a:pos x="5681" y="2505"/>
                    </a:cxn>
                    <a:cxn ang="0">
                      <a:pos x="5520" y="2429"/>
                    </a:cxn>
                    <a:cxn ang="0">
                      <a:pos x="5360" y="2353"/>
                    </a:cxn>
                    <a:cxn ang="0">
                      <a:pos x="5200" y="2279"/>
                    </a:cxn>
                    <a:cxn ang="0">
                      <a:pos x="5042" y="2204"/>
                    </a:cxn>
                    <a:cxn ang="0">
                      <a:pos x="4885" y="2129"/>
                    </a:cxn>
                    <a:cxn ang="0">
                      <a:pos x="4727" y="2055"/>
                    </a:cxn>
                    <a:cxn ang="0">
                      <a:pos x="4574" y="1983"/>
                    </a:cxn>
                    <a:cxn ang="0">
                      <a:pos x="4424" y="1913"/>
                    </a:cxn>
                    <a:cxn ang="0">
                      <a:pos x="4275" y="1842"/>
                    </a:cxn>
                    <a:cxn ang="0">
                      <a:pos x="4125" y="1773"/>
                    </a:cxn>
                    <a:cxn ang="0">
                      <a:pos x="3976" y="1702"/>
                    </a:cxn>
                    <a:cxn ang="0">
                      <a:pos x="3826" y="1632"/>
                    </a:cxn>
                    <a:cxn ang="0">
                      <a:pos x="3667" y="1557"/>
                    </a:cxn>
                    <a:cxn ang="0">
                      <a:pos x="3499" y="1477"/>
                    </a:cxn>
                    <a:cxn ang="0">
                      <a:pos x="3331" y="1399"/>
                    </a:cxn>
                    <a:cxn ang="0">
                      <a:pos x="3178" y="1326"/>
                    </a:cxn>
                    <a:cxn ang="0">
                      <a:pos x="3018" y="1251"/>
                    </a:cxn>
                    <a:cxn ang="0">
                      <a:pos x="2804" y="1151"/>
                    </a:cxn>
                    <a:cxn ang="0">
                      <a:pos x="2660" y="1083"/>
                    </a:cxn>
                    <a:cxn ang="0">
                      <a:pos x="2514" y="1014"/>
                    </a:cxn>
                    <a:cxn ang="0">
                      <a:pos x="2368" y="945"/>
                    </a:cxn>
                    <a:cxn ang="0">
                      <a:pos x="2190" y="862"/>
                    </a:cxn>
                    <a:cxn ang="0">
                      <a:pos x="1958" y="753"/>
                    </a:cxn>
                    <a:cxn ang="0">
                      <a:pos x="1801" y="678"/>
                    </a:cxn>
                    <a:cxn ang="0">
                      <a:pos x="1612" y="589"/>
                    </a:cxn>
                    <a:cxn ang="0">
                      <a:pos x="1424" y="501"/>
                    </a:cxn>
                    <a:cxn ang="0">
                      <a:pos x="1220" y="405"/>
                    </a:cxn>
                    <a:cxn ang="0">
                      <a:pos x="1083" y="341"/>
                    </a:cxn>
                    <a:cxn ang="0">
                      <a:pos x="996" y="302"/>
                    </a:cxn>
                    <a:cxn ang="0">
                      <a:pos x="795" y="227"/>
                    </a:cxn>
                    <a:cxn ang="0">
                      <a:pos x="611" y="172"/>
                    </a:cxn>
                    <a:cxn ang="0">
                      <a:pos x="502" y="142"/>
                    </a:cxn>
                    <a:cxn ang="0">
                      <a:pos x="312" y="89"/>
                    </a:cxn>
                    <a:cxn ang="0">
                      <a:pos x="160" y="45"/>
                    </a:cxn>
                  </a:cxnLst>
                  <a:rect l="0" t="0" r="r" b="b"/>
                  <a:pathLst>
                    <a:path w="6563" h="2919">
                      <a:moveTo>
                        <a:pt x="6563" y="2919"/>
                      </a:moveTo>
                      <a:lnTo>
                        <a:pt x="6477" y="2878"/>
                      </a:lnTo>
                      <a:lnTo>
                        <a:pt x="6391" y="2839"/>
                      </a:lnTo>
                      <a:lnTo>
                        <a:pt x="6304" y="2798"/>
                      </a:lnTo>
                      <a:lnTo>
                        <a:pt x="6218" y="2757"/>
                      </a:lnTo>
                      <a:lnTo>
                        <a:pt x="6141" y="2721"/>
                      </a:lnTo>
                      <a:lnTo>
                        <a:pt x="6064" y="2685"/>
                      </a:lnTo>
                      <a:lnTo>
                        <a:pt x="5988" y="2649"/>
                      </a:lnTo>
                      <a:lnTo>
                        <a:pt x="5912" y="2612"/>
                      </a:lnTo>
                      <a:lnTo>
                        <a:pt x="5835" y="2577"/>
                      </a:lnTo>
                      <a:lnTo>
                        <a:pt x="5758" y="2540"/>
                      </a:lnTo>
                      <a:lnTo>
                        <a:pt x="5681" y="2505"/>
                      </a:lnTo>
                      <a:lnTo>
                        <a:pt x="5600" y="2466"/>
                      </a:lnTo>
                      <a:lnTo>
                        <a:pt x="5520" y="2429"/>
                      </a:lnTo>
                      <a:lnTo>
                        <a:pt x="5440" y="2391"/>
                      </a:lnTo>
                      <a:lnTo>
                        <a:pt x="5360" y="2353"/>
                      </a:lnTo>
                      <a:lnTo>
                        <a:pt x="5278" y="2315"/>
                      </a:lnTo>
                      <a:lnTo>
                        <a:pt x="5200" y="2279"/>
                      </a:lnTo>
                      <a:lnTo>
                        <a:pt x="5121" y="2241"/>
                      </a:lnTo>
                      <a:lnTo>
                        <a:pt x="5042" y="2204"/>
                      </a:lnTo>
                      <a:lnTo>
                        <a:pt x="4964" y="2167"/>
                      </a:lnTo>
                      <a:lnTo>
                        <a:pt x="4885" y="2129"/>
                      </a:lnTo>
                      <a:lnTo>
                        <a:pt x="4806" y="2093"/>
                      </a:lnTo>
                      <a:lnTo>
                        <a:pt x="4727" y="2055"/>
                      </a:lnTo>
                      <a:lnTo>
                        <a:pt x="4649" y="2019"/>
                      </a:lnTo>
                      <a:lnTo>
                        <a:pt x="4574" y="1983"/>
                      </a:lnTo>
                      <a:lnTo>
                        <a:pt x="4499" y="1948"/>
                      </a:lnTo>
                      <a:lnTo>
                        <a:pt x="4424" y="1913"/>
                      </a:lnTo>
                      <a:lnTo>
                        <a:pt x="4350" y="1878"/>
                      </a:lnTo>
                      <a:lnTo>
                        <a:pt x="4275" y="1842"/>
                      </a:lnTo>
                      <a:lnTo>
                        <a:pt x="4199" y="1807"/>
                      </a:lnTo>
                      <a:lnTo>
                        <a:pt x="4125" y="1773"/>
                      </a:lnTo>
                      <a:lnTo>
                        <a:pt x="4050" y="1737"/>
                      </a:lnTo>
                      <a:lnTo>
                        <a:pt x="3976" y="1702"/>
                      </a:lnTo>
                      <a:lnTo>
                        <a:pt x="3901" y="1667"/>
                      </a:lnTo>
                      <a:lnTo>
                        <a:pt x="3826" y="1632"/>
                      </a:lnTo>
                      <a:lnTo>
                        <a:pt x="3751" y="1596"/>
                      </a:lnTo>
                      <a:lnTo>
                        <a:pt x="3667" y="1557"/>
                      </a:lnTo>
                      <a:lnTo>
                        <a:pt x="3583" y="1517"/>
                      </a:lnTo>
                      <a:lnTo>
                        <a:pt x="3499" y="1477"/>
                      </a:lnTo>
                      <a:lnTo>
                        <a:pt x="3415" y="1439"/>
                      </a:lnTo>
                      <a:lnTo>
                        <a:pt x="3331" y="1399"/>
                      </a:lnTo>
                      <a:lnTo>
                        <a:pt x="3254" y="1363"/>
                      </a:lnTo>
                      <a:lnTo>
                        <a:pt x="3178" y="1326"/>
                      </a:lnTo>
                      <a:lnTo>
                        <a:pt x="3098" y="1288"/>
                      </a:lnTo>
                      <a:lnTo>
                        <a:pt x="3018" y="1251"/>
                      </a:lnTo>
                      <a:lnTo>
                        <a:pt x="2938" y="1213"/>
                      </a:lnTo>
                      <a:lnTo>
                        <a:pt x="2804" y="1151"/>
                      </a:lnTo>
                      <a:lnTo>
                        <a:pt x="2732" y="1116"/>
                      </a:lnTo>
                      <a:lnTo>
                        <a:pt x="2660" y="1083"/>
                      </a:lnTo>
                      <a:lnTo>
                        <a:pt x="2586" y="1049"/>
                      </a:lnTo>
                      <a:lnTo>
                        <a:pt x="2514" y="1014"/>
                      </a:lnTo>
                      <a:lnTo>
                        <a:pt x="2441" y="980"/>
                      </a:lnTo>
                      <a:lnTo>
                        <a:pt x="2368" y="945"/>
                      </a:lnTo>
                      <a:lnTo>
                        <a:pt x="2279" y="903"/>
                      </a:lnTo>
                      <a:lnTo>
                        <a:pt x="2190" y="862"/>
                      </a:lnTo>
                      <a:lnTo>
                        <a:pt x="2092" y="816"/>
                      </a:lnTo>
                      <a:lnTo>
                        <a:pt x="1958" y="753"/>
                      </a:lnTo>
                      <a:lnTo>
                        <a:pt x="1879" y="716"/>
                      </a:lnTo>
                      <a:lnTo>
                        <a:pt x="1801" y="678"/>
                      </a:lnTo>
                      <a:lnTo>
                        <a:pt x="1705" y="633"/>
                      </a:lnTo>
                      <a:lnTo>
                        <a:pt x="1612" y="589"/>
                      </a:lnTo>
                      <a:lnTo>
                        <a:pt x="1518" y="546"/>
                      </a:lnTo>
                      <a:lnTo>
                        <a:pt x="1424" y="501"/>
                      </a:lnTo>
                      <a:lnTo>
                        <a:pt x="1322" y="453"/>
                      </a:lnTo>
                      <a:lnTo>
                        <a:pt x="1220" y="405"/>
                      </a:lnTo>
                      <a:lnTo>
                        <a:pt x="1118" y="357"/>
                      </a:lnTo>
                      <a:lnTo>
                        <a:pt x="1083" y="341"/>
                      </a:lnTo>
                      <a:lnTo>
                        <a:pt x="1044" y="323"/>
                      </a:lnTo>
                      <a:lnTo>
                        <a:pt x="996" y="302"/>
                      </a:lnTo>
                      <a:lnTo>
                        <a:pt x="885" y="259"/>
                      </a:lnTo>
                      <a:lnTo>
                        <a:pt x="795" y="227"/>
                      </a:lnTo>
                      <a:lnTo>
                        <a:pt x="703" y="199"/>
                      </a:lnTo>
                      <a:lnTo>
                        <a:pt x="611" y="172"/>
                      </a:lnTo>
                      <a:lnTo>
                        <a:pt x="558" y="158"/>
                      </a:lnTo>
                      <a:lnTo>
                        <a:pt x="502" y="142"/>
                      </a:lnTo>
                      <a:lnTo>
                        <a:pt x="389" y="110"/>
                      </a:lnTo>
                      <a:lnTo>
                        <a:pt x="312" y="89"/>
                      </a:lnTo>
                      <a:lnTo>
                        <a:pt x="236" y="67"/>
                      </a:lnTo>
                      <a:lnTo>
                        <a:pt x="160" y="4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3747" y="1968"/>
                  <a:ext cx="29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2" name="Freeform 48"/>
                <p:cNvSpPr>
                  <a:spLocks noChangeAspect="1"/>
                </p:cNvSpPr>
                <p:nvPr/>
              </p:nvSpPr>
              <p:spPr bwMode="auto">
                <a:xfrm>
                  <a:off x="4046" y="1968"/>
                  <a:ext cx="29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0" y="1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1">
                      <a:moveTo>
                        <a:pt x="0" y="1"/>
                      </a:moveTo>
                      <a:lnTo>
                        <a:pt x="40" y="1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3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4046" y="1968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4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18" y="1968"/>
                  <a:ext cx="2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5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2292" y="2040"/>
                  <a:ext cx="135" cy="13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6" name="Freeform 52"/>
                <p:cNvSpPr>
                  <a:spLocks noChangeAspect="1"/>
                </p:cNvSpPr>
                <p:nvPr/>
              </p:nvSpPr>
              <p:spPr bwMode="auto">
                <a:xfrm>
                  <a:off x="2427" y="2170"/>
                  <a:ext cx="64" cy="1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240" y="2"/>
                    </a:cxn>
                    <a:cxn ang="0">
                      <a:pos x="160" y="2"/>
                    </a:cxn>
                    <a:cxn ang="0">
                      <a:pos x="8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2" h="2">
                      <a:moveTo>
                        <a:pt x="322" y="0"/>
                      </a:moveTo>
                      <a:lnTo>
                        <a:pt x="240" y="2"/>
                      </a:lnTo>
                      <a:lnTo>
                        <a:pt x="160" y="2"/>
                      </a:lnTo>
                      <a:lnTo>
                        <a:pt x="8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7" name="Line 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27" y="217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8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427" y="217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29" name="Freeform 55"/>
                <p:cNvSpPr>
                  <a:spLocks noChangeAspect="1"/>
                </p:cNvSpPr>
                <p:nvPr/>
              </p:nvSpPr>
              <p:spPr bwMode="auto">
                <a:xfrm>
                  <a:off x="2427" y="2169"/>
                  <a:ext cx="64" cy="1"/>
                </a:xfrm>
                <a:custGeom>
                  <a:avLst/>
                  <a:gdLst/>
                  <a:ahLst/>
                  <a:cxnLst>
                    <a:cxn ang="0">
                      <a:pos x="322" y="1"/>
                    </a:cxn>
                    <a:cxn ang="0">
                      <a:pos x="240" y="1"/>
                    </a:cxn>
                    <a:cxn ang="0">
                      <a:pos x="160" y="0"/>
                    </a:cxn>
                    <a:cxn ang="0">
                      <a:pos x="80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22" h="2">
                      <a:moveTo>
                        <a:pt x="322" y="1"/>
                      </a:moveTo>
                      <a:lnTo>
                        <a:pt x="240" y="1"/>
                      </a:lnTo>
                      <a:lnTo>
                        <a:pt x="160" y="0"/>
                      </a:lnTo>
                      <a:lnTo>
                        <a:pt x="8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0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2491" y="217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1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102" y="2289"/>
                  <a:ext cx="160" cy="50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2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4197" y="2794"/>
                  <a:ext cx="65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3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4194" y="2794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4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194" y="2794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5" name="Freeform 61"/>
                <p:cNvSpPr>
                  <a:spLocks noChangeAspect="1"/>
                </p:cNvSpPr>
                <p:nvPr/>
              </p:nvSpPr>
              <p:spPr bwMode="auto">
                <a:xfrm>
                  <a:off x="2518" y="2054"/>
                  <a:ext cx="4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110" y="2"/>
                    </a:cxn>
                    <a:cxn ang="0">
                      <a:pos x="207" y="3"/>
                    </a:cxn>
                    <a:cxn ang="0">
                      <a:pos x="218" y="4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10" y="2"/>
                      </a:lnTo>
                      <a:lnTo>
                        <a:pt x="207" y="3"/>
                      </a:lnTo>
                      <a:lnTo>
                        <a:pt x="218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6" name="Freeform 62"/>
                <p:cNvSpPr>
                  <a:spLocks noChangeAspect="1"/>
                </p:cNvSpPr>
                <p:nvPr/>
              </p:nvSpPr>
              <p:spPr bwMode="auto">
                <a:xfrm>
                  <a:off x="2881" y="2061"/>
                  <a:ext cx="48" cy="3"/>
                </a:xfrm>
                <a:custGeom>
                  <a:avLst/>
                  <a:gdLst/>
                  <a:ahLst/>
                  <a:cxnLst>
                    <a:cxn ang="0">
                      <a:pos x="239" y="0"/>
                    </a:cxn>
                    <a:cxn ang="0">
                      <a:pos x="153" y="5"/>
                    </a:cxn>
                    <a:cxn ang="0">
                      <a:pos x="69" y="9"/>
                    </a:cxn>
                    <a:cxn ang="0">
                      <a:pos x="43" y="11"/>
                    </a:cxn>
                    <a:cxn ang="0">
                      <a:pos x="32" y="12"/>
                    </a:cxn>
                    <a:cxn ang="0">
                      <a:pos x="20" y="12"/>
                    </a:cxn>
                    <a:cxn ang="0">
                      <a:pos x="13" y="13"/>
                    </a:cxn>
                    <a:cxn ang="0">
                      <a:pos x="6" y="14"/>
                    </a:cxn>
                    <a:cxn ang="0">
                      <a:pos x="2" y="14"/>
                    </a:cxn>
                    <a:cxn ang="0">
                      <a:pos x="0" y="15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239" h="15">
                      <a:moveTo>
                        <a:pt x="239" y="0"/>
                      </a:moveTo>
                      <a:lnTo>
                        <a:pt x="153" y="5"/>
                      </a:lnTo>
                      <a:lnTo>
                        <a:pt x="69" y="9"/>
                      </a:lnTo>
                      <a:lnTo>
                        <a:pt x="43" y="11"/>
                      </a:lnTo>
                      <a:lnTo>
                        <a:pt x="32" y="12"/>
                      </a:lnTo>
                      <a:lnTo>
                        <a:pt x="20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7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1737" y="1961"/>
                  <a:ext cx="22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8" name="Freeform 64"/>
                <p:cNvSpPr>
                  <a:spLocks noChangeAspect="1"/>
                </p:cNvSpPr>
                <p:nvPr/>
              </p:nvSpPr>
              <p:spPr bwMode="auto">
                <a:xfrm>
                  <a:off x="1759" y="1972"/>
                  <a:ext cx="537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2"/>
                    </a:cxn>
                    <a:cxn ang="0">
                      <a:pos x="133" y="36"/>
                    </a:cxn>
                    <a:cxn ang="0">
                      <a:pos x="230" y="57"/>
                    </a:cxn>
                    <a:cxn ang="0">
                      <a:pos x="327" y="75"/>
                    </a:cxn>
                    <a:cxn ang="0">
                      <a:pos x="422" y="92"/>
                    </a:cxn>
                    <a:cxn ang="0">
                      <a:pos x="516" y="109"/>
                    </a:cxn>
                    <a:cxn ang="0">
                      <a:pos x="611" y="126"/>
                    </a:cxn>
                    <a:cxn ang="0">
                      <a:pos x="756" y="151"/>
                    </a:cxn>
                    <a:cxn ang="0">
                      <a:pos x="851" y="163"/>
                    </a:cxn>
                    <a:cxn ang="0">
                      <a:pos x="942" y="174"/>
                    </a:cxn>
                    <a:cxn ang="0">
                      <a:pos x="1031" y="183"/>
                    </a:cxn>
                    <a:cxn ang="0">
                      <a:pos x="1126" y="193"/>
                    </a:cxn>
                    <a:cxn ang="0">
                      <a:pos x="1221" y="202"/>
                    </a:cxn>
                    <a:cxn ang="0">
                      <a:pos x="1316" y="210"/>
                    </a:cxn>
                    <a:cxn ang="0">
                      <a:pos x="1403" y="218"/>
                    </a:cxn>
                    <a:cxn ang="0">
                      <a:pos x="1490" y="225"/>
                    </a:cxn>
                    <a:cxn ang="0">
                      <a:pos x="1578" y="232"/>
                    </a:cxn>
                    <a:cxn ang="0">
                      <a:pos x="1678" y="240"/>
                    </a:cxn>
                    <a:cxn ang="0">
                      <a:pos x="1780" y="247"/>
                    </a:cxn>
                    <a:cxn ang="0">
                      <a:pos x="1880" y="253"/>
                    </a:cxn>
                    <a:cxn ang="0">
                      <a:pos x="1966" y="258"/>
                    </a:cxn>
                    <a:cxn ang="0">
                      <a:pos x="2052" y="262"/>
                    </a:cxn>
                    <a:cxn ang="0">
                      <a:pos x="2137" y="266"/>
                    </a:cxn>
                    <a:cxn ang="0">
                      <a:pos x="2223" y="270"/>
                    </a:cxn>
                    <a:cxn ang="0">
                      <a:pos x="2309" y="274"/>
                    </a:cxn>
                    <a:cxn ang="0">
                      <a:pos x="2396" y="277"/>
                    </a:cxn>
                    <a:cxn ang="0">
                      <a:pos x="2481" y="280"/>
                    </a:cxn>
                    <a:cxn ang="0">
                      <a:pos x="2567" y="284"/>
                    </a:cxn>
                    <a:cxn ang="0">
                      <a:pos x="2654" y="288"/>
                    </a:cxn>
                    <a:cxn ang="0">
                      <a:pos x="2686" y="289"/>
                    </a:cxn>
                  </a:cxnLst>
                  <a:rect l="0" t="0" r="r" b="b"/>
                  <a:pathLst>
                    <a:path w="2686" h="289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33" y="36"/>
                      </a:lnTo>
                      <a:lnTo>
                        <a:pt x="230" y="57"/>
                      </a:lnTo>
                      <a:lnTo>
                        <a:pt x="327" y="75"/>
                      </a:lnTo>
                      <a:lnTo>
                        <a:pt x="422" y="92"/>
                      </a:lnTo>
                      <a:lnTo>
                        <a:pt x="516" y="109"/>
                      </a:lnTo>
                      <a:lnTo>
                        <a:pt x="611" y="126"/>
                      </a:lnTo>
                      <a:lnTo>
                        <a:pt x="756" y="151"/>
                      </a:lnTo>
                      <a:lnTo>
                        <a:pt x="851" y="163"/>
                      </a:lnTo>
                      <a:lnTo>
                        <a:pt x="942" y="174"/>
                      </a:lnTo>
                      <a:lnTo>
                        <a:pt x="1031" y="183"/>
                      </a:lnTo>
                      <a:lnTo>
                        <a:pt x="1126" y="193"/>
                      </a:lnTo>
                      <a:lnTo>
                        <a:pt x="1221" y="202"/>
                      </a:lnTo>
                      <a:lnTo>
                        <a:pt x="1316" y="210"/>
                      </a:lnTo>
                      <a:lnTo>
                        <a:pt x="1403" y="218"/>
                      </a:lnTo>
                      <a:lnTo>
                        <a:pt x="1490" y="225"/>
                      </a:lnTo>
                      <a:lnTo>
                        <a:pt x="1578" y="232"/>
                      </a:lnTo>
                      <a:lnTo>
                        <a:pt x="1678" y="240"/>
                      </a:lnTo>
                      <a:lnTo>
                        <a:pt x="1780" y="247"/>
                      </a:lnTo>
                      <a:lnTo>
                        <a:pt x="1880" y="253"/>
                      </a:lnTo>
                      <a:lnTo>
                        <a:pt x="1966" y="258"/>
                      </a:lnTo>
                      <a:lnTo>
                        <a:pt x="2052" y="262"/>
                      </a:lnTo>
                      <a:lnTo>
                        <a:pt x="2137" y="266"/>
                      </a:lnTo>
                      <a:lnTo>
                        <a:pt x="2223" y="270"/>
                      </a:lnTo>
                      <a:lnTo>
                        <a:pt x="2309" y="274"/>
                      </a:lnTo>
                      <a:lnTo>
                        <a:pt x="2396" y="277"/>
                      </a:lnTo>
                      <a:lnTo>
                        <a:pt x="2481" y="280"/>
                      </a:lnTo>
                      <a:lnTo>
                        <a:pt x="2567" y="284"/>
                      </a:lnTo>
                      <a:lnTo>
                        <a:pt x="2654" y="288"/>
                      </a:lnTo>
                      <a:lnTo>
                        <a:pt x="2686" y="28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9" name="Freeform 65"/>
                <p:cNvSpPr>
                  <a:spLocks noChangeAspect="1"/>
                </p:cNvSpPr>
                <p:nvPr/>
              </p:nvSpPr>
              <p:spPr bwMode="auto">
                <a:xfrm>
                  <a:off x="2518" y="2054"/>
                  <a:ext cx="36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3"/>
                    </a:cxn>
                    <a:cxn ang="0">
                      <a:pos x="209" y="8"/>
                    </a:cxn>
                    <a:cxn ang="0">
                      <a:pos x="313" y="11"/>
                    </a:cxn>
                    <a:cxn ang="0">
                      <a:pos x="417" y="14"/>
                    </a:cxn>
                    <a:cxn ang="0">
                      <a:pos x="508" y="17"/>
                    </a:cxn>
                    <a:cxn ang="0">
                      <a:pos x="600" y="20"/>
                    </a:cxn>
                    <a:cxn ang="0">
                      <a:pos x="691" y="22"/>
                    </a:cxn>
                    <a:cxn ang="0">
                      <a:pos x="782" y="25"/>
                    </a:cxn>
                    <a:cxn ang="0">
                      <a:pos x="873" y="28"/>
                    </a:cxn>
                    <a:cxn ang="0">
                      <a:pos x="965" y="32"/>
                    </a:cxn>
                    <a:cxn ang="0">
                      <a:pos x="1049" y="34"/>
                    </a:cxn>
                    <a:cxn ang="0">
                      <a:pos x="1134" y="36"/>
                    </a:cxn>
                    <a:cxn ang="0">
                      <a:pos x="1219" y="38"/>
                    </a:cxn>
                    <a:cxn ang="0">
                      <a:pos x="1304" y="40"/>
                    </a:cxn>
                    <a:cxn ang="0">
                      <a:pos x="1388" y="42"/>
                    </a:cxn>
                    <a:cxn ang="0">
                      <a:pos x="1473" y="43"/>
                    </a:cxn>
                    <a:cxn ang="0">
                      <a:pos x="1558" y="44"/>
                    </a:cxn>
                    <a:cxn ang="0">
                      <a:pos x="1652" y="45"/>
                    </a:cxn>
                    <a:cxn ang="0">
                      <a:pos x="1744" y="46"/>
                    </a:cxn>
                    <a:cxn ang="0">
                      <a:pos x="1838" y="46"/>
                    </a:cxn>
                  </a:cxnLst>
                  <a:rect l="0" t="0" r="r" b="b"/>
                  <a:pathLst>
                    <a:path w="1838" h="46">
                      <a:moveTo>
                        <a:pt x="0" y="0"/>
                      </a:moveTo>
                      <a:lnTo>
                        <a:pt x="104" y="3"/>
                      </a:lnTo>
                      <a:lnTo>
                        <a:pt x="209" y="8"/>
                      </a:lnTo>
                      <a:lnTo>
                        <a:pt x="313" y="11"/>
                      </a:lnTo>
                      <a:lnTo>
                        <a:pt x="417" y="14"/>
                      </a:lnTo>
                      <a:lnTo>
                        <a:pt x="508" y="17"/>
                      </a:lnTo>
                      <a:lnTo>
                        <a:pt x="600" y="20"/>
                      </a:lnTo>
                      <a:lnTo>
                        <a:pt x="691" y="22"/>
                      </a:lnTo>
                      <a:lnTo>
                        <a:pt x="782" y="25"/>
                      </a:lnTo>
                      <a:lnTo>
                        <a:pt x="873" y="28"/>
                      </a:lnTo>
                      <a:lnTo>
                        <a:pt x="965" y="32"/>
                      </a:lnTo>
                      <a:lnTo>
                        <a:pt x="1049" y="34"/>
                      </a:lnTo>
                      <a:lnTo>
                        <a:pt x="1134" y="36"/>
                      </a:lnTo>
                      <a:lnTo>
                        <a:pt x="1219" y="38"/>
                      </a:lnTo>
                      <a:lnTo>
                        <a:pt x="1304" y="40"/>
                      </a:lnTo>
                      <a:lnTo>
                        <a:pt x="1388" y="42"/>
                      </a:lnTo>
                      <a:lnTo>
                        <a:pt x="1473" y="43"/>
                      </a:lnTo>
                      <a:lnTo>
                        <a:pt x="1558" y="44"/>
                      </a:lnTo>
                      <a:lnTo>
                        <a:pt x="1652" y="45"/>
                      </a:lnTo>
                      <a:lnTo>
                        <a:pt x="1744" y="46"/>
                      </a:lnTo>
                      <a:lnTo>
                        <a:pt x="1838" y="4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0" name="Freeform 66"/>
                <p:cNvSpPr>
                  <a:spLocks noChangeAspect="1"/>
                </p:cNvSpPr>
                <p:nvPr/>
              </p:nvSpPr>
              <p:spPr bwMode="auto">
                <a:xfrm>
                  <a:off x="4099" y="2273"/>
                  <a:ext cx="55" cy="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9" y="11"/>
                    </a:cxn>
                    <a:cxn ang="0">
                      <a:pos x="64" y="8"/>
                    </a:cxn>
                    <a:cxn ang="0">
                      <a:pos x="158" y="5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276" h="12">
                      <a:moveTo>
                        <a:pt x="0" y="12"/>
                      </a:moveTo>
                      <a:lnTo>
                        <a:pt x="19" y="11"/>
                      </a:lnTo>
                      <a:lnTo>
                        <a:pt x="64" y="8"/>
                      </a:lnTo>
                      <a:lnTo>
                        <a:pt x="158" y="5"/>
                      </a:lnTo>
                      <a:lnTo>
                        <a:pt x="27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1" name="Freeform 67"/>
                <p:cNvSpPr>
                  <a:spLocks noChangeAspect="1"/>
                </p:cNvSpPr>
                <p:nvPr/>
              </p:nvSpPr>
              <p:spPr bwMode="auto">
                <a:xfrm>
                  <a:off x="3008" y="2031"/>
                  <a:ext cx="720" cy="25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85" y="94"/>
                    </a:cxn>
                    <a:cxn ang="0">
                      <a:pos x="169" y="91"/>
                    </a:cxn>
                    <a:cxn ang="0">
                      <a:pos x="253" y="89"/>
                    </a:cxn>
                    <a:cxn ang="0">
                      <a:pos x="338" y="88"/>
                    </a:cxn>
                    <a:cxn ang="0">
                      <a:pos x="424" y="87"/>
                    </a:cxn>
                    <a:cxn ang="0">
                      <a:pos x="510" y="87"/>
                    </a:cxn>
                    <a:cxn ang="0">
                      <a:pos x="600" y="86"/>
                    </a:cxn>
                    <a:cxn ang="0">
                      <a:pos x="691" y="86"/>
                    </a:cxn>
                    <a:cxn ang="0">
                      <a:pos x="781" y="87"/>
                    </a:cxn>
                    <a:cxn ang="0">
                      <a:pos x="869" y="87"/>
                    </a:cxn>
                    <a:cxn ang="0">
                      <a:pos x="956" y="88"/>
                    </a:cxn>
                    <a:cxn ang="0">
                      <a:pos x="1043" y="88"/>
                    </a:cxn>
                    <a:cxn ang="0">
                      <a:pos x="1130" y="89"/>
                    </a:cxn>
                    <a:cxn ang="0">
                      <a:pos x="1218" y="90"/>
                    </a:cxn>
                    <a:cxn ang="0">
                      <a:pos x="1305" y="91"/>
                    </a:cxn>
                    <a:cxn ang="0">
                      <a:pos x="1394" y="91"/>
                    </a:cxn>
                    <a:cxn ang="0">
                      <a:pos x="1480" y="92"/>
                    </a:cxn>
                    <a:cxn ang="0">
                      <a:pos x="1567" y="93"/>
                    </a:cxn>
                    <a:cxn ang="0">
                      <a:pos x="1654" y="93"/>
                    </a:cxn>
                    <a:cxn ang="0">
                      <a:pos x="1740" y="94"/>
                    </a:cxn>
                    <a:cxn ang="0">
                      <a:pos x="1827" y="94"/>
                    </a:cxn>
                    <a:cxn ang="0">
                      <a:pos x="1922" y="94"/>
                    </a:cxn>
                    <a:cxn ang="0">
                      <a:pos x="2017" y="94"/>
                    </a:cxn>
                    <a:cxn ang="0">
                      <a:pos x="2106" y="94"/>
                    </a:cxn>
                    <a:cxn ang="0">
                      <a:pos x="2196" y="93"/>
                    </a:cxn>
                    <a:cxn ang="0">
                      <a:pos x="2287" y="91"/>
                    </a:cxn>
                    <a:cxn ang="0">
                      <a:pos x="2377" y="88"/>
                    </a:cxn>
                    <a:cxn ang="0">
                      <a:pos x="2460" y="85"/>
                    </a:cxn>
                    <a:cxn ang="0">
                      <a:pos x="2542" y="82"/>
                    </a:cxn>
                    <a:cxn ang="0">
                      <a:pos x="2624" y="78"/>
                    </a:cxn>
                    <a:cxn ang="0">
                      <a:pos x="2707" y="74"/>
                    </a:cxn>
                    <a:cxn ang="0">
                      <a:pos x="2789" y="69"/>
                    </a:cxn>
                    <a:cxn ang="0">
                      <a:pos x="2890" y="63"/>
                    </a:cxn>
                    <a:cxn ang="0">
                      <a:pos x="3012" y="55"/>
                    </a:cxn>
                    <a:cxn ang="0">
                      <a:pos x="3142" y="43"/>
                    </a:cxn>
                    <a:cxn ang="0">
                      <a:pos x="3246" y="34"/>
                    </a:cxn>
                    <a:cxn ang="0">
                      <a:pos x="3350" y="24"/>
                    </a:cxn>
                    <a:cxn ang="0">
                      <a:pos x="3457" y="14"/>
                    </a:cxn>
                    <a:cxn ang="0">
                      <a:pos x="3564" y="4"/>
                    </a:cxn>
                    <a:cxn ang="0">
                      <a:pos x="3599" y="0"/>
                    </a:cxn>
                  </a:cxnLst>
                  <a:rect l="0" t="0" r="r" b="b"/>
                  <a:pathLst>
                    <a:path w="3599" h="99">
                      <a:moveTo>
                        <a:pt x="0" y="99"/>
                      </a:moveTo>
                      <a:lnTo>
                        <a:pt x="85" y="94"/>
                      </a:lnTo>
                      <a:lnTo>
                        <a:pt x="169" y="91"/>
                      </a:lnTo>
                      <a:lnTo>
                        <a:pt x="253" y="89"/>
                      </a:lnTo>
                      <a:lnTo>
                        <a:pt x="338" y="88"/>
                      </a:lnTo>
                      <a:lnTo>
                        <a:pt x="424" y="87"/>
                      </a:lnTo>
                      <a:lnTo>
                        <a:pt x="510" y="87"/>
                      </a:lnTo>
                      <a:lnTo>
                        <a:pt x="600" y="86"/>
                      </a:lnTo>
                      <a:lnTo>
                        <a:pt x="691" y="86"/>
                      </a:lnTo>
                      <a:lnTo>
                        <a:pt x="781" y="87"/>
                      </a:lnTo>
                      <a:lnTo>
                        <a:pt x="869" y="87"/>
                      </a:lnTo>
                      <a:lnTo>
                        <a:pt x="956" y="88"/>
                      </a:lnTo>
                      <a:lnTo>
                        <a:pt x="1043" y="88"/>
                      </a:lnTo>
                      <a:lnTo>
                        <a:pt x="1130" y="89"/>
                      </a:lnTo>
                      <a:lnTo>
                        <a:pt x="1218" y="90"/>
                      </a:lnTo>
                      <a:lnTo>
                        <a:pt x="1305" y="91"/>
                      </a:lnTo>
                      <a:lnTo>
                        <a:pt x="1394" y="91"/>
                      </a:lnTo>
                      <a:lnTo>
                        <a:pt x="1480" y="92"/>
                      </a:lnTo>
                      <a:lnTo>
                        <a:pt x="1567" y="93"/>
                      </a:lnTo>
                      <a:lnTo>
                        <a:pt x="1654" y="93"/>
                      </a:lnTo>
                      <a:lnTo>
                        <a:pt x="1740" y="94"/>
                      </a:lnTo>
                      <a:lnTo>
                        <a:pt x="1827" y="94"/>
                      </a:lnTo>
                      <a:lnTo>
                        <a:pt x="1922" y="94"/>
                      </a:lnTo>
                      <a:lnTo>
                        <a:pt x="2017" y="94"/>
                      </a:lnTo>
                      <a:lnTo>
                        <a:pt x="2106" y="94"/>
                      </a:lnTo>
                      <a:lnTo>
                        <a:pt x="2196" y="93"/>
                      </a:lnTo>
                      <a:lnTo>
                        <a:pt x="2287" y="91"/>
                      </a:lnTo>
                      <a:lnTo>
                        <a:pt x="2377" y="88"/>
                      </a:lnTo>
                      <a:lnTo>
                        <a:pt x="2460" y="85"/>
                      </a:lnTo>
                      <a:lnTo>
                        <a:pt x="2542" y="82"/>
                      </a:lnTo>
                      <a:lnTo>
                        <a:pt x="2624" y="78"/>
                      </a:lnTo>
                      <a:lnTo>
                        <a:pt x="2707" y="74"/>
                      </a:lnTo>
                      <a:lnTo>
                        <a:pt x="2789" y="69"/>
                      </a:lnTo>
                      <a:lnTo>
                        <a:pt x="2890" y="63"/>
                      </a:lnTo>
                      <a:lnTo>
                        <a:pt x="3012" y="55"/>
                      </a:lnTo>
                      <a:lnTo>
                        <a:pt x="3142" y="43"/>
                      </a:lnTo>
                      <a:lnTo>
                        <a:pt x="3246" y="34"/>
                      </a:lnTo>
                      <a:lnTo>
                        <a:pt x="3350" y="24"/>
                      </a:lnTo>
                      <a:lnTo>
                        <a:pt x="3457" y="14"/>
                      </a:lnTo>
                      <a:lnTo>
                        <a:pt x="3564" y="4"/>
                      </a:lnTo>
                      <a:lnTo>
                        <a:pt x="359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2" name="Freeform 68"/>
                <p:cNvSpPr>
                  <a:spLocks noChangeAspect="1"/>
                </p:cNvSpPr>
                <p:nvPr/>
              </p:nvSpPr>
              <p:spPr bwMode="auto">
                <a:xfrm>
                  <a:off x="2929" y="2056"/>
                  <a:ext cx="79" cy="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9" y="14"/>
                    </a:cxn>
                    <a:cxn ang="0">
                      <a:pos x="199" y="10"/>
                    </a:cxn>
                    <a:cxn ang="0">
                      <a:pos x="298" y="5"/>
                    </a:cxn>
                    <a:cxn ang="0">
                      <a:pos x="397" y="0"/>
                    </a:cxn>
                  </a:cxnLst>
                  <a:rect l="0" t="0" r="r" b="b"/>
                  <a:pathLst>
                    <a:path w="397" h="19">
                      <a:moveTo>
                        <a:pt x="0" y="19"/>
                      </a:moveTo>
                      <a:lnTo>
                        <a:pt x="99" y="14"/>
                      </a:lnTo>
                      <a:lnTo>
                        <a:pt x="199" y="10"/>
                      </a:lnTo>
                      <a:lnTo>
                        <a:pt x="298" y="5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" name="Freeform 69"/>
                <p:cNvSpPr>
                  <a:spLocks noChangeAspect="1"/>
                </p:cNvSpPr>
                <p:nvPr/>
              </p:nvSpPr>
              <p:spPr bwMode="auto">
                <a:xfrm>
                  <a:off x="3886" y="2276"/>
                  <a:ext cx="213" cy="11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03" y="41"/>
                    </a:cxn>
                    <a:cxn ang="0">
                      <a:pos x="206" y="44"/>
                    </a:cxn>
                    <a:cxn ang="0">
                      <a:pos x="308" y="45"/>
                    </a:cxn>
                    <a:cxn ang="0">
                      <a:pos x="430" y="43"/>
                    </a:cxn>
                    <a:cxn ang="0">
                      <a:pos x="523" y="40"/>
                    </a:cxn>
                    <a:cxn ang="0">
                      <a:pos x="617" y="35"/>
                    </a:cxn>
                    <a:cxn ang="0">
                      <a:pos x="709" y="29"/>
                    </a:cxn>
                    <a:cxn ang="0">
                      <a:pos x="802" y="23"/>
                    </a:cxn>
                    <a:cxn ang="0">
                      <a:pos x="888" y="16"/>
                    </a:cxn>
                    <a:cxn ang="0">
                      <a:pos x="975" y="8"/>
                    </a:cxn>
                    <a:cxn ang="0">
                      <a:pos x="1061" y="0"/>
                    </a:cxn>
                  </a:cxnLst>
                  <a:rect l="0" t="0" r="r" b="b"/>
                  <a:pathLst>
                    <a:path w="1061" h="45">
                      <a:moveTo>
                        <a:pt x="0" y="32"/>
                      </a:moveTo>
                      <a:lnTo>
                        <a:pt x="103" y="41"/>
                      </a:lnTo>
                      <a:lnTo>
                        <a:pt x="206" y="44"/>
                      </a:lnTo>
                      <a:lnTo>
                        <a:pt x="308" y="45"/>
                      </a:lnTo>
                      <a:lnTo>
                        <a:pt x="430" y="43"/>
                      </a:lnTo>
                      <a:lnTo>
                        <a:pt x="523" y="40"/>
                      </a:lnTo>
                      <a:lnTo>
                        <a:pt x="617" y="35"/>
                      </a:lnTo>
                      <a:lnTo>
                        <a:pt x="709" y="29"/>
                      </a:lnTo>
                      <a:lnTo>
                        <a:pt x="802" y="23"/>
                      </a:lnTo>
                      <a:lnTo>
                        <a:pt x="888" y="16"/>
                      </a:lnTo>
                      <a:lnTo>
                        <a:pt x="975" y="8"/>
                      </a:lnTo>
                      <a:lnTo>
                        <a:pt x="106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" name="Freeform 70"/>
                <p:cNvSpPr>
                  <a:spLocks noChangeAspect="1"/>
                </p:cNvSpPr>
                <p:nvPr/>
              </p:nvSpPr>
              <p:spPr bwMode="auto">
                <a:xfrm>
                  <a:off x="3886" y="228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54" y="2241"/>
                  <a:ext cx="16" cy="3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" name="Freeform 72"/>
                <p:cNvSpPr>
                  <a:spLocks noChangeAspect="1"/>
                </p:cNvSpPr>
                <p:nvPr/>
              </p:nvSpPr>
              <p:spPr bwMode="auto">
                <a:xfrm>
                  <a:off x="3982" y="1961"/>
                  <a:ext cx="64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39" y="13"/>
                    </a:cxn>
                    <a:cxn ang="0">
                      <a:pos x="88" y="19"/>
                    </a:cxn>
                    <a:cxn ang="0">
                      <a:pos x="152" y="23"/>
                    </a:cxn>
                    <a:cxn ang="0">
                      <a:pos x="230" y="25"/>
                    </a:cxn>
                    <a:cxn ang="0">
                      <a:pos x="319" y="26"/>
                    </a:cxn>
                  </a:cxnLst>
                  <a:rect l="0" t="0" r="r" b="b"/>
                  <a:pathLst>
                    <a:path w="319" h="26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39" y="13"/>
                      </a:lnTo>
                      <a:lnTo>
                        <a:pt x="88" y="19"/>
                      </a:lnTo>
                      <a:lnTo>
                        <a:pt x="152" y="23"/>
                      </a:lnTo>
                      <a:lnTo>
                        <a:pt x="230" y="25"/>
                      </a:lnTo>
                      <a:lnTo>
                        <a:pt x="319" y="2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" name="Freeform 73"/>
                <p:cNvSpPr>
                  <a:spLocks noChangeAspect="1"/>
                </p:cNvSpPr>
                <p:nvPr/>
              </p:nvSpPr>
              <p:spPr bwMode="auto">
                <a:xfrm>
                  <a:off x="3647" y="1961"/>
                  <a:ext cx="100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3" y="3"/>
                    </a:cxn>
                    <a:cxn ang="0">
                      <a:pos x="12" y="6"/>
                    </a:cxn>
                    <a:cxn ang="0">
                      <a:pos x="21" y="8"/>
                    </a:cxn>
                    <a:cxn ang="0">
                      <a:pos x="30" y="9"/>
                    </a:cxn>
                    <a:cxn ang="0">
                      <a:pos x="42" y="11"/>
                    </a:cxn>
                    <a:cxn ang="0">
                      <a:pos x="54" y="12"/>
                    </a:cxn>
                    <a:cxn ang="0">
                      <a:pos x="71" y="14"/>
                    </a:cxn>
                    <a:cxn ang="0">
                      <a:pos x="109" y="17"/>
                    </a:cxn>
                    <a:cxn ang="0">
                      <a:pos x="198" y="21"/>
                    </a:cxn>
                    <a:cxn ang="0">
                      <a:pos x="285" y="23"/>
                    </a:cxn>
                    <a:cxn ang="0">
                      <a:pos x="372" y="25"/>
                    </a:cxn>
                    <a:cxn ang="0">
                      <a:pos x="503" y="25"/>
                    </a:cxn>
                  </a:cxnLst>
                  <a:rect l="0" t="0" r="r" b="b"/>
                  <a:pathLst>
                    <a:path w="503" h="25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12" y="6"/>
                      </a:lnTo>
                      <a:lnTo>
                        <a:pt x="21" y="8"/>
                      </a:lnTo>
                      <a:lnTo>
                        <a:pt x="30" y="9"/>
                      </a:lnTo>
                      <a:lnTo>
                        <a:pt x="42" y="11"/>
                      </a:lnTo>
                      <a:lnTo>
                        <a:pt x="54" y="12"/>
                      </a:lnTo>
                      <a:lnTo>
                        <a:pt x="71" y="14"/>
                      </a:lnTo>
                      <a:lnTo>
                        <a:pt x="109" y="17"/>
                      </a:lnTo>
                      <a:lnTo>
                        <a:pt x="198" y="21"/>
                      </a:lnTo>
                      <a:lnTo>
                        <a:pt x="285" y="23"/>
                      </a:lnTo>
                      <a:lnTo>
                        <a:pt x="372" y="25"/>
                      </a:lnTo>
                      <a:lnTo>
                        <a:pt x="503" y="2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" name="Freeform 74"/>
                <p:cNvSpPr>
                  <a:spLocks noChangeAspect="1"/>
                </p:cNvSpPr>
                <p:nvPr/>
              </p:nvSpPr>
              <p:spPr bwMode="auto">
                <a:xfrm>
                  <a:off x="4240" y="1962"/>
                  <a:ext cx="275" cy="6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176" y="24"/>
                    </a:cxn>
                    <a:cxn ang="0">
                      <a:pos x="318" y="25"/>
                    </a:cxn>
                    <a:cxn ang="0">
                      <a:pos x="419" y="25"/>
                    </a:cxn>
                    <a:cxn ang="0">
                      <a:pos x="519" y="24"/>
                    </a:cxn>
                    <a:cxn ang="0">
                      <a:pos x="606" y="23"/>
                    </a:cxn>
                    <a:cxn ang="0">
                      <a:pos x="693" y="21"/>
                    </a:cxn>
                    <a:cxn ang="0">
                      <a:pos x="782" y="20"/>
                    </a:cxn>
                    <a:cxn ang="0">
                      <a:pos x="868" y="18"/>
                    </a:cxn>
                    <a:cxn ang="0">
                      <a:pos x="955" y="16"/>
                    </a:cxn>
                    <a:cxn ang="0">
                      <a:pos x="1042" y="12"/>
                    </a:cxn>
                    <a:cxn ang="0">
                      <a:pos x="1129" y="10"/>
                    </a:cxn>
                    <a:cxn ang="0">
                      <a:pos x="1211" y="7"/>
                    </a:cxn>
                    <a:cxn ang="0">
                      <a:pos x="1292" y="4"/>
                    </a:cxn>
                    <a:cxn ang="0">
                      <a:pos x="1375" y="0"/>
                    </a:cxn>
                  </a:cxnLst>
                  <a:rect l="0" t="0" r="r" b="b"/>
                  <a:pathLst>
                    <a:path w="1375" h="25">
                      <a:moveTo>
                        <a:pt x="0" y="22"/>
                      </a:moveTo>
                      <a:lnTo>
                        <a:pt x="176" y="24"/>
                      </a:lnTo>
                      <a:lnTo>
                        <a:pt x="318" y="25"/>
                      </a:lnTo>
                      <a:lnTo>
                        <a:pt x="419" y="25"/>
                      </a:lnTo>
                      <a:lnTo>
                        <a:pt x="519" y="24"/>
                      </a:lnTo>
                      <a:lnTo>
                        <a:pt x="606" y="23"/>
                      </a:lnTo>
                      <a:lnTo>
                        <a:pt x="693" y="21"/>
                      </a:lnTo>
                      <a:lnTo>
                        <a:pt x="782" y="20"/>
                      </a:lnTo>
                      <a:lnTo>
                        <a:pt x="868" y="18"/>
                      </a:lnTo>
                      <a:lnTo>
                        <a:pt x="955" y="16"/>
                      </a:lnTo>
                      <a:lnTo>
                        <a:pt x="1042" y="12"/>
                      </a:lnTo>
                      <a:lnTo>
                        <a:pt x="1129" y="10"/>
                      </a:lnTo>
                      <a:lnTo>
                        <a:pt x="1211" y="7"/>
                      </a:lnTo>
                      <a:lnTo>
                        <a:pt x="1292" y="4"/>
                      </a:lnTo>
                      <a:lnTo>
                        <a:pt x="137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" name="Freeform 75"/>
                <p:cNvSpPr>
                  <a:spLocks noChangeAspect="1"/>
                </p:cNvSpPr>
                <p:nvPr/>
              </p:nvSpPr>
              <p:spPr bwMode="auto">
                <a:xfrm>
                  <a:off x="4075" y="1966"/>
                  <a:ext cx="165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02" y="5"/>
                    </a:cxn>
                    <a:cxn ang="0">
                      <a:pos x="200" y="2"/>
                    </a:cxn>
                    <a:cxn ang="0">
                      <a:pos x="276" y="0"/>
                    </a:cxn>
                    <a:cxn ang="0">
                      <a:pos x="291" y="0"/>
                    </a:cxn>
                    <a:cxn ang="0">
                      <a:pos x="366" y="0"/>
                    </a:cxn>
                    <a:cxn ang="0">
                      <a:pos x="496" y="0"/>
                    </a:cxn>
                    <a:cxn ang="0">
                      <a:pos x="581" y="1"/>
                    </a:cxn>
                    <a:cxn ang="0">
                      <a:pos x="665" y="3"/>
                    </a:cxn>
                    <a:cxn ang="0">
                      <a:pos x="736" y="4"/>
                    </a:cxn>
                    <a:cxn ang="0">
                      <a:pos x="825" y="6"/>
                    </a:cxn>
                    <a:cxn ang="0">
                      <a:pos x="827" y="6"/>
                    </a:cxn>
                  </a:cxnLst>
                  <a:rect l="0" t="0" r="r" b="b"/>
                  <a:pathLst>
                    <a:path w="827" h="8">
                      <a:moveTo>
                        <a:pt x="0" y="8"/>
                      </a:moveTo>
                      <a:lnTo>
                        <a:pt x="102" y="5"/>
                      </a:lnTo>
                      <a:lnTo>
                        <a:pt x="200" y="2"/>
                      </a:lnTo>
                      <a:lnTo>
                        <a:pt x="276" y="0"/>
                      </a:lnTo>
                      <a:lnTo>
                        <a:pt x="291" y="0"/>
                      </a:lnTo>
                      <a:lnTo>
                        <a:pt x="366" y="0"/>
                      </a:lnTo>
                      <a:lnTo>
                        <a:pt x="496" y="0"/>
                      </a:lnTo>
                      <a:lnTo>
                        <a:pt x="581" y="1"/>
                      </a:lnTo>
                      <a:lnTo>
                        <a:pt x="665" y="3"/>
                      </a:lnTo>
                      <a:lnTo>
                        <a:pt x="736" y="4"/>
                      </a:lnTo>
                      <a:lnTo>
                        <a:pt x="825" y="6"/>
                      </a:lnTo>
                      <a:lnTo>
                        <a:pt x="827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4515" y="1962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" name="Freeform 77"/>
                <p:cNvSpPr>
                  <a:spLocks noChangeAspect="1"/>
                </p:cNvSpPr>
                <p:nvPr/>
              </p:nvSpPr>
              <p:spPr bwMode="auto">
                <a:xfrm>
                  <a:off x="4342" y="1962"/>
                  <a:ext cx="213" cy="6"/>
                </a:xfrm>
                <a:custGeom>
                  <a:avLst/>
                  <a:gdLst/>
                  <a:ahLst/>
                  <a:cxnLst>
                    <a:cxn ang="0">
                      <a:pos x="1061" y="0"/>
                    </a:cxn>
                    <a:cxn ang="0">
                      <a:pos x="982" y="3"/>
                    </a:cxn>
                    <a:cxn ang="0">
                      <a:pos x="902" y="5"/>
                    </a:cxn>
                    <a:cxn ang="0">
                      <a:pos x="821" y="7"/>
                    </a:cxn>
                    <a:cxn ang="0">
                      <a:pos x="741" y="9"/>
                    </a:cxn>
                    <a:cxn ang="0">
                      <a:pos x="651" y="12"/>
                    </a:cxn>
                    <a:cxn ang="0">
                      <a:pos x="562" y="15"/>
                    </a:cxn>
                    <a:cxn ang="0">
                      <a:pos x="473" y="17"/>
                    </a:cxn>
                    <a:cxn ang="0">
                      <a:pos x="382" y="19"/>
                    </a:cxn>
                    <a:cxn ang="0">
                      <a:pos x="293" y="21"/>
                    </a:cxn>
                    <a:cxn ang="0">
                      <a:pos x="196" y="22"/>
                    </a:cxn>
                    <a:cxn ang="0">
                      <a:pos x="98" y="23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061" h="24">
                      <a:moveTo>
                        <a:pt x="1061" y="0"/>
                      </a:moveTo>
                      <a:lnTo>
                        <a:pt x="982" y="3"/>
                      </a:lnTo>
                      <a:lnTo>
                        <a:pt x="902" y="5"/>
                      </a:lnTo>
                      <a:lnTo>
                        <a:pt x="821" y="7"/>
                      </a:lnTo>
                      <a:lnTo>
                        <a:pt x="741" y="9"/>
                      </a:lnTo>
                      <a:lnTo>
                        <a:pt x="651" y="12"/>
                      </a:lnTo>
                      <a:lnTo>
                        <a:pt x="562" y="15"/>
                      </a:lnTo>
                      <a:lnTo>
                        <a:pt x="473" y="17"/>
                      </a:lnTo>
                      <a:lnTo>
                        <a:pt x="382" y="19"/>
                      </a:lnTo>
                      <a:lnTo>
                        <a:pt x="293" y="21"/>
                      </a:lnTo>
                      <a:lnTo>
                        <a:pt x="196" y="22"/>
                      </a:lnTo>
                      <a:lnTo>
                        <a:pt x="98" y="23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" name="Line 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331" y="1968"/>
                  <a:ext cx="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" name="Freeform 79"/>
                <p:cNvSpPr>
                  <a:spLocks noChangeAspect="1"/>
                </p:cNvSpPr>
                <p:nvPr/>
              </p:nvSpPr>
              <p:spPr bwMode="auto">
                <a:xfrm>
                  <a:off x="3749" y="1968"/>
                  <a:ext cx="69" cy="1"/>
                </a:xfrm>
                <a:custGeom>
                  <a:avLst/>
                  <a:gdLst/>
                  <a:ahLst/>
                  <a:cxnLst>
                    <a:cxn ang="0">
                      <a:pos x="347" y="0"/>
                    </a:cxn>
                    <a:cxn ang="0">
                      <a:pos x="332" y="0"/>
                    </a:cxn>
                    <a:cxn ang="0">
                      <a:pos x="227" y="0"/>
                    </a:cxn>
                    <a:cxn ang="0">
                      <a:pos x="12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7">
                      <a:moveTo>
                        <a:pt x="347" y="0"/>
                      </a:moveTo>
                      <a:lnTo>
                        <a:pt x="332" y="0"/>
                      </a:lnTo>
                      <a:lnTo>
                        <a:pt x="227" y="0"/>
                      </a:lnTo>
                      <a:lnTo>
                        <a:pt x="1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" name="Freeform 80"/>
                <p:cNvSpPr>
                  <a:spLocks noChangeAspect="1"/>
                </p:cNvSpPr>
                <p:nvPr/>
              </p:nvSpPr>
              <p:spPr bwMode="auto">
                <a:xfrm>
                  <a:off x="3728" y="2018"/>
                  <a:ext cx="289" cy="1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112" y="45"/>
                    </a:cxn>
                    <a:cxn ang="0">
                      <a:pos x="225" y="36"/>
                    </a:cxn>
                    <a:cxn ang="0">
                      <a:pos x="330" y="27"/>
                    </a:cxn>
                    <a:cxn ang="0">
                      <a:pos x="435" y="20"/>
                    </a:cxn>
                    <a:cxn ang="0">
                      <a:pos x="527" y="14"/>
                    </a:cxn>
                    <a:cxn ang="0">
                      <a:pos x="619" y="10"/>
                    </a:cxn>
                    <a:cxn ang="0">
                      <a:pos x="697" y="6"/>
                    </a:cxn>
                    <a:cxn ang="0">
                      <a:pos x="776" y="3"/>
                    </a:cxn>
                    <a:cxn ang="0">
                      <a:pos x="854" y="2"/>
                    </a:cxn>
                    <a:cxn ang="0">
                      <a:pos x="955" y="0"/>
                    </a:cxn>
                    <a:cxn ang="0">
                      <a:pos x="1056" y="0"/>
                    </a:cxn>
                    <a:cxn ang="0">
                      <a:pos x="1157" y="0"/>
                    </a:cxn>
                    <a:cxn ang="0">
                      <a:pos x="1253" y="1"/>
                    </a:cxn>
                    <a:cxn ang="0">
                      <a:pos x="1349" y="1"/>
                    </a:cxn>
                    <a:cxn ang="0">
                      <a:pos x="1444" y="1"/>
                    </a:cxn>
                  </a:cxnLst>
                  <a:rect l="0" t="0" r="r" b="b"/>
                  <a:pathLst>
                    <a:path w="1444" h="55">
                      <a:moveTo>
                        <a:pt x="0" y="55"/>
                      </a:moveTo>
                      <a:lnTo>
                        <a:pt x="112" y="45"/>
                      </a:lnTo>
                      <a:lnTo>
                        <a:pt x="225" y="36"/>
                      </a:lnTo>
                      <a:lnTo>
                        <a:pt x="330" y="27"/>
                      </a:lnTo>
                      <a:lnTo>
                        <a:pt x="435" y="20"/>
                      </a:lnTo>
                      <a:lnTo>
                        <a:pt x="527" y="14"/>
                      </a:lnTo>
                      <a:lnTo>
                        <a:pt x="619" y="10"/>
                      </a:lnTo>
                      <a:lnTo>
                        <a:pt x="697" y="6"/>
                      </a:lnTo>
                      <a:lnTo>
                        <a:pt x="776" y="3"/>
                      </a:lnTo>
                      <a:lnTo>
                        <a:pt x="854" y="2"/>
                      </a:lnTo>
                      <a:lnTo>
                        <a:pt x="955" y="0"/>
                      </a:lnTo>
                      <a:lnTo>
                        <a:pt x="1056" y="0"/>
                      </a:lnTo>
                      <a:lnTo>
                        <a:pt x="1157" y="0"/>
                      </a:lnTo>
                      <a:lnTo>
                        <a:pt x="1253" y="1"/>
                      </a:lnTo>
                      <a:lnTo>
                        <a:pt x="1349" y="1"/>
                      </a:lnTo>
                      <a:lnTo>
                        <a:pt x="1444" y="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" name="Freeform 81"/>
                <p:cNvSpPr>
                  <a:spLocks noChangeAspect="1"/>
                </p:cNvSpPr>
                <p:nvPr/>
              </p:nvSpPr>
              <p:spPr bwMode="auto">
                <a:xfrm>
                  <a:off x="4289" y="1970"/>
                  <a:ext cx="270" cy="34"/>
                </a:xfrm>
                <a:custGeom>
                  <a:avLst/>
                  <a:gdLst/>
                  <a:ahLst/>
                  <a:cxnLst>
                    <a:cxn ang="0">
                      <a:pos x="0" y="138"/>
                    </a:cxn>
                    <a:cxn ang="0">
                      <a:pos x="96" y="131"/>
                    </a:cxn>
                    <a:cxn ang="0">
                      <a:pos x="193" y="123"/>
                    </a:cxn>
                    <a:cxn ang="0">
                      <a:pos x="285" y="117"/>
                    </a:cxn>
                    <a:cxn ang="0">
                      <a:pos x="377" y="111"/>
                    </a:cxn>
                    <a:cxn ang="0">
                      <a:pos x="470" y="106"/>
                    </a:cxn>
                    <a:cxn ang="0">
                      <a:pos x="562" y="101"/>
                    </a:cxn>
                    <a:cxn ang="0">
                      <a:pos x="653" y="97"/>
                    </a:cxn>
                    <a:cxn ang="0">
                      <a:pos x="742" y="93"/>
                    </a:cxn>
                    <a:cxn ang="0">
                      <a:pos x="831" y="88"/>
                    </a:cxn>
                    <a:cxn ang="0">
                      <a:pos x="920" y="81"/>
                    </a:cxn>
                    <a:cxn ang="0">
                      <a:pos x="1010" y="71"/>
                    </a:cxn>
                    <a:cxn ang="0">
                      <a:pos x="1126" y="54"/>
                    </a:cxn>
                    <a:cxn ang="0">
                      <a:pos x="1241" y="30"/>
                    </a:cxn>
                    <a:cxn ang="0">
                      <a:pos x="1354" y="0"/>
                    </a:cxn>
                  </a:cxnLst>
                  <a:rect l="0" t="0" r="r" b="b"/>
                  <a:pathLst>
                    <a:path w="1354" h="138">
                      <a:moveTo>
                        <a:pt x="0" y="138"/>
                      </a:moveTo>
                      <a:lnTo>
                        <a:pt x="96" y="131"/>
                      </a:lnTo>
                      <a:lnTo>
                        <a:pt x="193" y="123"/>
                      </a:lnTo>
                      <a:lnTo>
                        <a:pt x="285" y="117"/>
                      </a:lnTo>
                      <a:lnTo>
                        <a:pt x="377" y="111"/>
                      </a:lnTo>
                      <a:lnTo>
                        <a:pt x="470" y="106"/>
                      </a:lnTo>
                      <a:lnTo>
                        <a:pt x="562" y="101"/>
                      </a:lnTo>
                      <a:lnTo>
                        <a:pt x="653" y="97"/>
                      </a:lnTo>
                      <a:lnTo>
                        <a:pt x="742" y="93"/>
                      </a:lnTo>
                      <a:lnTo>
                        <a:pt x="831" y="88"/>
                      </a:lnTo>
                      <a:lnTo>
                        <a:pt x="920" y="81"/>
                      </a:lnTo>
                      <a:lnTo>
                        <a:pt x="1010" y="71"/>
                      </a:lnTo>
                      <a:lnTo>
                        <a:pt x="1126" y="54"/>
                      </a:lnTo>
                      <a:lnTo>
                        <a:pt x="1241" y="30"/>
                      </a:lnTo>
                      <a:lnTo>
                        <a:pt x="1354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" name="Line 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59" y="1967"/>
                  <a:ext cx="7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66" y="1962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86" y="1968"/>
                  <a:ext cx="158" cy="31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" name="Line 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78" y="1961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" name="Freeform 86"/>
                <p:cNvSpPr>
                  <a:spLocks noChangeAspect="1"/>
                </p:cNvSpPr>
                <p:nvPr/>
              </p:nvSpPr>
              <p:spPr bwMode="auto">
                <a:xfrm>
                  <a:off x="2293" y="2040"/>
                  <a:ext cx="22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2"/>
                    </a:cxn>
                    <a:cxn ang="0">
                      <a:pos x="158" y="4"/>
                    </a:cxn>
                    <a:cxn ang="0">
                      <a:pos x="237" y="6"/>
                    </a:cxn>
                    <a:cxn ang="0">
                      <a:pos x="317" y="8"/>
                    </a:cxn>
                    <a:cxn ang="0">
                      <a:pos x="396" y="10"/>
                    </a:cxn>
                    <a:cxn ang="0">
                      <a:pos x="475" y="13"/>
                    </a:cxn>
                    <a:cxn ang="0">
                      <a:pos x="554" y="17"/>
                    </a:cxn>
                    <a:cxn ang="0">
                      <a:pos x="637" y="20"/>
                    </a:cxn>
                    <a:cxn ang="0">
                      <a:pos x="719" y="23"/>
                    </a:cxn>
                    <a:cxn ang="0">
                      <a:pos x="802" y="26"/>
                    </a:cxn>
                    <a:cxn ang="0">
                      <a:pos x="884" y="30"/>
                    </a:cxn>
                    <a:cxn ang="0">
                      <a:pos x="967" y="33"/>
                    </a:cxn>
                    <a:cxn ang="0">
                      <a:pos x="1049" y="37"/>
                    </a:cxn>
                    <a:cxn ang="0">
                      <a:pos x="1132" y="42"/>
                    </a:cxn>
                  </a:cxnLst>
                  <a:rect l="0" t="0" r="r" b="b"/>
                  <a:pathLst>
                    <a:path w="1132" h="42">
                      <a:moveTo>
                        <a:pt x="0" y="0"/>
                      </a:moveTo>
                      <a:lnTo>
                        <a:pt x="79" y="2"/>
                      </a:lnTo>
                      <a:lnTo>
                        <a:pt x="158" y="4"/>
                      </a:lnTo>
                      <a:lnTo>
                        <a:pt x="237" y="6"/>
                      </a:lnTo>
                      <a:lnTo>
                        <a:pt x="317" y="8"/>
                      </a:lnTo>
                      <a:lnTo>
                        <a:pt x="396" y="10"/>
                      </a:lnTo>
                      <a:lnTo>
                        <a:pt x="475" y="13"/>
                      </a:lnTo>
                      <a:lnTo>
                        <a:pt x="554" y="17"/>
                      </a:lnTo>
                      <a:lnTo>
                        <a:pt x="637" y="20"/>
                      </a:lnTo>
                      <a:lnTo>
                        <a:pt x="719" y="23"/>
                      </a:lnTo>
                      <a:lnTo>
                        <a:pt x="802" y="26"/>
                      </a:lnTo>
                      <a:lnTo>
                        <a:pt x="884" y="30"/>
                      </a:lnTo>
                      <a:lnTo>
                        <a:pt x="967" y="33"/>
                      </a:lnTo>
                      <a:lnTo>
                        <a:pt x="1049" y="37"/>
                      </a:lnTo>
                      <a:lnTo>
                        <a:pt x="1132" y="4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91" y="2050"/>
                  <a:ext cx="28" cy="12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2519" y="205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3" name="Freeform 89"/>
                <p:cNvSpPr>
                  <a:spLocks noChangeAspect="1"/>
                </p:cNvSpPr>
                <p:nvPr/>
              </p:nvSpPr>
              <p:spPr bwMode="auto">
                <a:xfrm>
                  <a:off x="2292" y="204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4" name="Freeform 90"/>
                <p:cNvSpPr>
                  <a:spLocks noChangeAspect="1"/>
                </p:cNvSpPr>
                <p:nvPr/>
              </p:nvSpPr>
              <p:spPr bwMode="auto">
                <a:xfrm>
                  <a:off x="2292" y="204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5" name="Freeform 91"/>
                <p:cNvSpPr>
                  <a:spLocks noChangeAspect="1"/>
                </p:cNvSpPr>
                <p:nvPr/>
              </p:nvSpPr>
              <p:spPr bwMode="auto">
                <a:xfrm>
                  <a:off x="1694" y="1961"/>
                  <a:ext cx="15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761" y="0"/>
                    </a:cxn>
                  </a:cxnLst>
                  <a:rect l="0" t="0" r="r" b="b"/>
                  <a:pathLst>
                    <a:path w="76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6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6" name="Line 92"/>
                <p:cNvSpPr>
                  <a:spLocks noChangeAspect="1" noChangeShapeType="1"/>
                </p:cNvSpPr>
                <p:nvPr/>
              </p:nvSpPr>
              <p:spPr bwMode="auto">
                <a:xfrm>
                  <a:off x="1854" y="1961"/>
                  <a:ext cx="18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7" name="Line 93"/>
                <p:cNvSpPr>
                  <a:spLocks noChangeAspect="1" noChangeShapeType="1"/>
                </p:cNvSpPr>
                <p:nvPr/>
              </p:nvSpPr>
              <p:spPr bwMode="auto">
                <a:xfrm>
                  <a:off x="1880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8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1906" y="1961"/>
                  <a:ext cx="30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9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2216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0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2242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1" name="Freeform 97"/>
                <p:cNvSpPr>
                  <a:spLocks noChangeAspect="1"/>
                </p:cNvSpPr>
                <p:nvPr/>
              </p:nvSpPr>
              <p:spPr bwMode="auto">
                <a:xfrm>
                  <a:off x="2267" y="1961"/>
                  <a:ext cx="30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4" y="0"/>
                    </a:cxn>
                    <a:cxn ang="0">
                      <a:pos x="1507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754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2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2577" y="1961"/>
                  <a:ext cx="18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3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2603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4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2629" y="1961"/>
                  <a:ext cx="30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5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2939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6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2965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7" name="Freeform 103"/>
                <p:cNvSpPr>
                  <a:spLocks noChangeAspect="1"/>
                </p:cNvSpPr>
                <p:nvPr/>
              </p:nvSpPr>
              <p:spPr bwMode="auto">
                <a:xfrm>
                  <a:off x="2990" y="1961"/>
                  <a:ext cx="30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3" y="0"/>
                    </a:cxn>
                    <a:cxn ang="0">
                      <a:pos x="1507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753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8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3300" y="1961"/>
                  <a:ext cx="18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79" name="Line 105"/>
                <p:cNvSpPr>
                  <a:spLocks noChangeAspect="1" noChangeShapeType="1"/>
                </p:cNvSpPr>
                <p:nvPr/>
              </p:nvSpPr>
              <p:spPr bwMode="auto">
                <a:xfrm>
                  <a:off x="3326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0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3352" y="1961"/>
                  <a:ext cx="30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1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3662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2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3688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3" name="Freeform 109"/>
                <p:cNvSpPr>
                  <a:spLocks noChangeAspect="1"/>
                </p:cNvSpPr>
                <p:nvPr/>
              </p:nvSpPr>
              <p:spPr bwMode="auto">
                <a:xfrm>
                  <a:off x="3713" y="1961"/>
                  <a:ext cx="30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3" y="0"/>
                    </a:cxn>
                    <a:cxn ang="0">
                      <a:pos x="1507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753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4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4023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5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4049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6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4075" y="1961"/>
                  <a:ext cx="30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7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4385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8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4411" y="196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89" name="Freeform 115"/>
                <p:cNvSpPr>
                  <a:spLocks noChangeAspect="1"/>
                </p:cNvSpPr>
                <p:nvPr/>
              </p:nvSpPr>
              <p:spPr bwMode="auto">
                <a:xfrm>
                  <a:off x="4436" y="1961"/>
                  <a:ext cx="15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54" y="0"/>
                    </a:cxn>
                    <a:cxn ang="0">
                      <a:pos x="761" y="0"/>
                    </a:cxn>
                  </a:cxnLst>
                  <a:rect l="0" t="0" r="r" b="b"/>
                  <a:pathLst>
                    <a:path w="761">
                      <a:moveTo>
                        <a:pt x="0" y="0"/>
                      </a:moveTo>
                      <a:lnTo>
                        <a:pt x="754" y="0"/>
                      </a:lnTo>
                      <a:lnTo>
                        <a:pt x="76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0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3977" y="2282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1" name="Freeform 117"/>
                <p:cNvSpPr>
                  <a:spLocks noChangeAspect="1"/>
                </p:cNvSpPr>
                <p:nvPr/>
              </p:nvSpPr>
              <p:spPr bwMode="auto">
                <a:xfrm>
                  <a:off x="3995" y="2283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7"/>
                    </a:cxn>
                    <a:cxn ang="0">
                      <a:pos x="86" y="7"/>
                    </a:cxn>
                  </a:cxnLst>
                  <a:rect l="0" t="0" r="r" b="b"/>
                  <a:pathLst>
                    <a:path w="86" h="7">
                      <a:moveTo>
                        <a:pt x="0" y="0"/>
                      </a:moveTo>
                      <a:lnTo>
                        <a:pt x="81" y="7"/>
                      </a:lnTo>
                      <a:lnTo>
                        <a:pt x="86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2" name="Freeform 118"/>
                <p:cNvSpPr>
                  <a:spLocks noChangeAspect="1"/>
                </p:cNvSpPr>
                <p:nvPr/>
              </p:nvSpPr>
              <p:spPr bwMode="auto">
                <a:xfrm>
                  <a:off x="4020" y="2285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2"/>
                    </a:cxn>
                    <a:cxn ang="0">
                      <a:pos x="43" y="2"/>
                    </a:cxn>
                    <a:cxn ang="0">
                      <a:pos x="86" y="4"/>
                    </a:cxn>
                  </a:cxnLst>
                  <a:rect l="0" t="0" r="r" b="b"/>
                  <a:pathLst>
                    <a:path w="86" h="4">
                      <a:moveTo>
                        <a:pt x="0" y="0"/>
                      </a:moveTo>
                      <a:lnTo>
                        <a:pt x="36" y="2"/>
                      </a:lnTo>
                      <a:lnTo>
                        <a:pt x="43" y="2"/>
                      </a:lnTo>
                      <a:lnTo>
                        <a:pt x="86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3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4046" y="2287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4" name="Freeform 120"/>
                <p:cNvSpPr>
                  <a:spLocks noChangeAspect="1"/>
                </p:cNvSpPr>
                <p:nvPr/>
              </p:nvSpPr>
              <p:spPr bwMode="auto">
                <a:xfrm>
                  <a:off x="4072" y="228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1"/>
                    </a:cxn>
                    <a:cxn ang="0">
                      <a:pos x="82" y="2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7" h="2">
                      <a:moveTo>
                        <a:pt x="0" y="0"/>
                      </a:moveTo>
                      <a:lnTo>
                        <a:pt x="43" y="1"/>
                      </a:lnTo>
                      <a:lnTo>
                        <a:pt x="82" y="2"/>
                      </a:lnTo>
                      <a:lnTo>
                        <a:pt x="87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5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4098" y="2289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6" name="Freeform 122"/>
                <p:cNvSpPr>
                  <a:spLocks noChangeAspect="1"/>
                </p:cNvSpPr>
                <p:nvPr/>
              </p:nvSpPr>
              <p:spPr bwMode="auto">
                <a:xfrm>
                  <a:off x="4334" y="2271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1" y="197"/>
                    </a:cxn>
                    <a:cxn ang="0">
                      <a:pos x="1" y="142"/>
                    </a:cxn>
                    <a:cxn ang="0">
                      <a:pos x="0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97">
                      <a:moveTo>
                        <a:pt x="1" y="197"/>
                      </a:moveTo>
                      <a:lnTo>
                        <a:pt x="1" y="142"/>
                      </a:lnTo>
                      <a:lnTo>
                        <a:pt x="0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7" name="Freeform 123"/>
                <p:cNvSpPr>
                  <a:spLocks noChangeAspect="1"/>
                </p:cNvSpPr>
                <p:nvPr/>
              </p:nvSpPr>
              <p:spPr bwMode="auto">
                <a:xfrm>
                  <a:off x="4334" y="2183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55"/>
                    </a:cxn>
                    <a:cxn ang="0">
                      <a:pos x="0" y="119"/>
                    </a:cxn>
                    <a:cxn ang="0">
                      <a:pos x="0" y="197"/>
                    </a:cxn>
                  </a:cxnLst>
                  <a:rect l="0" t="0" r="r" b="b"/>
                  <a:pathLst>
                    <a:path w="1" h="197">
                      <a:moveTo>
                        <a:pt x="1" y="0"/>
                      </a:moveTo>
                      <a:lnTo>
                        <a:pt x="1" y="55"/>
                      </a:lnTo>
                      <a:lnTo>
                        <a:pt x="0" y="119"/>
                      </a:lnTo>
                      <a:lnTo>
                        <a:pt x="0" y="19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8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2325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99" name="Line 125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2324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0" name="Line 126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2179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1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2179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2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4334" y="2233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3" name="Line 129"/>
                <p:cNvSpPr>
                  <a:spLocks noChangeAspect="1" noChangeShapeType="1"/>
                </p:cNvSpPr>
                <p:nvPr/>
              </p:nvSpPr>
              <p:spPr bwMode="auto">
                <a:xfrm>
                  <a:off x="4334" y="2252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4" name="Freeform 130"/>
                <p:cNvSpPr>
                  <a:spLocks noChangeAspect="1"/>
                </p:cNvSpPr>
                <p:nvPr/>
              </p:nvSpPr>
              <p:spPr bwMode="auto">
                <a:xfrm>
                  <a:off x="4102" y="2271"/>
                  <a:ext cx="232" cy="18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0" y="72"/>
                    </a:cxn>
                    <a:cxn ang="0">
                      <a:pos x="65" y="72"/>
                    </a:cxn>
                    <a:cxn ang="0">
                      <a:pos x="159" y="72"/>
                    </a:cxn>
                    <a:cxn ang="0">
                      <a:pos x="252" y="70"/>
                    </a:cxn>
                    <a:cxn ang="0">
                      <a:pos x="346" y="68"/>
                    </a:cxn>
                    <a:cxn ang="0">
                      <a:pos x="437" y="64"/>
                    </a:cxn>
                    <a:cxn ang="0">
                      <a:pos x="527" y="60"/>
                    </a:cxn>
                    <a:cxn ang="0">
                      <a:pos x="619" y="55"/>
                    </a:cxn>
                    <a:cxn ang="0">
                      <a:pos x="710" y="47"/>
                    </a:cxn>
                    <a:cxn ang="0">
                      <a:pos x="791" y="41"/>
                    </a:cxn>
                    <a:cxn ang="0">
                      <a:pos x="871" y="34"/>
                    </a:cxn>
                    <a:cxn ang="0">
                      <a:pos x="951" y="25"/>
                    </a:cxn>
                    <a:cxn ang="0">
                      <a:pos x="1055" y="14"/>
                    </a:cxn>
                    <a:cxn ang="0">
                      <a:pos x="1159" y="0"/>
                    </a:cxn>
                  </a:cxnLst>
                  <a:rect l="0" t="0" r="r" b="b"/>
                  <a:pathLst>
                    <a:path w="1159" h="72">
                      <a:moveTo>
                        <a:pt x="0" y="72"/>
                      </a:moveTo>
                      <a:lnTo>
                        <a:pt x="20" y="72"/>
                      </a:lnTo>
                      <a:lnTo>
                        <a:pt x="65" y="72"/>
                      </a:lnTo>
                      <a:lnTo>
                        <a:pt x="159" y="72"/>
                      </a:lnTo>
                      <a:lnTo>
                        <a:pt x="252" y="70"/>
                      </a:lnTo>
                      <a:lnTo>
                        <a:pt x="346" y="68"/>
                      </a:lnTo>
                      <a:lnTo>
                        <a:pt x="437" y="64"/>
                      </a:lnTo>
                      <a:lnTo>
                        <a:pt x="527" y="60"/>
                      </a:lnTo>
                      <a:lnTo>
                        <a:pt x="619" y="55"/>
                      </a:lnTo>
                      <a:lnTo>
                        <a:pt x="710" y="47"/>
                      </a:lnTo>
                      <a:lnTo>
                        <a:pt x="791" y="41"/>
                      </a:lnTo>
                      <a:lnTo>
                        <a:pt x="871" y="34"/>
                      </a:lnTo>
                      <a:lnTo>
                        <a:pt x="951" y="25"/>
                      </a:lnTo>
                      <a:lnTo>
                        <a:pt x="1055" y="14"/>
                      </a:lnTo>
                      <a:lnTo>
                        <a:pt x="115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5" name="Freeform 131"/>
                <p:cNvSpPr>
                  <a:spLocks noChangeAspect="1"/>
                </p:cNvSpPr>
                <p:nvPr/>
              </p:nvSpPr>
              <p:spPr bwMode="auto">
                <a:xfrm>
                  <a:off x="4099" y="2273"/>
                  <a:ext cx="55" cy="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9" y="11"/>
                    </a:cxn>
                    <a:cxn ang="0">
                      <a:pos x="64" y="8"/>
                    </a:cxn>
                    <a:cxn ang="0">
                      <a:pos x="158" y="5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276" h="12">
                      <a:moveTo>
                        <a:pt x="0" y="12"/>
                      </a:moveTo>
                      <a:lnTo>
                        <a:pt x="19" y="11"/>
                      </a:lnTo>
                      <a:lnTo>
                        <a:pt x="64" y="8"/>
                      </a:lnTo>
                      <a:lnTo>
                        <a:pt x="158" y="5"/>
                      </a:lnTo>
                      <a:lnTo>
                        <a:pt x="27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6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54" y="2272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7" name="Freeform 133"/>
                <p:cNvSpPr>
                  <a:spLocks noChangeAspect="1"/>
                </p:cNvSpPr>
                <p:nvPr/>
              </p:nvSpPr>
              <p:spPr bwMode="auto">
                <a:xfrm>
                  <a:off x="4334" y="2183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55"/>
                    </a:cxn>
                    <a:cxn ang="0">
                      <a:pos x="2" y="119"/>
                    </a:cxn>
                    <a:cxn ang="0">
                      <a:pos x="2" y="197"/>
                    </a:cxn>
                  </a:cxnLst>
                  <a:rect l="0" t="0" r="r" b="b"/>
                  <a:pathLst>
                    <a:path w="2" h="197">
                      <a:moveTo>
                        <a:pt x="0" y="0"/>
                      </a:moveTo>
                      <a:lnTo>
                        <a:pt x="1" y="55"/>
                      </a:lnTo>
                      <a:lnTo>
                        <a:pt x="2" y="119"/>
                      </a:lnTo>
                      <a:lnTo>
                        <a:pt x="2" y="19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8" name="Freeform 134"/>
                <p:cNvSpPr>
                  <a:spLocks noChangeAspect="1"/>
                </p:cNvSpPr>
                <p:nvPr/>
              </p:nvSpPr>
              <p:spPr bwMode="auto">
                <a:xfrm>
                  <a:off x="4334" y="2271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197"/>
                    </a:cxn>
                    <a:cxn ang="0">
                      <a:pos x="1" y="142"/>
                    </a:cxn>
                    <a:cxn ang="0">
                      <a:pos x="2" y="7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97">
                      <a:moveTo>
                        <a:pt x="0" y="197"/>
                      </a:moveTo>
                      <a:lnTo>
                        <a:pt x="1" y="142"/>
                      </a:lnTo>
                      <a:lnTo>
                        <a:pt x="2" y="7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09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4335" y="225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0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4335" y="2233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1" name="Freeform 137"/>
                <p:cNvSpPr>
                  <a:spLocks noChangeAspect="1"/>
                </p:cNvSpPr>
                <p:nvPr/>
              </p:nvSpPr>
              <p:spPr bwMode="auto">
                <a:xfrm>
                  <a:off x="4202" y="2177"/>
                  <a:ext cx="132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9" y="3"/>
                    </a:cxn>
                    <a:cxn ang="0">
                      <a:pos x="217" y="6"/>
                    </a:cxn>
                    <a:cxn ang="0">
                      <a:pos x="325" y="9"/>
                    </a:cxn>
                    <a:cxn ang="0">
                      <a:pos x="409" y="12"/>
                    </a:cxn>
                    <a:cxn ang="0">
                      <a:pos x="494" y="15"/>
                    </a:cxn>
                    <a:cxn ang="0">
                      <a:pos x="578" y="19"/>
                    </a:cxn>
                    <a:cxn ang="0">
                      <a:pos x="662" y="26"/>
                    </a:cxn>
                  </a:cxnLst>
                  <a:rect l="0" t="0" r="r" b="b"/>
                  <a:pathLst>
                    <a:path w="662" h="26">
                      <a:moveTo>
                        <a:pt x="0" y="0"/>
                      </a:moveTo>
                      <a:lnTo>
                        <a:pt x="109" y="3"/>
                      </a:lnTo>
                      <a:lnTo>
                        <a:pt x="217" y="6"/>
                      </a:lnTo>
                      <a:lnTo>
                        <a:pt x="325" y="9"/>
                      </a:lnTo>
                      <a:lnTo>
                        <a:pt x="409" y="12"/>
                      </a:lnTo>
                      <a:lnTo>
                        <a:pt x="494" y="15"/>
                      </a:lnTo>
                      <a:lnTo>
                        <a:pt x="578" y="19"/>
                      </a:lnTo>
                      <a:lnTo>
                        <a:pt x="662" y="2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2" name="Freeform 138"/>
                <p:cNvSpPr>
                  <a:spLocks noChangeAspect="1"/>
                </p:cNvSpPr>
                <p:nvPr/>
              </p:nvSpPr>
              <p:spPr bwMode="auto">
                <a:xfrm>
                  <a:off x="4115" y="2320"/>
                  <a:ext cx="219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" y="36"/>
                    </a:cxn>
                    <a:cxn ang="0">
                      <a:pos x="92" y="35"/>
                    </a:cxn>
                    <a:cxn ang="0">
                      <a:pos x="174" y="33"/>
                    </a:cxn>
                    <a:cxn ang="0">
                      <a:pos x="257" y="31"/>
                    </a:cxn>
                    <a:cxn ang="0">
                      <a:pos x="340" y="29"/>
                    </a:cxn>
                    <a:cxn ang="0">
                      <a:pos x="424" y="27"/>
                    </a:cxn>
                    <a:cxn ang="0">
                      <a:pos x="507" y="24"/>
                    </a:cxn>
                    <a:cxn ang="0">
                      <a:pos x="591" y="22"/>
                    </a:cxn>
                    <a:cxn ang="0">
                      <a:pos x="675" y="19"/>
                    </a:cxn>
                    <a:cxn ang="0">
                      <a:pos x="759" y="17"/>
                    </a:cxn>
                    <a:cxn ang="0">
                      <a:pos x="843" y="14"/>
                    </a:cxn>
                    <a:cxn ang="0">
                      <a:pos x="928" y="11"/>
                    </a:cxn>
                    <a:cxn ang="0">
                      <a:pos x="1012" y="6"/>
                    </a:cxn>
                    <a:cxn ang="0">
                      <a:pos x="1096" y="0"/>
                    </a:cxn>
                  </a:cxnLst>
                  <a:rect l="0" t="0" r="r" b="b"/>
                  <a:pathLst>
                    <a:path w="1096" h="36">
                      <a:moveTo>
                        <a:pt x="0" y="36"/>
                      </a:moveTo>
                      <a:lnTo>
                        <a:pt x="8" y="36"/>
                      </a:lnTo>
                      <a:lnTo>
                        <a:pt x="92" y="35"/>
                      </a:lnTo>
                      <a:lnTo>
                        <a:pt x="174" y="33"/>
                      </a:lnTo>
                      <a:lnTo>
                        <a:pt x="257" y="31"/>
                      </a:lnTo>
                      <a:lnTo>
                        <a:pt x="340" y="29"/>
                      </a:lnTo>
                      <a:lnTo>
                        <a:pt x="424" y="27"/>
                      </a:lnTo>
                      <a:lnTo>
                        <a:pt x="507" y="24"/>
                      </a:lnTo>
                      <a:lnTo>
                        <a:pt x="591" y="22"/>
                      </a:lnTo>
                      <a:lnTo>
                        <a:pt x="675" y="19"/>
                      </a:lnTo>
                      <a:lnTo>
                        <a:pt x="759" y="17"/>
                      </a:lnTo>
                      <a:lnTo>
                        <a:pt x="843" y="14"/>
                      </a:lnTo>
                      <a:lnTo>
                        <a:pt x="928" y="11"/>
                      </a:lnTo>
                      <a:lnTo>
                        <a:pt x="1012" y="6"/>
                      </a:lnTo>
                      <a:lnTo>
                        <a:pt x="1096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3" name="Freeform 139"/>
                <p:cNvSpPr>
                  <a:spLocks noChangeAspect="1"/>
                </p:cNvSpPr>
                <p:nvPr/>
              </p:nvSpPr>
              <p:spPr bwMode="auto">
                <a:xfrm>
                  <a:off x="4182" y="2216"/>
                  <a:ext cx="152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0" y="4"/>
                    </a:cxn>
                    <a:cxn ang="0">
                      <a:pos x="182" y="10"/>
                    </a:cxn>
                    <a:cxn ang="0">
                      <a:pos x="273" y="16"/>
                    </a:cxn>
                    <a:cxn ang="0">
                      <a:pos x="361" y="23"/>
                    </a:cxn>
                    <a:cxn ang="0">
                      <a:pos x="449" y="30"/>
                    </a:cxn>
                    <a:cxn ang="0">
                      <a:pos x="536" y="40"/>
                    </a:cxn>
                    <a:cxn ang="0">
                      <a:pos x="648" y="52"/>
                    </a:cxn>
                    <a:cxn ang="0">
                      <a:pos x="759" y="66"/>
                    </a:cxn>
                  </a:cxnLst>
                  <a:rect l="0" t="0" r="r" b="b"/>
                  <a:pathLst>
                    <a:path w="759" h="66">
                      <a:moveTo>
                        <a:pt x="0" y="0"/>
                      </a:moveTo>
                      <a:lnTo>
                        <a:pt x="90" y="4"/>
                      </a:lnTo>
                      <a:lnTo>
                        <a:pt x="182" y="10"/>
                      </a:lnTo>
                      <a:lnTo>
                        <a:pt x="273" y="16"/>
                      </a:lnTo>
                      <a:lnTo>
                        <a:pt x="361" y="23"/>
                      </a:lnTo>
                      <a:lnTo>
                        <a:pt x="449" y="30"/>
                      </a:lnTo>
                      <a:lnTo>
                        <a:pt x="536" y="40"/>
                      </a:lnTo>
                      <a:lnTo>
                        <a:pt x="648" y="52"/>
                      </a:lnTo>
                      <a:lnTo>
                        <a:pt x="759" y="6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4" name="Freeform 140"/>
                <p:cNvSpPr>
                  <a:spLocks noChangeAspect="1"/>
                </p:cNvSpPr>
                <p:nvPr/>
              </p:nvSpPr>
              <p:spPr bwMode="auto">
                <a:xfrm>
                  <a:off x="4193" y="2177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43" y="1"/>
                    </a:cxn>
                    <a:cxn ang="0">
                      <a:pos x="1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1">
                      <a:moveTo>
                        <a:pt x="43" y="1"/>
                      </a:move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5" name="Freeform 141"/>
                <p:cNvSpPr>
                  <a:spLocks noChangeAspect="1"/>
                </p:cNvSpPr>
                <p:nvPr/>
              </p:nvSpPr>
              <p:spPr bwMode="auto">
                <a:xfrm>
                  <a:off x="4168" y="217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3"/>
                    </a:cxn>
                    <a:cxn ang="0">
                      <a:pos x="83" y="3"/>
                    </a:cxn>
                    <a:cxn ang="0">
                      <a:pos x="53" y="2"/>
                    </a:cxn>
                    <a:cxn ang="0">
                      <a:pos x="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3">
                      <a:moveTo>
                        <a:pt x="86" y="3"/>
                      </a:moveTo>
                      <a:lnTo>
                        <a:pt x="83" y="3"/>
                      </a:lnTo>
                      <a:lnTo>
                        <a:pt x="53" y="2"/>
                      </a:lnTo>
                      <a:lnTo>
                        <a:pt x="2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6" name="Freeform 142"/>
                <p:cNvSpPr>
                  <a:spLocks noChangeAspect="1"/>
                </p:cNvSpPr>
                <p:nvPr/>
              </p:nvSpPr>
              <p:spPr bwMode="auto">
                <a:xfrm>
                  <a:off x="4142" y="217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45" y="1"/>
                    </a:cxn>
                    <a:cxn ang="0">
                      <a:pos x="42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2">
                      <a:moveTo>
                        <a:pt x="87" y="2"/>
                      </a:moveTo>
                      <a:lnTo>
                        <a:pt x="45" y="1"/>
                      </a:lnTo>
                      <a:lnTo>
                        <a:pt x="4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7" name="Freeform 143"/>
                <p:cNvSpPr>
                  <a:spLocks noChangeAspect="1"/>
                </p:cNvSpPr>
                <p:nvPr/>
              </p:nvSpPr>
              <p:spPr bwMode="auto">
                <a:xfrm>
                  <a:off x="4116" y="217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8" name="Freeform 144"/>
                <p:cNvSpPr>
                  <a:spLocks noChangeAspect="1"/>
                </p:cNvSpPr>
                <p:nvPr/>
              </p:nvSpPr>
              <p:spPr bwMode="auto">
                <a:xfrm>
                  <a:off x="4090" y="21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19" name="Freeform 145"/>
                <p:cNvSpPr>
                  <a:spLocks noChangeAspect="1"/>
                </p:cNvSpPr>
                <p:nvPr/>
              </p:nvSpPr>
              <p:spPr bwMode="auto">
                <a:xfrm>
                  <a:off x="4064" y="2174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1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0" name="Freeform 146"/>
                <p:cNvSpPr>
                  <a:spLocks noChangeAspect="1"/>
                </p:cNvSpPr>
                <p:nvPr/>
              </p:nvSpPr>
              <p:spPr bwMode="auto">
                <a:xfrm>
                  <a:off x="4038" y="2173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1"/>
                    </a:cxn>
                    <a:cxn ang="0">
                      <a:pos x="44" y="1"/>
                    </a:cxn>
                    <a:cxn ang="0">
                      <a:pos x="3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1">
                      <a:moveTo>
                        <a:pt x="87" y="1"/>
                      </a:moveTo>
                      <a:lnTo>
                        <a:pt x="44" y="1"/>
                      </a:lnTo>
                      <a:lnTo>
                        <a:pt x="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1" name="Freeform 147"/>
                <p:cNvSpPr>
                  <a:spLocks noChangeAspect="1"/>
                </p:cNvSpPr>
                <p:nvPr/>
              </p:nvSpPr>
              <p:spPr bwMode="auto">
                <a:xfrm>
                  <a:off x="4013" y="217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7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7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2" name="Freeform 148"/>
                <p:cNvSpPr>
                  <a:spLocks noChangeAspect="1"/>
                </p:cNvSpPr>
                <p:nvPr/>
              </p:nvSpPr>
              <p:spPr bwMode="auto">
                <a:xfrm>
                  <a:off x="3987" y="217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43" y="1"/>
                    </a:cxn>
                    <a:cxn ang="0">
                      <a:pos x="3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43" y="1"/>
                      </a:lnTo>
                      <a:lnTo>
                        <a:pt x="3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3" name="Freeform 149"/>
                <p:cNvSpPr>
                  <a:spLocks noChangeAspect="1"/>
                </p:cNvSpPr>
                <p:nvPr/>
              </p:nvSpPr>
              <p:spPr bwMode="auto">
                <a:xfrm>
                  <a:off x="3961" y="217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8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8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4" name="Freeform 150"/>
                <p:cNvSpPr>
                  <a:spLocks noChangeAspect="1"/>
                </p:cNvSpPr>
                <p:nvPr/>
              </p:nvSpPr>
              <p:spPr bwMode="auto">
                <a:xfrm>
                  <a:off x="3935" y="2172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43" y="0"/>
                    </a:cxn>
                    <a:cxn ang="0">
                      <a:pos x="3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>
                      <a:moveTo>
                        <a:pt x="87" y="0"/>
                      </a:moveTo>
                      <a:lnTo>
                        <a:pt x="43" y="0"/>
                      </a:lnTo>
                      <a:lnTo>
                        <a:pt x="3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5" name="Freeform 151"/>
                <p:cNvSpPr>
                  <a:spLocks noChangeAspect="1"/>
                </p:cNvSpPr>
                <p:nvPr/>
              </p:nvSpPr>
              <p:spPr bwMode="auto">
                <a:xfrm>
                  <a:off x="3909" y="2172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74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7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6" name="Freeform 152"/>
                <p:cNvSpPr>
                  <a:spLocks noChangeAspect="1"/>
                </p:cNvSpPr>
                <p:nvPr/>
              </p:nvSpPr>
              <p:spPr bwMode="auto">
                <a:xfrm>
                  <a:off x="3884" y="217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7" name="Line 1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58" y="2172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8" name="Freeform 154"/>
                <p:cNvSpPr>
                  <a:spLocks noChangeAspect="1"/>
                </p:cNvSpPr>
                <p:nvPr/>
              </p:nvSpPr>
              <p:spPr bwMode="auto">
                <a:xfrm>
                  <a:off x="3832" y="217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6" h="1">
                      <a:moveTo>
                        <a:pt x="86" y="0"/>
                      </a:move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9" name="Freeform 155"/>
                <p:cNvSpPr>
                  <a:spLocks noChangeAspect="1"/>
                </p:cNvSpPr>
                <p:nvPr/>
              </p:nvSpPr>
              <p:spPr bwMode="auto">
                <a:xfrm>
                  <a:off x="3806" y="217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6" y="0"/>
                    </a:cxn>
                    <a:cxn ang="0">
                      <a:pos x="1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6" h="6">
                      <a:moveTo>
                        <a:pt x="86" y="0"/>
                      </a:moveTo>
                      <a:lnTo>
                        <a:pt x="86" y="0"/>
                      </a:lnTo>
                      <a:lnTo>
                        <a:pt x="1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0" name="Freeform 156"/>
                <p:cNvSpPr>
                  <a:spLocks noChangeAspect="1"/>
                </p:cNvSpPr>
                <p:nvPr/>
              </p:nvSpPr>
              <p:spPr bwMode="auto">
                <a:xfrm>
                  <a:off x="3785" y="2176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21" y="8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4" h="31">
                      <a:moveTo>
                        <a:pt x="64" y="0"/>
                      </a:moveTo>
                      <a:lnTo>
                        <a:pt x="21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1" name="Freeform 157"/>
                <p:cNvSpPr>
                  <a:spLocks noChangeAspect="1"/>
                </p:cNvSpPr>
                <p:nvPr/>
              </p:nvSpPr>
              <p:spPr bwMode="auto">
                <a:xfrm>
                  <a:off x="3785" y="2193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h="81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2" name="Freeform 158"/>
                <p:cNvSpPr>
                  <a:spLocks noChangeAspect="1"/>
                </p:cNvSpPr>
                <p:nvPr/>
              </p:nvSpPr>
              <p:spPr bwMode="auto">
                <a:xfrm>
                  <a:off x="3785" y="2223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h="80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4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3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2253"/>
                  <a:ext cx="1" cy="2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4" name="Freeform 160"/>
                <p:cNvSpPr>
                  <a:spLocks noChangeAspect="1"/>
                </p:cNvSpPr>
                <p:nvPr/>
              </p:nvSpPr>
              <p:spPr bwMode="auto">
                <a:xfrm>
                  <a:off x="3785" y="2283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0" y="61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h="80">
                      <a:moveTo>
                        <a:pt x="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5" name="Freeform 161"/>
                <p:cNvSpPr>
                  <a:spLocks noChangeAspect="1"/>
                </p:cNvSpPr>
                <p:nvPr/>
              </p:nvSpPr>
              <p:spPr bwMode="auto">
                <a:xfrm>
                  <a:off x="3785" y="2313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" y="42"/>
                    </a:cxn>
                    <a:cxn ang="0">
                      <a:pos x="1" y="46"/>
                    </a:cxn>
                    <a:cxn ang="0">
                      <a:pos x="1" y="47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1" y="48"/>
                    </a:cxn>
                    <a:cxn ang="0">
                      <a:pos x="34" y="54"/>
                    </a:cxn>
                  </a:cxnLst>
                  <a:rect l="0" t="0" r="r" b="b"/>
                  <a:pathLst>
                    <a:path w="34" h="54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1" y="42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34" y="5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6" name="Freeform 162"/>
                <p:cNvSpPr>
                  <a:spLocks noChangeAspect="1"/>
                </p:cNvSpPr>
                <p:nvPr/>
              </p:nvSpPr>
              <p:spPr bwMode="auto">
                <a:xfrm>
                  <a:off x="3800" y="2328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6"/>
                    </a:cxn>
                    <a:cxn ang="0">
                      <a:pos x="41" y="6"/>
                    </a:cxn>
                    <a:cxn ang="0">
                      <a:pos x="84" y="9"/>
                    </a:cxn>
                  </a:cxnLst>
                  <a:rect l="0" t="0" r="r" b="b"/>
                  <a:pathLst>
                    <a:path w="84" h="9">
                      <a:moveTo>
                        <a:pt x="0" y="0"/>
                      </a:moveTo>
                      <a:lnTo>
                        <a:pt x="31" y="6"/>
                      </a:lnTo>
                      <a:lnTo>
                        <a:pt x="41" y="6"/>
                      </a:lnTo>
                      <a:lnTo>
                        <a:pt x="84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7" name="Freeform 163"/>
                <p:cNvSpPr>
                  <a:spLocks noChangeAspect="1"/>
                </p:cNvSpPr>
                <p:nvPr/>
              </p:nvSpPr>
              <p:spPr bwMode="auto">
                <a:xfrm>
                  <a:off x="3826" y="233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1"/>
                    </a:cxn>
                    <a:cxn ang="0">
                      <a:pos x="86" y="2"/>
                    </a:cxn>
                  </a:cxnLst>
                  <a:rect l="0" t="0" r="r" b="b"/>
                  <a:pathLst>
                    <a:path w="86" h="2">
                      <a:moveTo>
                        <a:pt x="0" y="0"/>
                      </a:moveTo>
                      <a:lnTo>
                        <a:pt x="74" y="1"/>
                      </a:lnTo>
                      <a:lnTo>
                        <a:pt x="86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8" name="Freeform 164"/>
                <p:cNvSpPr>
                  <a:spLocks noChangeAspect="1"/>
                </p:cNvSpPr>
                <p:nvPr/>
              </p:nvSpPr>
              <p:spPr bwMode="auto">
                <a:xfrm>
                  <a:off x="3852" y="233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43" y="0"/>
                    </a:cxn>
                    <a:cxn ang="0">
                      <a:pos x="86" y="1"/>
                    </a:cxn>
                  </a:cxnLst>
                  <a:rect l="0" t="0" r="r" b="b"/>
                  <a:pathLst>
                    <a:path w="86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43" y="0"/>
                      </a:lnTo>
                      <a:lnTo>
                        <a:pt x="8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" name="Freeform 165"/>
                <p:cNvSpPr>
                  <a:spLocks noChangeAspect="1"/>
                </p:cNvSpPr>
                <p:nvPr/>
              </p:nvSpPr>
              <p:spPr bwMode="auto">
                <a:xfrm>
                  <a:off x="3877" y="2332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" name="Freeform 166"/>
                <p:cNvSpPr>
                  <a:spLocks noChangeAspect="1"/>
                </p:cNvSpPr>
                <p:nvPr/>
              </p:nvSpPr>
              <p:spPr bwMode="auto">
                <a:xfrm>
                  <a:off x="3903" y="233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43" y="0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43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" name="Freeform 167"/>
                <p:cNvSpPr>
                  <a:spLocks noChangeAspect="1"/>
                </p:cNvSpPr>
                <p:nvPr/>
              </p:nvSpPr>
              <p:spPr bwMode="auto">
                <a:xfrm>
                  <a:off x="3929" y="233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>
                      <a:moveTo>
                        <a:pt x="0" y="0"/>
                      </a:moveTo>
                      <a:lnTo>
                        <a:pt x="67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" name="Freeform 168"/>
                <p:cNvSpPr>
                  <a:spLocks noChangeAspect="1"/>
                </p:cNvSpPr>
                <p:nvPr/>
              </p:nvSpPr>
              <p:spPr bwMode="auto">
                <a:xfrm>
                  <a:off x="3955" y="233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9" y="1"/>
                    </a:cxn>
                    <a:cxn ang="0">
                      <a:pos x="43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1">
                      <a:moveTo>
                        <a:pt x="0" y="1"/>
                      </a:moveTo>
                      <a:lnTo>
                        <a:pt x="29" y="1"/>
                      </a:lnTo>
                      <a:lnTo>
                        <a:pt x="43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" name="Freeform 169"/>
                <p:cNvSpPr>
                  <a:spLocks noChangeAspect="1"/>
                </p:cNvSpPr>
                <p:nvPr/>
              </p:nvSpPr>
              <p:spPr bwMode="auto">
                <a:xfrm>
                  <a:off x="3981" y="233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8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1">
                      <a:moveTo>
                        <a:pt x="0" y="1"/>
                      </a:moveTo>
                      <a:lnTo>
                        <a:pt x="68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4" name="Freeform 170"/>
                <p:cNvSpPr>
                  <a:spLocks noChangeAspect="1"/>
                </p:cNvSpPr>
                <p:nvPr/>
              </p:nvSpPr>
              <p:spPr bwMode="auto">
                <a:xfrm>
                  <a:off x="4006" y="233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2" y="1"/>
                    </a:cxn>
                    <a:cxn ang="0">
                      <a:pos x="43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1">
                      <a:moveTo>
                        <a:pt x="0" y="1"/>
                      </a:moveTo>
                      <a:lnTo>
                        <a:pt x="22" y="1"/>
                      </a:lnTo>
                      <a:lnTo>
                        <a:pt x="43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5" name="Freeform 171"/>
                <p:cNvSpPr>
                  <a:spLocks noChangeAspect="1"/>
                </p:cNvSpPr>
                <p:nvPr/>
              </p:nvSpPr>
              <p:spPr bwMode="auto">
                <a:xfrm>
                  <a:off x="4032" y="2330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63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1">
                      <a:moveTo>
                        <a:pt x="0" y="1"/>
                      </a:moveTo>
                      <a:lnTo>
                        <a:pt x="63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6" name="Freeform 172"/>
                <p:cNvSpPr>
                  <a:spLocks noChangeAspect="1"/>
                </p:cNvSpPr>
                <p:nvPr/>
              </p:nvSpPr>
              <p:spPr bwMode="auto">
                <a:xfrm>
                  <a:off x="4058" y="233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2" y="1"/>
                    </a:cxn>
                    <a:cxn ang="0">
                      <a:pos x="42" y="1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2">
                      <a:moveTo>
                        <a:pt x="0" y="2"/>
                      </a:move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7" name="Freeform 173"/>
                <p:cNvSpPr>
                  <a:spLocks noChangeAspect="1"/>
                </p:cNvSpPr>
                <p:nvPr/>
              </p:nvSpPr>
              <p:spPr bwMode="auto">
                <a:xfrm>
                  <a:off x="4084" y="232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4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2">
                      <a:moveTo>
                        <a:pt x="0" y="2"/>
                      </a:moveTo>
                      <a:lnTo>
                        <a:pt x="24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8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10" y="2329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9" name="Freeform 175"/>
                <p:cNvSpPr>
                  <a:spLocks noChangeAspect="1"/>
                </p:cNvSpPr>
                <p:nvPr/>
              </p:nvSpPr>
              <p:spPr bwMode="auto">
                <a:xfrm>
                  <a:off x="4174" y="2216"/>
                  <a:ext cx="8" cy="1"/>
                </a:xfrm>
                <a:custGeom>
                  <a:avLst/>
                  <a:gdLst/>
                  <a:ahLst/>
                  <a:cxnLst>
                    <a:cxn ang="0">
                      <a:pos x="43" y="1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1">
                      <a:moveTo>
                        <a:pt x="43" y="1"/>
                      </a:move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0" name="Freeform 176"/>
                <p:cNvSpPr>
                  <a:spLocks noChangeAspect="1"/>
                </p:cNvSpPr>
                <p:nvPr/>
              </p:nvSpPr>
              <p:spPr bwMode="auto">
                <a:xfrm>
                  <a:off x="4148" y="221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65" y="2"/>
                    </a:cxn>
                    <a:cxn ang="0">
                      <a:pos x="38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2">
                      <a:moveTo>
                        <a:pt x="87" y="2"/>
                      </a:moveTo>
                      <a:lnTo>
                        <a:pt x="65" y="2"/>
                      </a:lnTo>
                      <a:lnTo>
                        <a:pt x="38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1" name="Freeform 177"/>
                <p:cNvSpPr>
                  <a:spLocks noChangeAspect="1"/>
                </p:cNvSpPr>
                <p:nvPr/>
              </p:nvSpPr>
              <p:spPr bwMode="auto">
                <a:xfrm>
                  <a:off x="4122" y="221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63" y="0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63" y="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2" name="Line 1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96" y="2215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3" name="Freeform 179"/>
                <p:cNvSpPr>
                  <a:spLocks noChangeAspect="1"/>
                </p:cNvSpPr>
                <p:nvPr/>
              </p:nvSpPr>
              <p:spPr bwMode="auto">
                <a:xfrm>
                  <a:off x="4071" y="221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65" y="0"/>
                    </a:cxn>
                    <a:cxn ang="0">
                      <a:pos x="44" y="1"/>
                    </a:cxn>
                    <a:cxn ang="0">
                      <a:pos x="4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5" h="2">
                      <a:moveTo>
                        <a:pt x="85" y="0"/>
                      </a:moveTo>
                      <a:lnTo>
                        <a:pt x="65" y="0"/>
                      </a:lnTo>
                      <a:lnTo>
                        <a:pt x="44" y="1"/>
                      </a:lnTo>
                      <a:lnTo>
                        <a:pt x="43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4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5" y="2216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5" name="Freeform 181"/>
                <p:cNvSpPr>
                  <a:spLocks noChangeAspect="1"/>
                </p:cNvSpPr>
                <p:nvPr/>
              </p:nvSpPr>
              <p:spPr bwMode="auto">
                <a:xfrm>
                  <a:off x="4019" y="221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4" y="2"/>
                    </a:cxn>
                    <a:cxn ang="0">
                      <a:pos x="43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6" h="6">
                      <a:moveTo>
                        <a:pt x="86" y="0"/>
                      </a:move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6" name="Freeform 182"/>
                <p:cNvSpPr>
                  <a:spLocks noChangeAspect="1"/>
                </p:cNvSpPr>
                <p:nvPr/>
              </p:nvSpPr>
              <p:spPr bwMode="auto">
                <a:xfrm>
                  <a:off x="3993" y="221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6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6" h="6">
                      <a:moveTo>
                        <a:pt x="86" y="0"/>
                      </a:moveTo>
                      <a:lnTo>
                        <a:pt x="6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7" name="Freeform 183"/>
                <p:cNvSpPr>
                  <a:spLocks noChangeAspect="1"/>
                </p:cNvSpPr>
                <p:nvPr/>
              </p:nvSpPr>
              <p:spPr bwMode="auto">
                <a:xfrm>
                  <a:off x="3967" y="2221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1" y="3"/>
                    </a:cxn>
                    <a:cxn ang="0">
                      <a:pos x="43" y="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6" h="8">
                      <a:moveTo>
                        <a:pt x="86" y="0"/>
                      </a:moveTo>
                      <a:lnTo>
                        <a:pt x="51" y="3"/>
                      </a:lnTo>
                      <a:lnTo>
                        <a:pt x="43" y="4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8" name="Freeform 184"/>
                <p:cNvSpPr>
                  <a:spLocks noChangeAspect="1"/>
                </p:cNvSpPr>
                <p:nvPr/>
              </p:nvSpPr>
              <p:spPr bwMode="auto">
                <a:xfrm>
                  <a:off x="3942" y="2224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86" h="10">
                      <a:moveTo>
                        <a:pt x="86" y="0"/>
                      </a:move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9" name="Freeform 185"/>
                <p:cNvSpPr>
                  <a:spLocks noChangeAspect="1"/>
                </p:cNvSpPr>
                <p:nvPr/>
              </p:nvSpPr>
              <p:spPr bwMode="auto">
                <a:xfrm>
                  <a:off x="3916" y="2229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42" y="8"/>
                    </a:cxn>
                    <a:cxn ang="0">
                      <a:pos x="36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85" h="15">
                      <a:moveTo>
                        <a:pt x="85" y="0"/>
                      </a:moveTo>
                      <a:lnTo>
                        <a:pt x="42" y="8"/>
                      </a:lnTo>
                      <a:lnTo>
                        <a:pt x="36" y="8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0" name="Freeform 186"/>
                <p:cNvSpPr>
                  <a:spLocks noChangeAspect="1"/>
                </p:cNvSpPr>
                <p:nvPr/>
              </p:nvSpPr>
              <p:spPr bwMode="auto">
                <a:xfrm>
                  <a:off x="3891" y="2234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72" y="2"/>
                    </a:cxn>
                    <a:cxn ang="0">
                      <a:pos x="54" y="6"/>
                    </a:cxn>
                    <a:cxn ang="0">
                      <a:pos x="23" y="1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3" h="18">
                      <a:moveTo>
                        <a:pt x="83" y="0"/>
                      </a:moveTo>
                      <a:lnTo>
                        <a:pt x="72" y="2"/>
                      </a:lnTo>
                      <a:lnTo>
                        <a:pt x="54" y="6"/>
                      </a:lnTo>
                      <a:lnTo>
                        <a:pt x="23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1" name="Freeform 187"/>
                <p:cNvSpPr>
                  <a:spLocks noChangeAspect="1"/>
                </p:cNvSpPr>
                <p:nvPr/>
              </p:nvSpPr>
              <p:spPr bwMode="auto">
                <a:xfrm>
                  <a:off x="3866" y="2241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42" y="1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4" h="18">
                      <a:moveTo>
                        <a:pt x="84" y="0"/>
                      </a:moveTo>
                      <a:lnTo>
                        <a:pt x="42" y="1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2" name="Freeform 188"/>
                <p:cNvSpPr>
                  <a:spLocks noChangeAspect="1"/>
                </p:cNvSpPr>
                <p:nvPr/>
              </p:nvSpPr>
              <p:spPr bwMode="auto">
                <a:xfrm>
                  <a:off x="3842" y="2248"/>
                  <a:ext cx="16" cy="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76" y="1"/>
                    </a:cxn>
                    <a:cxn ang="0">
                      <a:pos x="60" y="5"/>
                    </a:cxn>
                    <a:cxn ang="0">
                      <a:pos x="59" y="6"/>
                    </a:cxn>
                    <a:cxn ang="0">
                      <a:pos x="1" y="16"/>
                    </a:cxn>
                    <a:cxn ang="0">
                      <a:pos x="0" y="17"/>
                    </a:cxn>
                    <a:cxn ang="0">
                      <a:pos x="1" y="18"/>
                    </a:cxn>
                    <a:cxn ang="0">
                      <a:pos x="4" y="18"/>
                    </a:cxn>
                  </a:cxnLst>
                  <a:rect l="0" t="0" r="r" b="b"/>
                  <a:pathLst>
                    <a:path w="81" h="18">
                      <a:moveTo>
                        <a:pt x="81" y="0"/>
                      </a:moveTo>
                      <a:lnTo>
                        <a:pt x="76" y="1"/>
                      </a:lnTo>
                      <a:lnTo>
                        <a:pt x="60" y="5"/>
                      </a:lnTo>
                      <a:lnTo>
                        <a:pt x="59" y="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4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3" name="Freeform 189"/>
                <p:cNvSpPr>
                  <a:spLocks noChangeAspect="1"/>
                </p:cNvSpPr>
                <p:nvPr/>
              </p:nvSpPr>
              <p:spPr bwMode="auto">
                <a:xfrm>
                  <a:off x="3851" y="2254"/>
                  <a:ext cx="1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3"/>
                    </a:cxn>
                    <a:cxn ang="0">
                      <a:pos x="14" y="4"/>
                    </a:cxn>
                    <a:cxn ang="0">
                      <a:pos x="30" y="7"/>
                    </a:cxn>
                    <a:cxn ang="0">
                      <a:pos x="42" y="9"/>
                    </a:cxn>
                    <a:cxn ang="0">
                      <a:pos x="74" y="16"/>
                    </a:cxn>
                    <a:cxn ang="0">
                      <a:pos x="84" y="18"/>
                    </a:cxn>
                  </a:cxnLst>
                  <a:rect l="0" t="0" r="r" b="b"/>
                  <a:pathLst>
                    <a:path w="84" h="18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4" y="4"/>
                      </a:lnTo>
                      <a:lnTo>
                        <a:pt x="30" y="7"/>
                      </a:lnTo>
                      <a:lnTo>
                        <a:pt x="42" y="9"/>
                      </a:lnTo>
                      <a:lnTo>
                        <a:pt x="74" y="16"/>
                      </a:lnTo>
                      <a:lnTo>
                        <a:pt x="84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4" name="Freeform 190"/>
                <p:cNvSpPr>
                  <a:spLocks noChangeAspect="1"/>
                </p:cNvSpPr>
                <p:nvPr/>
              </p:nvSpPr>
              <p:spPr bwMode="auto">
                <a:xfrm>
                  <a:off x="3876" y="2261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7"/>
                    </a:cxn>
                    <a:cxn ang="0">
                      <a:pos x="84" y="17"/>
                    </a:cxn>
                  </a:cxnLst>
                  <a:rect l="0" t="0" r="r" b="b"/>
                  <a:pathLst>
                    <a:path w="84" h="17">
                      <a:moveTo>
                        <a:pt x="0" y="0"/>
                      </a:moveTo>
                      <a:lnTo>
                        <a:pt x="35" y="7"/>
                      </a:lnTo>
                      <a:lnTo>
                        <a:pt x="84" y="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5" name="Freeform 191"/>
                <p:cNvSpPr>
                  <a:spLocks noChangeAspect="1"/>
                </p:cNvSpPr>
                <p:nvPr/>
              </p:nvSpPr>
              <p:spPr bwMode="auto">
                <a:xfrm>
                  <a:off x="3901" y="2268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23" y="5"/>
                    </a:cxn>
                    <a:cxn ang="0">
                      <a:pos x="42" y="8"/>
                    </a:cxn>
                    <a:cxn ang="0">
                      <a:pos x="85" y="15"/>
                    </a:cxn>
                  </a:cxnLst>
                  <a:rect l="0" t="0" r="r" b="b"/>
                  <a:pathLst>
                    <a:path w="85" h="15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23" y="5"/>
                      </a:lnTo>
                      <a:lnTo>
                        <a:pt x="42" y="8"/>
                      </a:lnTo>
                      <a:lnTo>
                        <a:pt x="85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6" name="Freeform 192"/>
                <p:cNvSpPr>
                  <a:spLocks noChangeAspect="1"/>
                </p:cNvSpPr>
                <p:nvPr/>
              </p:nvSpPr>
              <p:spPr bwMode="auto">
                <a:xfrm>
                  <a:off x="3926" y="2274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11"/>
                    </a:cxn>
                    <a:cxn ang="0">
                      <a:pos x="85" y="12"/>
                    </a:cxn>
                  </a:cxnLst>
                  <a:rect l="0" t="0" r="r" b="b"/>
                  <a:pathLst>
                    <a:path w="85" h="12">
                      <a:moveTo>
                        <a:pt x="0" y="0"/>
                      </a:moveTo>
                      <a:lnTo>
                        <a:pt x="78" y="11"/>
                      </a:lnTo>
                      <a:lnTo>
                        <a:pt x="85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7" name="Freeform 193"/>
                <p:cNvSpPr>
                  <a:spLocks noChangeAspect="1"/>
                </p:cNvSpPr>
                <p:nvPr/>
              </p:nvSpPr>
              <p:spPr bwMode="auto">
                <a:xfrm>
                  <a:off x="3952" y="2278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6"/>
                    </a:cxn>
                    <a:cxn ang="0">
                      <a:pos x="43" y="6"/>
                    </a:cxn>
                    <a:cxn ang="0">
                      <a:pos x="85" y="10"/>
                    </a:cxn>
                  </a:cxnLst>
                  <a:rect l="0" t="0" r="r" b="b"/>
                  <a:pathLst>
                    <a:path w="85" h="10">
                      <a:moveTo>
                        <a:pt x="0" y="0"/>
                      </a:moveTo>
                      <a:lnTo>
                        <a:pt x="40" y="6"/>
                      </a:lnTo>
                      <a:lnTo>
                        <a:pt x="43" y="6"/>
                      </a:lnTo>
                      <a:lnTo>
                        <a:pt x="85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8" name="Freeform 194"/>
                <p:cNvSpPr>
                  <a:spLocks noChangeAspect="1"/>
                </p:cNvSpPr>
                <p:nvPr/>
              </p:nvSpPr>
              <p:spPr bwMode="auto">
                <a:xfrm>
                  <a:off x="2549" y="2022"/>
                  <a:ext cx="58" cy="36"/>
                </a:xfrm>
                <a:custGeom>
                  <a:avLst/>
                  <a:gdLst/>
                  <a:ahLst/>
                  <a:cxnLst>
                    <a:cxn ang="0">
                      <a:pos x="0" y="134"/>
                    </a:cxn>
                    <a:cxn ang="0">
                      <a:pos x="0" y="130"/>
                    </a:cxn>
                    <a:cxn ang="0">
                      <a:pos x="0" y="119"/>
                    </a:cxn>
                    <a:cxn ang="0">
                      <a:pos x="0" y="102"/>
                    </a:cxn>
                    <a:cxn ang="0">
                      <a:pos x="0" y="77"/>
                    </a:cxn>
                    <a:cxn ang="0">
                      <a:pos x="0" y="48"/>
                    </a:cxn>
                    <a:cxn ang="0">
                      <a:pos x="2" y="33"/>
                    </a:cxn>
                    <a:cxn ang="0">
                      <a:pos x="10" y="20"/>
                    </a:cxn>
                    <a:cxn ang="0">
                      <a:pos x="20" y="11"/>
                    </a:cxn>
                    <a:cxn ang="0">
                      <a:pos x="32" y="4"/>
                    </a:cxn>
                    <a:cxn ang="0">
                      <a:pos x="43" y="1"/>
                    </a:cxn>
                    <a:cxn ang="0">
                      <a:pos x="54" y="0"/>
                    </a:cxn>
                    <a:cxn ang="0">
                      <a:pos x="108" y="3"/>
                    </a:cxn>
                    <a:cxn ang="0">
                      <a:pos x="236" y="9"/>
                    </a:cxn>
                    <a:cxn ang="0">
                      <a:pos x="257" y="16"/>
                    </a:cxn>
                    <a:cxn ang="0">
                      <a:pos x="271" y="24"/>
                    </a:cxn>
                    <a:cxn ang="0">
                      <a:pos x="280" y="33"/>
                    </a:cxn>
                    <a:cxn ang="0">
                      <a:pos x="288" y="47"/>
                    </a:cxn>
                    <a:cxn ang="0">
                      <a:pos x="291" y="60"/>
                    </a:cxn>
                    <a:cxn ang="0">
                      <a:pos x="291" y="93"/>
                    </a:cxn>
                    <a:cxn ang="0">
                      <a:pos x="291" y="118"/>
                    </a:cxn>
                    <a:cxn ang="0">
                      <a:pos x="291" y="135"/>
                    </a:cxn>
                    <a:cxn ang="0">
                      <a:pos x="291" y="142"/>
                    </a:cxn>
                    <a:cxn ang="0">
                      <a:pos x="291" y="135"/>
                    </a:cxn>
                    <a:cxn ang="0">
                      <a:pos x="291" y="118"/>
                    </a:cxn>
                    <a:cxn ang="0">
                      <a:pos x="291" y="93"/>
                    </a:cxn>
                    <a:cxn ang="0">
                      <a:pos x="291" y="60"/>
                    </a:cxn>
                  </a:cxnLst>
                  <a:rect l="0" t="0" r="r" b="b"/>
                  <a:pathLst>
                    <a:path w="291" h="142">
                      <a:moveTo>
                        <a:pt x="0" y="134"/>
                      </a:moveTo>
                      <a:lnTo>
                        <a:pt x="0" y="130"/>
                      </a:lnTo>
                      <a:lnTo>
                        <a:pt x="0" y="119"/>
                      </a:lnTo>
                      <a:lnTo>
                        <a:pt x="0" y="102"/>
                      </a:lnTo>
                      <a:lnTo>
                        <a:pt x="0" y="77"/>
                      </a:lnTo>
                      <a:lnTo>
                        <a:pt x="0" y="48"/>
                      </a:lnTo>
                      <a:lnTo>
                        <a:pt x="2" y="33"/>
                      </a:lnTo>
                      <a:lnTo>
                        <a:pt x="10" y="20"/>
                      </a:lnTo>
                      <a:lnTo>
                        <a:pt x="20" y="11"/>
                      </a:lnTo>
                      <a:lnTo>
                        <a:pt x="32" y="4"/>
                      </a:lnTo>
                      <a:lnTo>
                        <a:pt x="43" y="1"/>
                      </a:lnTo>
                      <a:lnTo>
                        <a:pt x="54" y="0"/>
                      </a:lnTo>
                      <a:lnTo>
                        <a:pt x="108" y="3"/>
                      </a:lnTo>
                      <a:lnTo>
                        <a:pt x="236" y="9"/>
                      </a:lnTo>
                      <a:lnTo>
                        <a:pt x="257" y="16"/>
                      </a:lnTo>
                      <a:lnTo>
                        <a:pt x="271" y="24"/>
                      </a:lnTo>
                      <a:lnTo>
                        <a:pt x="280" y="33"/>
                      </a:lnTo>
                      <a:lnTo>
                        <a:pt x="288" y="47"/>
                      </a:lnTo>
                      <a:lnTo>
                        <a:pt x="291" y="60"/>
                      </a:lnTo>
                      <a:lnTo>
                        <a:pt x="291" y="93"/>
                      </a:lnTo>
                      <a:lnTo>
                        <a:pt x="291" y="118"/>
                      </a:lnTo>
                      <a:lnTo>
                        <a:pt x="291" y="135"/>
                      </a:lnTo>
                      <a:lnTo>
                        <a:pt x="291" y="142"/>
                      </a:lnTo>
                      <a:lnTo>
                        <a:pt x="291" y="135"/>
                      </a:lnTo>
                      <a:lnTo>
                        <a:pt x="291" y="118"/>
                      </a:lnTo>
                      <a:lnTo>
                        <a:pt x="291" y="93"/>
                      </a:lnTo>
                      <a:lnTo>
                        <a:pt x="291" y="6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69" name="Freeform 195"/>
                <p:cNvSpPr>
                  <a:spLocks noChangeAspect="1"/>
                </p:cNvSpPr>
                <p:nvPr/>
              </p:nvSpPr>
              <p:spPr bwMode="auto">
                <a:xfrm>
                  <a:off x="2563" y="2051"/>
                  <a:ext cx="30" cy="6"/>
                </a:xfrm>
                <a:custGeom>
                  <a:avLst/>
                  <a:gdLst/>
                  <a:ahLst/>
                  <a:cxnLst>
                    <a:cxn ang="0">
                      <a:pos x="146" y="17"/>
                    </a:cxn>
                    <a:cxn ang="0">
                      <a:pos x="146" y="18"/>
                    </a:cxn>
                    <a:cxn ang="0">
                      <a:pos x="145" y="20"/>
                    </a:cxn>
                    <a:cxn ang="0">
                      <a:pos x="144" y="21"/>
                    </a:cxn>
                    <a:cxn ang="0">
                      <a:pos x="139" y="22"/>
                    </a:cxn>
                    <a:cxn ang="0">
                      <a:pos x="133" y="23"/>
                    </a:cxn>
                    <a:cxn ang="0">
                      <a:pos x="119" y="24"/>
                    </a:cxn>
                    <a:cxn ang="0">
                      <a:pos x="101" y="24"/>
                    </a:cxn>
                    <a:cxn ang="0">
                      <a:pos x="77" y="23"/>
                    </a:cxn>
                    <a:cxn ang="0">
                      <a:pos x="52" y="22"/>
                    </a:cxn>
                    <a:cxn ang="0">
                      <a:pos x="33" y="21"/>
                    </a:cxn>
                    <a:cxn ang="0">
                      <a:pos x="15" y="18"/>
                    </a:cxn>
                    <a:cxn ang="0">
                      <a:pos x="4" y="15"/>
                    </a:cxn>
                    <a:cxn ang="0">
                      <a:pos x="0" y="12"/>
                    </a:cxn>
                    <a:cxn ang="0">
                      <a:pos x="6" y="8"/>
                    </a:cxn>
                    <a:cxn ang="0">
                      <a:pos x="22" y="3"/>
                    </a:cxn>
                    <a:cxn ang="0">
                      <a:pos x="58" y="0"/>
                    </a:cxn>
                    <a:cxn ang="0">
                      <a:pos x="79" y="0"/>
                    </a:cxn>
                    <a:cxn ang="0">
                      <a:pos x="101" y="2"/>
                    </a:cxn>
                    <a:cxn ang="0">
                      <a:pos x="115" y="5"/>
                    </a:cxn>
                    <a:cxn ang="0">
                      <a:pos x="127" y="7"/>
                    </a:cxn>
                    <a:cxn ang="0">
                      <a:pos x="142" y="13"/>
                    </a:cxn>
                    <a:cxn ang="0">
                      <a:pos x="145" y="15"/>
                    </a:cxn>
                    <a:cxn ang="0">
                      <a:pos x="146" y="17"/>
                    </a:cxn>
                  </a:cxnLst>
                  <a:rect l="0" t="0" r="r" b="b"/>
                  <a:pathLst>
                    <a:path w="146" h="24">
                      <a:moveTo>
                        <a:pt x="146" y="17"/>
                      </a:moveTo>
                      <a:lnTo>
                        <a:pt x="146" y="18"/>
                      </a:lnTo>
                      <a:lnTo>
                        <a:pt x="145" y="20"/>
                      </a:lnTo>
                      <a:lnTo>
                        <a:pt x="144" y="21"/>
                      </a:lnTo>
                      <a:lnTo>
                        <a:pt x="139" y="22"/>
                      </a:lnTo>
                      <a:lnTo>
                        <a:pt x="133" y="23"/>
                      </a:lnTo>
                      <a:lnTo>
                        <a:pt x="119" y="24"/>
                      </a:lnTo>
                      <a:lnTo>
                        <a:pt x="101" y="24"/>
                      </a:lnTo>
                      <a:lnTo>
                        <a:pt x="77" y="23"/>
                      </a:lnTo>
                      <a:lnTo>
                        <a:pt x="52" y="22"/>
                      </a:lnTo>
                      <a:lnTo>
                        <a:pt x="33" y="21"/>
                      </a:lnTo>
                      <a:lnTo>
                        <a:pt x="15" y="18"/>
                      </a:lnTo>
                      <a:lnTo>
                        <a:pt x="4" y="15"/>
                      </a:lnTo>
                      <a:lnTo>
                        <a:pt x="0" y="12"/>
                      </a:lnTo>
                      <a:lnTo>
                        <a:pt x="6" y="8"/>
                      </a:lnTo>
                      <a:lnTo>
                        <a:pt x="22" y="3"/>
                      </a:lnTo>
                      <a:lnTo>
                        <a:pt x="58" y="0"/>
                      </a:lnTo>
                      <a:lnTo>
                        <a:pt x="79" y="0"/>
                      </a:lnTo>
                      <a:lnTo>
                        <a:pt x="101" y="2"/>
                      </a:lnTo>
                      <a:lnTo>
                        <a:pt x="115" y="5"/>
                      </a:lnTo>
                      <a:lnTo>
                        <a:pt x="127" y="7"/>
                      </a:lnTo>
                      <a:lnTo>
                        <a:pt x="142" y="13"/>
                      </a:lnTo>
                      <a:lnTo>
                        <a:pt x="145" y="15"/>
                      </a:lnTo>
                      <a:lnTo>
                        <a:pt x="146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0" name="Freeform 196"/>
                <p:cNvSpPr>
                  <a:spLocks noChangeAspect="1"/>
                </p:cNvSpPr>
                <p:nvPr/>
              </p:nvSpPr>
              <p:spPr bwMode="auto">
                <a:xfrm>
                  <a:off x="2636" y="2054"/>
                  <a:ext cx="30" cy="6"/>
                </a:xfrm>
                <a:custGeom>
                  <a:avLst/>
                  <a:gdLst/>
                  <a:ahLst/>
                  <a:cxnLst>
                    <a:cxn ang="0">
                      <a:pos x="146" y="17"/>
                    </a:cxn>
                    <a:cxn ang="0">
                      <a:pos x="146" y="18"/>
                    </a:cxn>
                    <a:cxn ang="0">
                      <a:pos x="145" y="19"/>
                    </a:cxn>
                    <a:cxn ang="0">
                      <a:pos x="142" y="20"/>
                    </a:cxn>
                    <a:cxn ang="0">
                      <a:pos x="139" y="21"/>
                    </a:cxn>
                    <a:cxn ang="0">
                      <a:pos x="132" y="22"/>
                    </a:cxn>
                    <a:cxn ang="0">
                      <a:pos x="117" y="23"/>
                    </a:cxn>
                    <a:cxn ang="0">
                      <a:pos x="101" y="23"/>
                    </a:cxn>
                    <a:cxn ang="0">
                      <a:pos x="77" y="22"/>
                    </a:cxn>
                    <a:cxn ang="0">
                      <a:pos x="52" y="21"/>
                    </a:cxn>
                    <a:cxn ang="0">
                      <a:pos x="32" y="20"/>
                    </a:cxn>
                    <a:cxn ang="0">
                      <a:pos x="15" y="18"/>
                    </a:cxn>
                    <a:cxn ang="0">
                      <a:pos x="3" y="16"/>
                    </a:cxn>
                    <a:cxn ang="0">
                      <a:pos x="0" y="13"/>
                    </a:cxn>
                    <a:cxn ang="0">
                      <a:pos x="6" y="8"/>
                    </a:cxn>
                    <a:cxn ang="0">
                      <a:pos x="21" y="3"/>
                    </a:cxn>
                    <a:cxn ang="0">
                      <a:pos x="56" y="0"/>
                    </a:cxn>
                    <a:cxn ang="0">
                      <a:pos x="79" y="0"/>
                    </a:cxn>
                    <a:cxn ang="0">
                      <a:pos x="101" y="2"/>
                    </a:cxn>
                    <a:cxn ang="0">
                      <a:pos x="114" y="4"/>
                    </a:cxn>
                    <a:cxn ang="0">
                      <a:pos x="127" y="8"/>
                    </a:cxn>
                    <a:cxn ang="0">
                      <a:pos x="142" y="13"/>
                    </a:cxn>
                    <a:cxn ang="0">
                      <a:pos x="145" y="15"/>
                    </a:cxn>
                    <a:cxn ang="0">
                      <a:pos x="146" y="17"/>
                    </a:cxn>
                  </a:cxnLst>
                  <a:rect l="0" t="0" r="r" b="b"/>
                  <a:pathLst>
                    <a:path w="146" h="23">
                      <a:moveTo>
                        <a:pt x="146" y="17"/>
                      </a:moveTo>
                      <a:lnTo>
                        <a:pt x="146" y="18"/>
                      </a:lnTo>
                      <a:lnTo>
                        <a:pt x="145" y="19"/>
                      </a:lnTo>
                      <a:lnTo>
                        <a:pt x="142" y="20"/>
                      </a:lnTo>
                      <a:lnTo>
                        <a:pt x="139" y="21"/>
                      </a:lnTo>
                      <a:lnTo>
                        <a:pt x="132" y="22"/>
                      </a:lnTo>
                      <a:lnTo>
                        <a:pt x="117" y="23"/>
                      </a:lnTo>
                      <a:lnTo>
                        <a:pt x="101" y="23"/>
                      </a:lnTo>
                      <a:lnTo>
                        <a:pt x="77" y="22"/>
                      </a:lnTo>
                      <a:lnTo>
                        <a:pt x="52" y="21"/>
                      </a:lnTo>
                      <a:lnTo>
                        <a:pt x="32" y="20"/>
                      </a:lnTo>
                      <a:lnTo>
                        <a:pt x="15" y="18"/>
                      </a:lnTo>
                      <a:lnTo>
                        <a:pt x="3" y="16"/>
                      </a:lnTo>
                      <a:lnTo>
                        <a:pt x="0" y="13"/>
                      </a:lnTo>
                      <a:lnTo>
                        <a:pt x="6" y="8"/>
                      </a:lnTo>
                      <a:lnTo>
                        <a:pt x="21" y="3"/>
                      </a:lnTo>
                      <a:lnTo>
                        <a:pt x="56" y="0"/>
                      </a:lnTo>
                      <a:lnTo>
                        <a:pt x="79" y="0"/>
                      </a:lnTo>
                      <a:lnTo>
                        <a:pt x="101" y="2"/>
                      </a:lnTo>
                      <a:lnTo>
                        <a:pt x="114" y="4"/>
                      </a:lnTo>
                      <a:lnTo>
                        <a:pt x="127" y="8"/>
                      </a:lnTo>
                      <a:lnTo>
                        <a:pt x="142" y="13"/>
                      </a:lnTo>
                      <a:lnTo>
                        <a:pt x="145" y="15"/>
                      </a:lnTo>
                      <a:lnTo>
                        <a:pt x="146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1" name="Freeform 197"/>
                <p:cNvSpPr>
                  <a:spLocks noChangeAspect="1"/>
                </p:cNvSpPr>
                <p:nvPr/>
              </p:nvSpPr>
              <p:spPr bwMode="auto">
                <a:xfrm>
                  <a:off x="2709" y="2056"/>
                  <a:ext cx="30" cy="6"/>
                </a:xfrm>
                <a:custGeom>
                  <a:avLst/>
                  <a:gdLst/>
                  <a:ahLst/>
                  <a:cxnLst>
                    <a:cxn ang="0">
                      <a:pos x="146" y="16"/>
                    </a:cxn>
                    <a:cxn ang="0">
                      <a:pos x="144" y="17"/>
                    </a:cxn>
                    <a:cxn ang="0">
                      <a:pos x="144" y="18"/>
                    </a:cxn>
                    <a:cxn ang="0">
                      <a:pos x="142" y="19"/>
                    </a:cxn>
                    <a:cxn ang="0">
                      <a:pos x="139" y="21"/>
                    </a:cxn>
                    <a:cxn ang="0">
                      <a:pos x="132" y="22"/>
                    </a:cxn>
                    <a:cxn ang="0">
                      <a:pos x="117" y="23"/>
                    </a:cxn>
                    <a:cxn ang="0">
                      <a:pos x="100" y="23"/>
                    </a:cxn>
                    <a:cxn ang="0">
                      <a:pos x="76" y="23"/>
                    </a:cxn>
                    <a:cxn ang="0">
                      <a:pos x="52" y="22"/>
                    </a:cxn>
                    <a:cxn ang="0">
                      <a:pos x="31" y="21"/>
                    </a:cxn>
                    <a:cxn ang="0">
                      <a:pos x="13" y="18"/>
                    </a:cxn>
                    <a:cxn ang="0">
                      <a:pos x="2" y="15"/>
                    </a:cxn>
                    <a:cxn ang="0">
                      <a:pos x="0" y="12"/>
                    </a:cxn>
                    <a:cxn ang="0">
                      <a:pos x="4" y="8"/>
                    </a:cxn>
                    <a:cxn ang="0">
                      <a:pos x="20" y="4"/>
                    </a:cxn>
                    <a:cxn ang="0">
                      <a:pos x="56" y="0"/>
                    </a:cxn>
                    <a:cxn ang="0">
                      <a:pos x="78" y="0"/>
                    </a:cxn>
                    <a:cxn ang="0">
                      <a:pos x="100" y="2"/>
                    </a:cxn>
                    <a:cxn ang="0">
                      <a:pos x="114" y="4"/>
                    </a:cxn>
                    <a:cxn ang="0">
                      <a:pos x="125" y="7"/>
                    </a:cxn>
                    <a:cxn ang="0">
                      <a:pos x="141" y="12"/>
                    </a:cxn>
                    <a:cxn ang="0">
                      <a:pos x="144" y="14"/>
                    </a:cxn>
                    <a:cxn ang="0">
                      <a:pos x="146" y="16"/>
                    </a:cxn>
                  </a:cxnLst>
                  <a:rect l="0" t="0" r="r" b="b"/>
                  <a:pathLst>
                    <a:path w="146" h="23">
                      <a:moveTo>
                        <a:pt x="146" y="16"/>
                      </a:moveTo>
                      <a:lnTo>
                        <a:pt x="144" y="17"/>
                      </a:lnTo>
                      <a:lnTo>
                        <a:pt x="144" y="18"/>
                      </a:lnTo>
                      <a:lnTo>
                        <a:pt x="142" y="19"/>
                      </a:lnTo>
                      <a:lnTo>
                        <a:pt x="139" y="21"/>
                      </a:lnTo>
                      <a:lnTo>
                        <a:pt x="132" y="22"/>
                      </a:lnTo>
                      <a:lnTo>
                        <a:pt x="117" y="23"/>
                      </a:lnTo>
                      <a:lnTo>
                        <a:pt x="100" y="23"/>
                      </a:lnTo>
                      <a:lnTo>
                        <a:pt x="76" y="23"/>
                      </a:lnTo>
                      <a:lnTo>
                        <a:pt x="52" y="22"/>
                      </a:lnTo>
                      <a:lnTo>
                        <a:pt x="31" y="21"/>
                      </a:lnTo>
                      <a:lnTo>
                        <a:pt x="13" y="18"/>
                      </a:lnTo>
                      <a:lnTo>
                        <a:pt x="2" y="15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20" y="4"/>
                      </a:lnTo>
                      <a:lnTo>
                        <a:pt x="56" y="0"/>
                      </a:lnTo>
                      <a:lnTo>
                        <a:pt x="78" y="0"/>
                      </a:lnTo>
                      <a:lnTo>
                        <a:pt x="100" y="2"/>
                      </a:lnTo>
                      <a:lnTo>
                        <a:pt x="114" y="4"/>
                      </a:lnTo>
                      <a:lnTo>
                        <a:pt x="125" y="7"/>
                      </a:lnTo>
                      <a:lnTo>
                        <a:pt x="141" y="12"/>
                      </a:lnTo>
                      <a:lnTo>
                        <a:pt x="144" y="14"/>
                      </a:lnTo>
                      <a:lnTo>
                        <a:pt x="146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2" name="Freeform 198"/>
                <p:cNvSpPr>
                  <a:spLocks noChangeAspect="1"/>
                </p:cNvSpPr>
                <p:nvPr/>
              </p:nvSpPr>
              <p:spPr bwMode="auto">
                <a:xfrm>
                  <a:off x="2782" y="2058"/>
                  <a:ext cx="29" cy="6"/>
                </a:xfrm>
                <a:custGeom>
                  <a:avLst/>
                  <a:gdLst/>
                  <a:ahLst/>
                  <a:cxnLst>
                    <a:cxn ang="0">
                      <a:pos x="145" y="16"/>
                    </a:cxn>
                    <a:cxn ang="0">
                      <a:pos x="145" y="17"/>
                    </a:cxn>
                    <a:cxn ang="0">
                      <a:pos x="144" y="18"/>
                    </a:cxn>
                    <a:cxn ang="0">
                      <a:pos x="142" y="19"/>
                    </a:cxn>
                    <a:cxn ang="0">
                      <a:pos x="139" y="20"/>
                    </a:cxn>
                    <a:cxn ang="0">
                      <a:pos x="132" y="21"/>
                    </a:cxn>
                    <a:cxn ang="0">
                      <a:pos x="117" y="23"/>
                    </a:cxn>
                    <a:cxn ang="0">
                      <a:pos x="100" y="23"/>
                    </a:cxn>
                    <a:cxn ang="0">
                      <a:pos x="76" y="24"/>
                    </a:cxn>
                    <a:cxn ang="0">
                      <a:pos x="52" y="23"/>
                    </a:cxn>
                    <a:cxn ang="0">
                      <a:pos x="31" y="22"/>
                    </a:cxn>
                    <a:cxn ang="0">
                      <a:pos x="14" y="20"/>
                    </a:cxn>
                    <a:cxn ang="0">
                      <a:pos x="3" y="17"/>
                    </a:cxn>
                    <a:cxn ang="0">
                      <a:pos x="0" y="14"/>
                    </a:cxn>
                    <a:cxn ang="0">
                      <a:pos x="5" y="9"/>
                    </a:cxn>
                    <a:cxn ang="0">
                      <a:pos x="21" y="4"/>
                    </a:cxn>
                    <a:cxn ang="0">
                      <a:pos x="56" y="0"/>
                    </a:cxn>
                    <a:cxn ang="0">
                      <a:pos x="100" y="1"/>
                    </a:cxn>
                    <a:cxn ang="0">
                      <a:pos x="114" y="3"/>
                    </a:cxn>
                    <a:cxn ang="0">
                      <a:pos x="126" y="5"/>
                    </a:cxn>
                    <a:cxn ang="0">
                      <a:pos x="142" y="11"/>
                    </a:cxn>
                    <a:cxn ang="0">
                      <a:pos x="144" y="14"/>
                    </a:cxn>
                    <a:cxn ang="0">
                      <a:pos x="145" y="16"/>
                    </a:cxn>
                  </a:cxnLst>
                  <a:rect l="0" t="0" r="r" b="b"/>
                  <a:pathLst>
                    <a:path w="145" h="24">
                      <a:moveTo>
                        <a:pt x="145" y="16"/>
                      </a:moveTo>
                      <a:lnTo>
                        <a:pt x="145" y="17"/>
                      </a:lnTo>
                      <a:lnTo>
                        <a:pt x="144" y="18"/>
                      </a:lnTo>
                      <a:lnTo>
                        <a:pt x="142" y="19"/>
                      </a:lnTo>
                      <a:lnTo>
                        <a:pt x="139" y="20"/>
                      </a:lnTo>
                      <a:lnTo>
                        <a:pt x="132" y="21"/>
                      </a:lnTo>
                      <a:lnTo>
                        <a:pt x="117" y="23"/>
                      </a:lnTo>
                      <a:lnTo>
                        <a:pt x="100" y="23"/>
                      </a:lnTo>
                      <a:lnTo>
                        <a:pt x="76" y="24"/>
                      </a:lnTo>
                      <a:lnTo>
                        <a:pt x="52" y="23"/>
                      </a:lnTo>
                      <a:lnTo>
                        <a:pt x="31" y="22"/>
                      </a:lnTo>
                      <a:lnTo>
                        <a:pt x="14" y="20"/>
                      </a:lnTo>
                      <a:lnTo>
                        <a:pt x="3" y="17"/>
                      </a:lnTo>
                      <a:lnTo>
                        <a:pt x="0" y="14"/>
                      </a:lnTo>
                      <a:lnTo>
                        <a:pt x="5" y="9"/>
                      </a:lnTo>
                      <a:lnTo>
                        <a:pt x="21" y="4"/>
                      </a:lnTo>
                      <a:lnTo>
                        <a:pt x="56" y="0"/>
                      </a:lnTo>
                      <a:lnTo>
                        <a:pt x="100" y="1"/>
                      </a:lnTo>
                      <a:lnTo>
                        <a:pt x="114" y="3"/>
                      </a:lnTo>
                      <a:lnTo>
                        <a:pt x="126" y="5"/>
                      </a:lnTo>
                      <a:lnTo>
                        <a:pt x="142" y="11"/>
                      </a:lnTo>
                      <a:lnTo>
                        <a:pt x="144" y="14"/>
                      </a:lnTo>
                      <a:lnTo>
                        <a:pt x="145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3" name="Freeform 199"/>
                <p:cNvSpPr>
                  <a:spLocks noChangeAspect="1"/>
                </p:cNvSpPr>
                <p:nvPr/>
              </p:nvSpPr>
              <p:spPr bwMode="auto">
                <a:xfrm>
                  <a:off x="2855" y="2058"/>
                  <a:ext cx="29" cy="7"/>
                </a:xfrm>
                <a:custGeom>
                  <a:avLst/>
                  <a:gdLst/>
                  <a:ahLst/>
                  <a:cxnLst>
                    <a:cxn ang="0">
                      <a:pos x="146" y="16"/>
                    </a:cxn>
                    <a:cxn ang="0">
                      <a:pos x="145" y="13"/>
                    </a:cxn>
                    <a:cxn ang="0">
                      <a:pos x="142" y="11"/>
                    </a:cxn>
                    <a:cxn ang="0">
                      <a:pos x="126" y="5"/>
                    </a:cxn>
                    <a:cxn ang="0">
                      <a:pos x="115" y="3"/>
                    </a:cxn>
                    <a:cxn ang="0">
                      <a:pos x="101" y="1"/>
                    </a:cxn>
                    <a:cxn ang="0">
                      <a:pos x="57" y="0"/>
                    </a:cxn>
                    <a:cxn ang="0">
                      <a:pos x="21" y="6"/>
                    </a:cxn>
                    <a:cxn ang="0">
                      <a:pos x="21" y="6"/>
                    </a:cxn>
                    <a:cxn ang="0">
                      <a:pos x="5" y="11"/>
                    </a:cxn>
                    <a:cxn ang="0">
                      <a:pos x="0" y="18"/>
                    </a:cxn>
                    <a:cxn ang="0">
                      <a:pos x="3" y="21"/>
                    </a:cxn>
                    <a:cxn ang="0">
                      <a:pos x="14" y="24"/>
                    </a:cxn>
                    <a:cxn ang="0">
                      <a:pos x="21" y="25"/>
                    </a:cxn>
                    <a:cxn ang="0">
                      <a:pos x="52" y="27"/>
                    </a:cxn>
                    <a:cxn ang="0">
                      <a:pos x="76" y="27"/>
                    </a:cxn>
                    <a:cxn ang="0">
                      <a:pos x="101" y="27"/>
                    </a:cxn>
                    <a:cxn ang="0">
                      <a:pos x="118" y="25"/>
                    </a:cxn>
                    <a:cxn ang="0">
                      <a:pos x="133" y="23"/>
                    </a:cxn>
                    <a:cxn ang="0">
                      <a:pos x="139" y="22"/>
                    </a:cxn>
                    <a:cxn ang="0">
                      <a:pos x="143" y="20"/>
                    </a:cxn>
                    <a:cxn ang="0">
                      <a:pos x="145" y="19"/>
                    </a:cxn>
                    <a:cxn ang="0">
                      <a:pos x="146" y="16"/>
                    </a:cxn>
                  </a:cxnLst>
                  <a:rect l="0" t="0" r="r" b="b"/>
                  <a:pathLst>
                    <a:path w="146" h="27">
                      <a:moveTo>
                        <a:pt x="146" y="16"/>
                      </a:moveTo>
                      <a:lnTo>
                        <a:pt x="145" y="13"/>
                      </a:lnTo>
                      <a:lnTo>
                        <a:pt x="142" y="11"/>
                      </a:lnTo>
                      <a:lnTo>
                        <a:pt x="126" y="5"/>
                      </a:lnTo>
                      <a:lnTo>
                        <a:pt x="115" y="3"/>
                      </a:lnTo>
                      <a:lnTo>
                        <a:pt x="101" y="1"/>
                      </a:lnTo>
                      <a:lnTo>
                        <a:pt x="57" y="0"/>
                      </a:lnTo>
                      <a:lnTo>
                        <a:pt x="21" y="6"/>
                      </a:lnTo>
                      <a:lnTo>
                        <a:pt x="21" y="6"/>
                      </a:lnTo>
                      <a:lnTo>
                        <a:pt x="5" y="11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14" y="24"/>
                      </a:lnTo>
                      <a:lnTo>
                        <a:pt x="21" y="25"/>
                      </a:lnTo>
                      <a:lnTo>
                        <a:pt x="52" y="27"/>
                      </a:lnTo>
                      <a:lnTo>
                        <a:pt x="76" y="27"/>
                      </a:lnTo>
                      <a:lnTo>
                        <a:pt x="101" y="27"/>
                      </a:lnTo>
                      <a:lnTo>
                        <a:pt x="118" y="25"/>
                      </a:lnTo>
                      <a:lnTo>
                        <a:pt x="133" y="23"/>
                      </a:lnTo>
                      <a:lnTo>
                        <a:pt x="139" y="22"/>
                      </a:lnTo>
                      <a:lnTo>
                        <a:pt x="143" y="20"/>
                      </a:lnTo>
                      <a:lnTo>
                        <a:pt x="145" y="19"/>
                      </a:lnTo>
                      <a:lnTo>
                        <a:pt x="146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4" name="Freeform 200"/>
                <p:cNvSpPr>
                  <a:spLocks noChangeAspect="1"/>
                </p:cNvSpPr>
                <p:nvPr/>
              </p:nvSpPr>
              <p:spPr bwMode="auto">
                <a:xfrm>
                  <a:off x="2928" y="2055"/>
                  <a:ext cx="29" cy="6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6" y="17"/>
                    </a:cxn>
                    <a:cxn ang="0">
                      <a:pos x="22" y="10"/>
                    </a:cxn>
                    <a:cxn ang="0">
                      <a:pos x="57" y="1"/>
                    </a:cxn>
                    <a:cxn ang="0">
                      <a:pos x="79" y="0"/>
                    </a:cxn>
                    <a:cxn ang="0">
                      <a:pos x="101" y="1"/>
                    </a:cxn>
                    <a:cxn ang="0">
                      <a:pos x="115" y="3"/>
                    </a:cxn>
                    <a:cxn ang="0">
                      <a:pos x="127" y="6"/>
                    </a:cxn>
                    <a:cxn ang="0">
                      <a:pos x="142" y="12"/>
                    </a:cxn>
                    <a:cxn ang="0">
                      <a:pos x="145" y="15"/>
                    </a:cxn>
                    <a:cxn ang="0">
                      <a:pos x="146" y="17"/>
                    </a:cxn>
                  </a:cxnLst>
                  <a:rect l="0" t="0" r="r" b="b"/>
                  <a:pathLst>
                    <a:path w="146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6" y="17"/>
                      </a:lnTo>
                      <a:lnTo>
                        <a:pt x="22" y="10"/>
                      </a:lnTo>
                      <a:lnTo>
                        <a:pt x="57" y="1"/>
                      </a:lnTo>
                      <a:lnTo>
                        <a:pt x="79" y="0"/>
                      </a:lnTo>
                      <a:lnTo>
                        <a:pt x="101" y="1"/>
                      </a:lnTo>
                      <a:lnTo>
                        <a:pt x="115" y="3"/>
                      </a:lnTo>
                      <a:lnTo>
                        <a:pt x="127" y="6"/>
                      </a:lnTo>
                      <a:lnTo>
                        <a:pt x="142" y="12"/>
                      </a:lnTo>
                      <a:lnTo>
                        <a:pt x="145" y="15"/>
                      </a:lnTo>
                      <a:lnTo>
                        <a:pt x="146" y="1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5" name="Freeform 201"/>
                <p:cNvSpPr>
                  <a:spLocks noChangeAspect="1"/>
                </p:cNvSpPr>
                <p:nvPr/>
              </p:nvSpPr>
              <p:spPr bwMode="auto">
                <a:xfrm>
                  <a:off x="3001" y="2051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5" y="15"/>
                    </a:cxn>
                    <a:cxn ang="0">
                      <a:pos x="20" y="6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3">
                      <a:moveTo>
                        <a:pt x="0" y="23"/>
                      </a:moveTo>
                      <a:lnTo>
                        <a:pt x="5" y="15"/>
                      </a:lnTo>
                      <a:lnTo>
                        <a:pt x="20" y="6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6" name="Freeform 202"/>
                <p:cNvSpPr>
                  <a:spLocks noChangeAspect="1"/>
                </p:cNvSpPr>
                <p:nvPr/>
              </p:nvSpPr>
              <p:spPr bwMode="auto">
                <a:xfrm>
                  <a:off x="3008" y="2049"/>
                  <a:ext cx="22" cy="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9" y="4"/>
                    </a:cxn>
                    <a:cxn ang="0">
                      <a:pos x="40" y="0"/>
                    </a:cxn>
                    <a:cxn ang="0">
                      <a:pos x="63" y="1"/>
                    </a:cxn>
                    <a:cxn ang="0">
                      <a:pos x="76" y="4"/>
                    </a:cxn>
                    <a:cxn ang="0">
                      <a:pos x="87" y="7"/>
                    </a:cxn>
                    <a:cxn ang="0">
                      <a:pos x="103" y="14"/>
                    </a:cxn>
                    <a:cxn ang="0">
                      <a:pos x="107" y="17"/>
                    </a:cxn>
                    <a:cxn ang="0">
                      <a:pos x="108" y="21"/>
                    </a:cxn>
                    <a:cxn ang="0">
                      <a:pos x="107" y="22"/>
                    </a:cxn>
                  </a:cxnLst>
                  <a:rect l="0" t="0" r="r" b="b"/>
                  <a:pathLst>
                    <a:path w="108" h="22">
                      <a:moveTo>
                        <a:pt x="0" y="7"/>
                      </a:moveTo>
                      <a:lnTo>
                        <a:pt x="19" y="4"/>
                      </a:lnTo>
                      <a:lnTo>
                        <a:pt x="40" y="0"/>
                      </a:lnTo>
                      <a:lnTo>
                        <a:pt x="63" y="1"/>
                      </a:lnTo>
                      <a:lnTo>
                        <a:pt x="76" y="4"/>
                      </a:lnTo>
                      <a:lnTo>
                        <a:pt x="87" y="7"/>
                      </a:lnTo>
                      <a:lnTo>
                        <a:pt x="103" y="14"/>
                      </a:lnTo>
                      <a:lnTo>
                        <a:pt x="107" y="17"/>
                      </a:lnTo>
                      <a:lnTo>
                        <a:pt x="108" y="21"/>
                      </a:lnTo>
                      <a:lnTo>
                        <a:pt x="107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7" name="Freeform 203"/>
                <p:cNvSpPr>
                  <a:spLocks noChangeAspect="1"/>
                </p:cNvSpPr>
                <p:nvPr/>
              </p:nvSpPr>
              <p:spPr bwMode="auto">
                <a:xfrm>
                  <a:off x="4229" y="1993"/>
                  <a:ext cx="65" cy="3"/>
                </a:xfrm>
                <a:custGeom>
                  <a:avLst/>
                  <a:gdLst/>
                  <a:ahLst/>
                  <a:cxnLst>
                    <a:cxn ang="0">
                      <a:pos x="328" y="0"/>
                    </a:cxn>
                    <a:cxn ang="0">
                      <a:pos x="218" y="5"/>
                    </a:cxn>
                    <a:cxn ang="0">
                      <a:pos x="110" y="11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8" h="15">
                      <a:moveTo>
                        <a:pt x="328" y="0"/>
                      </a:moveTo>
                      <a:lnTo>
                        <a:pt x="218" y="5"/>
                      </a:lnTo>
                      <a:lnTo>
                        <a:pt x="110" y="11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8" name="Line 2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04" y="1996"/>
                  <a:ext cx="125" cy="24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9" name="Freeform 205"/>
                <p:cNvSpPr>
                  <a:spLocks noChangeAspect="1"/>
                </p:cNvSpPr>
                <p:nvPr/>
              </p:nvSpPr>
              <p:spPr bwMode="auto">
                <a:xfrm>
                  <a:off x="4104" y="2241"/>
                  <a:ext cx="66" cy="3"/>
                </a:xfrm>
                <a:custGeom>
                  <a:avLst/>
                  <a:gdLst/>
                  <a:ahLst/>
                  <a:cxnLst>
                    <a:cxn ang="0">
                      <a:pos x="328" y="0"/>
                    </a:cxn>
                    <a:cxn ang="0">
                      <a:pos x="218" y="6"/>
                    </a:cxn>
                    <a:cxn ang="0">
                      <a:pos x="110" y="1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28" h="14">
                      <a:moveTo>
                        <a:pt x="328" y="0"/>
                      </a:moveTo>
                      <a:lnTo>
                        <a:pt x="218" y="6"/>
                      </a:lnTo>
                      <a:lnTo>
                        <a:pt x="110" y="1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0" name="Line 206"/>
                <p:cNvSpPr>
                  <a:spLocks noChangeAspect="1" noChangeShapeType="1"/>
                </p:cNvSpPr>
                <p:nvPr/>
              </p:nvSpPr>
              <p:spPr bwMode="auto">
                <a:xfrm>
                  <a:off x="3827" y="2023"/>
                  <a:ext cx="87" cy="1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1" name="Freeform 207"/>
                <p:cNvSpPr>
                  <a:spLocks noChangeAspect="1"/>
                </p:cNvSpPr>
                <p:nvPr/>
              </p:nvSpPr>
              <p:spPr bwMode="auto">
                <a:xfrm>
                  <a:off x="3827" y="2019"/>
                  <a:ext cx="50" cy="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85" y="13"/>
                    </a:cxn>
                    <a:cxn ang="0">
                      <a:pos x="170" y="7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251" h="19">
                      <a:moveTo>
                        <a:pt x="0" y="19"/>
                      </a:moveTo>
                      <a:lnTo>
                        <a:pt x="85" y="13"/>
                      </a:lnTo>
                      <a:lnTo>
                        <a:pt x="170" y="7"/>
                      </a:lnTo>
                      <a:lnTo>
                        <a:pt x="25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2" name="Freeform 208"/>
                <p:cNvSpPr>
                  <a:spLocks noChangeAspect="1"/>
                </p:cNvSpPr>
                <p:nvPr/>
              </p:nvSpPr>
              <p:spPr bwMode="auto">
                <a:xfrm>
                  <a:off x="3914" y="2174"/>
                  <a:ext cx="28" cy="11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48" y="29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0" h="45">
                      <a:moveTo>
                        <a:pt x="0" y="45"/>
                      </a:moveTo>
                      <a:lnTo>
                        <a:pt x="48" y="29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3" name="Line 209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2315"/>
                  <a:ext cx="257" cy="4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4" name="Freeform 210"/>
                <p:cNvSpPr>
                  <a:spLocks noChangeAspect="1"/>
                </p:cNvSpPr>
                <p:nvPr/>
              </p:nvSpPr>
              <p:spPr bwMode="auto">
                <a:xfrm>
                  <a:off x="4112" y="2554"/>
                  <a:ext cx="7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231" y="0"/>
                    </a:cxn>
                    <a:cxn ang="0">
                      <a:pos x="369" y="0"/>
                    </a:cxn>
                  </a:cxnLst>
                  <a:rect l="0" t="0" r="r" b="b"/>
                  <a:pathLst>
                    <a:path w="369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231" y="0"/>
                      </a:lnTo>
                      <a:lnTo>
                        <a:pt x="3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5" name="Freeform 211"/>
                <p:cNvSpPr>
                  <a:spLocks noChangeAspect="1"/>
                </p:cNvSpPr>
                <p:nvPr/>
              </p:nvSpPr>
              <p:spPr bwMode="auto">
                <a:xfrm>
                  <a:off x="3984" y="2315"/>
                  <a:ext cx="12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0"/>
                    </a:cxn>
                    <a:cxn ang="0">
                      <a:pos x="289" y="0"/>
                    </a:cxn>
                    <a:cxn ang="0">
                      <a:pos x="385" y="0"/>
                    </a:cxn>
                    <a:cxn ang="0">
                      <a:pos x="469" y="0"/>
                    </a:cxn>
                    <a:cxn ang="0">
                      <a:pos x="552" y="0"/>
                    </a:cxn>
                    <a:cxn ang="0">
                      <a:pos x="636" y="0"/>
                    </a:cxn>
                  </a:cxnLst>
                  <a:rect l="0" t="0" r="r" b="b"/>
                  <a:pathLst>
                    <a:path w="636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0"/>
                      </a:lnTo>
                      <a:lnTo>
                        <a:pt x="289" y="0"/>
                      </a:lnTo>
                      <a:lnTo>
                        <a:pt x="385" y="0"/>
                      </a:lnTo>
                      <a:lnTo>
                        <a:pt x="469" y="0"/>
                      </a:lnTo>
                      <a:lnTo>
                        <a:pt x="552" y="0"/>
                      </a:lnTo>
                      <a:lnTo>
                        <a:pt x="63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6" name="Freeform 212"/>
                <p:cNvSpPr>
                  <a:spLocks noChangeAspect="1"/>
                </p:cNvSpPr>
                <p:nvPr/>
              </p:nvSpPr>
              <p:spPr bwMode="auto">
                <a:xfrm>
                  <a:off x="4013" y="2005"/>
                  <a:ext cx="4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5"/>
                    </a:cxn>
                    <a:cxn ang="0">
                      <a:pos x="20" y="51"/>
                    </a:cxn>
                  </a:cxnLst>
                  <a:rect l="0" t="0" r="r" b="b"/>
                  <a:pathLst>
                    <a:path w="20" h="51">
                      <a:moveTo>
                        <a:pt x="0" y="0"/>
                      </a:moveTo>
                      <a:lnTo>
                        <a:pt x="10" y="25"/>
                      </a:lnTo>
                      <a:lnTo>
                        <a:pt x="20" y="5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7" name="Line 2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80" y="200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8" name="Freeform 214"/>
                <p:cNvSpPr>
                  <a:spLocks noChangeAspect="1"/>
                </p:cNvSpPr>
                <p:nvPr/>
              </p:nvSpPr>
              <p:spPr bwMode="auto">
                <a:xfrm>
                  <a:off x="4254" y="20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" y="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6" h="6">
                      <a:moveTo>
                        <a:pt x="86" y="0"/>
                      </a:move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9" name="Freeform 215"/>
                <p:cNvSpPr>
                  <a:spLocks noChangeAspect="1"/>
                </p:cNvSpPr>
                <p:nvPr/>
              </p:nvSpPr>
              <p:spPr bwMode="auto">
                <a:xfrm>
                  <a:off x="4228" y="2008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9" y="3"/>
                    </a:cxn>
                    <a:cxn ang="0">
                      <a:pos x="43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6" h="6">
                      <a:moveTo>
                        <a:pt x="86" y="0"/>
                      </a:moveTo>
                      <a:lnTo>
                        <a:pt x="49" y="3"/>
                      </a:lnTo>
                      <a:lnTo>
                        <a:pt x="43" y="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0" name="Freeform 216"/>
                <p:cNvSpPr>
                  <a:spLocks noChangeAspect="1"/>
                </p:cNvSpPr>
                <p:nvPr/>
              </p:nvSpPr>
              <p:spPr bwMode="auto">
                <a:xfrm>
                  <a:off x="4203" y="201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9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6" h="5">
                      <a:moveTo>
                        <a:pt x="86" y="0"/>
                      </a:moveTo>
                      <a:lnTo>
                        <a:pt x="9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1" name="Freeform 217"/>
                <p:cNvSpPr>
                  <a:spLocks noChangeAspect="1"/>
                </p:cNvSpPr>
                <p:nvPr/>
              </p:nvSpPr>
              <p:spPr bwMode="auto">
                <a:xfrm>
                  <a:off x="4177" y="201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4" y="2"/>
                    </a:cxn>
                    <a:cxn ang="0">
                      <a:pos x="43" y="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6" h="4">
                      <a:moveTo>
                        <a:pt x="86" y="0"/>
                      </a:moveTo>
                      <a:lnTo>
                        <a:pt x="54" y="2"/>
                      </a:lnTo>
                      <a:lnTo>
                        <a:pt x="43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2" name="Freeform 218"/>
                <p:cNvSpPr>
                  <a:spLocks noChangeAspect="1"/>
                </p:cNvSpPr>
                <p:nvPr/>
              </p:nvSpPr>
              <p:spPr bwMode="auto">
                <a:xfrm>
                  <a:off x="4151" y="201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5" y="4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6" h="5">
                      <a:moveTo>
                        <a:pt x="86" y="0"/>
                      </a:moveTo>
                      <a:lnTo>
                        <a:pt x="15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3" name="Freeform 219"/>
                <p:cNvSpPr>
                  <a:spLocks noChangeAspect="1"/>
                </p:cNvSpPr>
                <p:nvPr/>
              </p:nvSpPr>
              <p:spPr bwMode="auto">
                <a:xfrm>
                  <a:off x="4125" y="2014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9" y="1"/>
                    </a:cxn>
                    <a:cxn ang="0">
                      <a:pos x="43" y="2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6" h="3">
                      <a:moveTo>
                        <a:pt x="86" y="0"/>
                      </a:moveTo>
                      <a:lnTo>
                        <a:pt x="59" y="1"/>
                      </a:lnTo>
                      <a:lnTo>
                        <a:pt x="43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4" name="Freeform 220"/>
                <p:cNvSpPr>
                  <a:spLocks noChangeAspect="1"/>
                </p:cNvSpPr>
                <p:nvPr/>
              </p:nvSpPr>
              <p:spPr bwMode="auto">
                <a:xfrm>
                  <a:off x="4099" y="2016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2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7" h="2">
                      <a:moveTo>
                        <a:pt x="87" y="0"/>
                      </a:moveTo>
                      <a:lnTo>
                        <a:pt x="2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5" name="Freeform 221"/>
                <p:cNvSpPr>
                  <a:spLocks noChangeAspect="1"/>
                </p:cNvSpPr>
                <p:nvPr/>
              </p:nvSpPr>
              <p:spPr bwMode="auto">
                <a:xfrm>
                  <a:off x="4074" y="201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66" y="1"/>
                    </a:cxn>
                    <a:cxn ang="0">
                      <a:pos x="4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6" h="2">
                      <a:moveTo>
                        <a:pt x="86" y="0"/>
                      </a:moveTo>
                      <a:lnTo>
                        <a:pt x="66" y="1"/>
                      </a:lnTo>
                      <a:lnTo>
                        <a:pt x="43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6" name="Freeform 222"/>
                <p:cNvSpPr>
                  <a:spLocks noChangeAspect="1"/>
                </p:cNvSpPr>
                <p:nvPr/>
              </p:nvSpPr>
              <p:spPr bwMode="auto">
                <a:xfrm>
                  <a:off x="4048" y="201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26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6" h="1">
                      <a:moveTo>
                        <a:pt x="86" y="0"/>
                      </a:moveTo>
                      <a:lnTo>
                        <a:pt x="26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7" name="Freeform 223"/>
                <p:cNvSpPr>
                  <a:spLocks noChangeAspect="1"/>
                </p:cNvSpPr>
                <p:nvPr/>
              </p:nvSpPr>
              <p:spPr bwMode="auto">
                <a:xfrm>
                  <a:off x="4022" y="201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70" y="1"/>
                    </a:cxn>
                    <a:cxn ang="0">
                      <a:pos x="43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6" h="1">
                      <a:moveTo>
                        <a:pt x="86" y="0"/>
                      </a:moveTo>
                      <a:lnTo>
                        <a:pt x="70" y="1"/>
                      </a:lnTo>
                      <a:lnTo>
                        <a:pt x="43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8" name="Freeform 224"/>
                <p:cNvSpPr>
                  <a:spLocks noChangeAspect="1"/>
                </p:cNvSpPr>
                <p:nvPr/>
              </p:nvSpPr>
              <p:spPr bwMode="auto">
                <a:xfrm>
                  <a:off x="4019" y="2025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8"/>
                    </a:cxn>
                    <a:cxn ang="0">
                      <a:pos x="30" y="74"/>
                    </a:cxn>
                  </a:cxnLst>
                  <a:rect l="0" t="0" r="r" b="b"/>
                  <a:pathLst>
                    <a:path w="30" h="74">
                      <a:moveTo>
                        <a:pt x="0" y="0"/>
                      </a:moveTo>
                      <a:lnTo>
                        <a:pt x="15" y="38"/>
                      </a:lnTo>
                      <a:lnTo>
                        <a:pt x="30" y="7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99" name="Line 225"/>
                <p:cNvSpPr>
                  <a:spLocks noChangeAspect="1" noChangeShapeType="1"/>
                </p:cNvSpPr>
                <p:nvPr/>
              </p:nvSpPr>
              <p:spPr bwMode="auto">
                <a:xfrm>
                  <a:off x="4028" y="2053"/>
                  <a:ext cx="6" cy="1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0" name="Freeform 226"/>
                <p:cNvSpPr>
                  <a:spLocks noChangeAspect="1"/>
                </p:cNvSpPr>
                <p:nvPr/>
              </p:nvSpPr>
              <p:spPr bwMode="auto">
                <a:xfrm>
                  <a:off x="4037" y="2081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6"/>
                    </a:cxn>
                    <a:cxn ang="0">
                      <a:pos x="30" y="74"/>
                    </a:cxn>
                  </a:cxnLst>
                  <a:rect l="0" t="0" r="r" b="b"/>
                  <a:pathLst>
                    <a:path w="30" h="74">
                      <a:moveTo>
                        <a:pt x="0" y="0"/>
                      </a:moveTo>
                      <a:lnTo>
                        <a:pt x="15" y="36"/>
                      </a:lnTo>
                      <a:lnTo>
                        <a:pt x="30" y="7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1" name="Line 227"/>
                <p:cNvSpPr>
                  <a:spLocks noChangeAspect="1" noChangeShapeType="1"/>
                </p:cNvSpPr>
                <p:nvPr/>
              </p:nvSpPr>
              <p:spPr bwMode="auto">
                <a:xfrm>
                  <a:off x="4046" y="2109"/>
                  <a:ext cx="6" cy="1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2" name="Freeform 228"/>
                <p:cNvSpPr>
                  <a:spLocks noChangeAspect="1"/>
                </p:cNvSpPr>
                <p:nvPr/>
              </p:nvSpPr>
              <p:spPr bwMode="auto">
                <a:xfrm>
                  <a:off x="4054" y="2136"/>
                  <a:ext cx="6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8"/>
                    </a:cxn>
                    <a:cxn ang="0">
                      <a:pos x="30" y="75"/>
                    </a:cxn>
                  </a:cxnLst>
                  <a:rect l="0" t="0" r="r" b="b"/>
                  <a:pathLst>
                    <a:path w="30" h="75">
                      <a:moveTo>
                        <a:pt x="0" y="0"/>
                      </a:moveTo>
                      <a:lnTo>
                        <a:pt x="15" y="38"/>
                      </a:lnTo>
                      <a:lnTo>
                        <a:pt x="30" y="7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3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4063" y="2165"/>
                  <a:ext cx="6" cy="1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4" name="Freeform 230"/>
                <p:cNvSpPr>
                  <a:spLocks noChangeAspect="1"/>
                </p:cNvSpPr>
                <p:nvPr/>
              </p:nvSpPr>
              <p:spPr bwMode="auto">
                <a:xfrm>
                  <a:off x="4072" y="2193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38"/>
                    </a:cxn>
                    <a:cxn ang="0">
                      <a:pos x="29" y="75"/>
                    </a:cxn>
                  </a:cxnLst>
                  <a:rect l="0" t="0" r="r" b="b"/>
                  <a:pathLst>
                    <a:path w="29" h="75">
                      <a:moveTo>
                        <a:pt x="0" y="0"/>
                      </a:moveTo>
                      <a:lnTo>
                        <a:pt x="14" y="38"/>
                      </a:lnTo>
                      <a:lnTo>
                        <a:pt x="29" y="7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5" name="Line 2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42" y="2170"/>
                  <a:ext cx="8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6" name="Freeform 232"/>
                <p:cNvSpPr>
                  <a:spLocks noChangeAspect="1"/>
                </p:cNvSpPr>
                <p:nvPr/>
              </p:nvSpPr>
              <p:spPr bwMode="auto">
                <a:xfrm>
                  <a:off x="3958" y="2161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36" y="14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25">
                      <a:moveTo>
                        <a:pt x="0" y="25"/>
                      </a:moveTo>
                      <a:lnTo>
                        <a:pt x="36" y="14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7" name="Freeform 233"/>
                <p:cNvSpPr>
                  <a:spLocks noChangeAspect="1"/>
                </p:cNvSpPr>
                <p:nvPr/>
              </p:nvSpPr>
              <p:spPr bwMode="auto">
                <a:xfrm>
                  <a:off x="3982" y="2152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41" y="13"/>
                    </a:cxn>
                    <a:cxn ang="0">
                      <a:pos x="59" y="7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25">
                      <a:moveTo>
                        <a:pt x="0" y="25"/>
                      </a:moveTo>
                      <a:lnTo>
                        <a:pt x="41" y="13"/>
                      </a:lnTo>
                      <a:lnTo>
                        <a:pt x="59" y="7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8" name="Freeform 234"/>
                <p:cNvSpPr>
                  <a:spLocks noChangeAspect="1"/>
                </p:cNvSpPr>
                <p:nvPr/>
              </p:nvSpPr>
              <p:spPr bwMode="auto">
                <a:xfrm>
                  <a:off x="4007" y="2142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20" y="19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25">
                      <a:moveTo>
                        <a:pt x="0" y="25"/>
                      </a:moveTo>
                      <a:lnTo>
                        <a:pt x="20" y="19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09" name="Freeform 235"/>
                <p:cNvSpPr>
                  <a:spLocks noChangeAspect="1"/>
                </p:cNvSpPr>
                <p:nvPr/>
              </p:nvSpPr>
              <p:spPr bwMode="auto">
                <a:xfrm>
                  <a:off x="4031" y="2133"/>
                  <a:ext cx="17" cy="6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42" y="13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3" h="25">
                      <a:moveTo>
                        <a:pt x="0" y="25"/>
                      </a:moveTo>
                      <a:lnTo>
                        <a:pt x="42" y="13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0" name="Line 2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77" y="2018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1" name="Freeform 237"/>
                <p:cNvSpPr>
                  <a:spLocks noChangeAspect="1"/>
                </p:cNvSpPr>
                <p:nvPr/>
              </p:nvSpPr>
              <p:spPr bwMode="auto">
                <a:xfrm>
                  <a:off x="3894" y="2015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3" y="5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6">
                      <a:moveTo>
                        <a:pt x="0" y="6"/>
                      </a:moveTo>
                      <a:lnTo>
                        <a:pt x="13" y="5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2" name="Freeform 238"/>
                <p:cNvSpPr>
                  <a:spLocks noChangeAspect="1"/>
                </p:cNvSpPr>
                <p:nvPr/>
              </p:nvSpPr>
              <p:spPr bwMode="auto">
                <a:xfrm>
                  <a:off x="3920" y="2013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3" y="4"/>
                    </a:cxn>
                    <a:cxn ang="0">
                      <a:pos x="84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8">
                      <a:moveTo>
                        <a:pt x="0" y="8"/>
                      </a:moveTo>
                      <a:lnTo>
                        <a:pt x="43" y="4"/>
                      </a:lnTo>
                      <a:lnTo>
                        <a:pt x="84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3" name="Freeform 239"/>
                <p:cNvSpPr>
                  <a:spLocks noChangeAspect="1"/>
                </p:cNvSpPr>
                <p:nvPr/>
              </p:nvSpPr>
              <p:spPr bwMode="auto">
                <a:xfrm>
                  <a:off x="3945" y="2010"/>
                  <a:ext cx="18" cy="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1" y="3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7">
                      <a:moveTo>
                        <a:pt x="0" y="7"/>
                      </a:moveTo>
                      <a:lnTo>
                        <a:pt x="51" y="3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4" name="Freeform 240"/>
                <p:cNvSpPr>
                  <a:spLocks noChangeAspect="1"/>
                </p:cNvSpPr>
                <p:nvPr/>
              </p:nvSpPr>
              <p:spPr bwMode="auto">
                <a:xfrm>
                  <a:off x="3971" y="200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8" y="6"/>
                    </a:cxn>
                    <a:cxn ang="0">
                      <a:pos x="43" y="4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7">
                      <a:moveTo>
                        <a:pt x="0" y="7"/>
                      </a:moveTo>
                      <a:lnTo>
                        <a:pt x="18" y="6"/>
                      </a:lnTo>
                      <a:lnTo>
                        <a:pt x="43" y="4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5" name="Line 2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97" y="2005"/>
                  <a:ext cx="16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6" name="Line 242"/>
                <p:cNvSpPr>
                  <a:spLocks noChangeAspect="1" noChangeShapeType="1"/>
                </p:cNvSpPr>
                <p:nvPr/>
              </p:nvSpPr>
              <p:spPr bwMode="auto">
                <a:xfrm>
                  <a:off x="2296" y="204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7" name="Freeform 243"/>
                <p:cNvSpPr>
                  <a:spLocks noChangeAspect="1"/>
                </p:cNvSpPr>
                <p:nvPr/>
              </p:nvSpPr>
              <p:spPr bwMode="auto">
                <a:xfrm>
                  <a:off x="2313" y="2045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4" y="3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4" y="3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8" name="Freeform 244"/>
                <p:cNvSpPr>
                  <a:spLocks noChangeAspect="1"/>
                </p:cNvSpPr>
                <p:nvPr/>
              </p:nvSpPr>
              <p:spPr bwMode="auto">
                <a:xfrm>
                  <a:off x="2339" y="204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2"/>
                    </a:cxn>
                    <a:cxn ang="0">
                      <a:pos x="43" y="2"/>
                    </a:cxn>
                    <a:cxn ang="0">
                      <a:pos x="87" y="3"/>
                    </a:cxn>
                  </a:cxnLst>
                  <a:rect l="0" t="0" r="r" b="b"/>
                  <a:pathLst>
                    <a:path w="87" h="3">
                      <a:moveTo>
                        <a:pt x="0" y="0"/>
                      </a:move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87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9" name="Freeform 245"/>
                <p:cNvSpPr>
                  <a:spLocks noChangeAspect="1"/>
                </p:cNvSpPr>
                <p:nvPr/>
              </p:nvSpPr>
              <p:spPr bwMode="auto">
                <a:xfrm>
                  <a:off x="2365" y="204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3" y="3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3" y="3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0" name="Freeform 246"/>
                <p:cNvSpPr>
                  <a:spLocks noChangeAspect="1"/>
                </p:cNvSpPr>
                <p:nvPr/>
              </p:nvSpPr>
              <p:spPr bwMode="auto">
                <a:xfrm>
                  <a:off x="2391" y="204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"/>
                    </a:cxn>
                    <a:cxn ang="0">
                      <a:pos x="43" y="1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1" name="Freeform 247"/>
                <p:cNvSpPr>
                  <a:spLocks noChangeAspect="1"/>
                </p:cNvSpPr>
                <p:nvPr/>
              </p:nvSpPr>
              <p:spPr bwMode="auto">
                <a:xfrm>
                  <a:off x="2417" y="205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0" y="3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0" y="3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2" name="Freeform 248"/>
                <p:cNvSpPr>
                  <a:spLocks noChangeAspect="1"/>
                </p:cNvSpPr>
                <p:nvPr/>
              </p:nvSpPr>
              <p:spPr bwMode="auto">
                <a:xfrm>
                  <a:off x="2442" y="205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3" name="Freeform 249"/>
                <p:cNvSpPr>
                  <a:spLocks noChangeAspect="1"/>
                </p:cNvSpPr>
                <p:nvPr/>
              </p:nvSpPr>
              <p:spPr bwMode="auto">
                <a:xfrm>
                  <a:off x="2468" y="205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0" y="3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80" y="3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4" name="Freeform 250"/>
                <p:cNvSpPr>
                  <a:spLocks noChangeAspect="1"/>
                </p:cNvSpPr>
                <p:nvPr/>
              </p:nvSpPr>
              <p:spPr bwMode="auto">
                <a:xfrm>
                  <a:off x="2494" y="205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1"/>
                    </a:cxn>
                    <a:cxn ang="0">
                      <a:pos x="43" y="1"/>
                    </a:cxn>
                    <a:cxn ang="0">
                      <a:pos x="86" y="3"/>
                    </a:cxn>
                  </a:cxnLst>
                  <a:rect l="0" t="0" r="r" b="b"/>
                  <a:pathLst>
                    <a:path w="86" h="3">
                      <a:moveTo>
                        <a:pt x="0" y="0"/>
                      </a:moveTo>
                      <a:lnTo>
                        <a:pt x="34" y="1"/>
                      </a:lnTo>
                      <a:lnTo>
                        <a:pt x="43" y="1"/>
                      </a:lnTo>
                      <a:lnTo>
                        <a:pt x="8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5" name="Freeform 251"/>
                <p:cNvSpPr>
                  <a:spLocks noChangeAspect="1"/>
                </p:cNvSpPr>
                <p:nvPr/>
              </p:nvSpPr>
              <p:spPr bwMode="auto">
                <a:xfrm>
                  <a:off x="2414" y="2042"/>
                  <a:ext cx="150" cy="9"/>
                </a:xfrm>
                <a:custGeom>
                  <a:avLst/>
                  <a:gdLst/>
                  <a:ahLst/>
                  <a:cxnLst>
                    <a:cxn ang="0">
                      <a:pos x="753" y="38"/>
                    </a:cxn>
                    <a:cxn ang="0">
                      <a:pos x="714" y="35"/>
                    </a:cxn>
                    <a:cxn ang="0">
                      <a:pos x="671" y="32"/>
                    </a:cxn>
                    <a:cxn ang="0">
                      <a:pos x="640" y="29"/>
                    </a:cxn>
                    <a:cxn ang="0">
                      <a:pos x="535" y="23"/>
                    </a:cxn>
                    <a:cxn ang="0">
                      <a:pos x="535" y="23"/>
                    </a:cxn>
                    <a:cxn ang="0">
                      <a:pos x="452" y="19"/>
                    </a:cxn>
                    <a:cxn ang="0">
                      <a:pos x="370" y="15"/>
                    </a:cxn>
                    <a:cxn ang="0">
                      <a:pos x="287" y="12"/>
                    </a:cxn>
                    <a:cxn ang="0">
                      <a:pos x="205" y="8"/>
                    </a:cxn>
                    <a:cxn ang="0">
                      <a:pos x="122" y="4"/>
                    </a:cxn>
                    <a:cxn ang="0">
                      <a:pos x="87" y="3"/>
                    </a:cxn>
                    <a:cxn ang="0">
                      <a:pos x="60" y="2"/>
                    </a:cxn>
                    <a:cxn ang="0">
                      <a:pos x="2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3" h="38">
                      <a:moveTo>
                        <a:pt x="753" y="38"/>
                      </a:moveTo>
                      <a:lnTo>
                        <a:pt x="714" y="35"/>
                      </a:lnTo>
                      <a:lnTo>
                        <a:pt x="671" y="32"/>
                      </a:lnTo>
                      <a:lnTo>
                        <a:pt x="640" y="29"/>
                      </a:lnTo>
                      <a:lnTo>
                        <a:pt x="535" y="23"/>
                      </a:lnTo>
                      <a:lnTo>
                        <a:pt x="535" y="23"/>
                      </a:lnTo>
                      <a:lnTo>
                        <a:pt x="452" y="19"/>
                      </a:lnTo>
                      <a:lnTo>
                        <a:pt x="370" y="15"/>
                      </a:lnTo>
                      <a:lnTo>
                        <a:pt x="287" y="12"/>
                      </a:lnTo>
                      <a:lnTo>
                        <a:pt x="205" y="8"/>
                      </a:lnTo>
                      <a:lnTo>
                        <a:pt x="122" y="4"/>
                      </a:lnTo>
                      <a:lnTo>
                        <a:pt x="87" y="3"/>
                      </a:lnTo>
                      <a:lnTo>
                        <a:pt x="60" y="2"/>
                      </a:lnTo>
                      <a:lnTo>
                        <a:pt x="2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6" name="Freeform 252"/>
                <p:cNvSpPr>
                  <a:spLocks noChangeAspect="1"/>
                </p:cNvSpPr>
                <p:nvPr/>
              </p:nvSpPr>
              <p:spPr bwMode="auto">
                <a:xfrm>
                  <a:off x="2388" y="204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3"/>
                    </a:cxn>
                    <a:cxn ang="0">
                      <a:pos x="55" y="2"/>
                    </a:cxn>
                    <a:cxn ang="0">
                      <a:pos x="19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3">
                      <a:moveTo>
                        <a:pt x="86" y="3"/>
                      </a:moveTo>
                      <a:lnTo>
                        <a:pt x="55" y="2"/>
                      </a:lnTo>
                      <a:lnTo>
                        <a:pt x="19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7" name="Freeform 253"/>
                <p:cNvSpPr>
                  <a:spLocks noChangeAspect="1"/>
                </p:cNvSpPr>
                <p:nvPr/>
              </p:nvSpPr>
              <p:spPr bwMode="auto">
                <a:xfrm>
                  <a:off x="2362" y="203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3"/>
                    </a:cxn>
                    <a:cxn ang="0">
                      <a:pos x="6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3">
                      <a:moveTo>
                        <a:pt x="86" y="3"/>
                      </a:moveTo>
                      <a:lnTo>
                        <a:pt x="69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8" name="Freeform 254"/>
                <p:cNvSpPr>
                  <a:spLocks noChangeAspect="1"/>
                </p:cNvSpPr>
                <p:nvPr/>
              </p:nvSpPr>
              <p:spPr bwMode="auto">
                <a:xfrm>
                  <a:off x="2218" y="2036"/>
                  <a:ext cx="135" cy="7"/>
                </a:xfrm>
                <a:custGeom>
                  <a:avLst/>
                  <a:gdLst/>
                  <a:ahLst/>
                  <a:cxnLst>
                    <a:cxn ang="0">
                      <a:pos x="676" y="12"/>
                    </a:cxn>
                    <a:cxn ang="0">
                      <a:pos x="668" y="12"/>
                    </a:cxn>
                    <a:cxn ang="0">
                      <a:pos x="539" y="9"/>
                    </a:cxn>
                    <a:cxn ang="0">
                      <a:pos x="511" y="8"/>
                    </a:cxn>
                    <a:cxn ang="0">
                      <a:pos x="489" y="7"/>
                    </a:cxn>
                    <a:cxn ang="0">
                      <a:pos x="453" y="7"/>
                    </a:cxn>
                    <a:cxn ang="0">
                      <a:pos x="425" y="6"/>
                    </a:cxn>
                    <a:cxn ang="0">
                      <a:pos x="395" y="4"/>
                    </a:cxn>
                    <a:cxn ang="0">
                      <a:pos x="365" y="4"/>
                    </a:cxn>
                    <a:cxn ang="0">
                      <a:pos x="336" y="3"/>
                    </a:cxn>
                    <a:cxn ang="0">
                      <a:pos x="306" y="3"/>
                    </a:cxn>
                    <a:cxn ang="0">
                      <a:pos x="277" y="2"/>
                    </a:cxn>
                    <a:cxn ang="0">
                      <a:pos x="211" y="1"/>
                    </a:cxn>
                    <a:cxn ang="0">
                      <a:pos x="129" y="0"/>
                    </a:cxn>
                    <a:cxn ang="0">
                      <a:pos x="88" y="0"/>
                    </a:cxn>
                    <a:cxn ang="0">
                      <a:pos x="50" y="1"/>
                    </a:cxn>
                    <a:cxn ang="0">
                      <a:pos x="39" y="1"/>
                    </a:cxn>
                    <a:cxn ang="0">
                      <a:pos x="31" y="1"/>
                    </a:cxn>
                    <a:cxn ang="0">
                      <a:pos x="17" y="2"/>
                    </a:cxn>
                    <a:cxn ang="0">
                      <a:pos x="9" y="2"/>
                    </a:cxn>
                    <a:cxn ang="0">
                      <a:pos x="6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7" y="7"/>
                    </a:cxn>
                    <a:cxn ang="0">
                      <a:pos x="14" y="8"/>
                    </a:cxn>
                    <a:cxn ang="0">
                      <a:pos x="32" y="9"/>
                    </a:cxn>
                    <a:cxn ang="0">
                      <a:pos x="43" y="10"/>
                    </a:cxn>
                    <a:cxn ang="0">
                      <a:pos x="53" y="11"/>
                    </a:cxn>
                    <a:cxn ang="0">
                      <a:pos x="83" y="13"/>
                    </a:cxn>
                    <a:cxn ang="0">
                      <a:pos x="154" y="17"/>
                    </a:cxn>
                    <a:cxn ang="0">
                      <a:pos x="244" y="21"/>
                    </a:cxn>
                    <a:cxn ang="0">
                      <a:pos x="333" y="25"/>
                    </a:cxn>
                    <a:cxn ang="0">
                      <a:pos x="386" y="27"/>
                    </a:cxn>
                  </a:cxnLst>
                  <a:rect l="0" t="0" r="r" b="b"/>
                  <a:pathLst>
                    <a:path w="676" h="27">
                      <a:moveTo>
                        <a:pt x="676" y="12"/>
                      </a:moveTo>
                      <a:lnTo>
                        <a:pt x="668" y="12"/>
                      </a:lnTo>
                      <a:lnTo>
                        <a:pt x="539" y="9"/>
                      </a:lnTo>
                      <a:lnTo>
                        <a:pt x="511" y="8"/>
                      </a:lnTo>
                      <a:lnTo>
                        <a:pt x="489" y="7"/>
                      </a:lnTo>
                      <a:lnTo>
                        <a:pt x="453" y="7"/>
                      </a:lnTo>
                      <a:lnTo>
                        <a:pt x="425" y="6"/>
                      </a:lnTo>
                      <a:lnTo>
                        <a:pt x="395" y="4"/>
                      </a:lnTo>
                      <a:lnTo>
                        <a:pt x="365" y="4"/>
                      </a:lnTo>
                      <a:lnTo>
                        <a:pt x="336" y="3"/>
                      </a:lnTo>
                      <a:lnTo>
                        <a:pt x="306" y="3"/>
                      </a:lnTo>
                      <a:lnTo>
                        <a:pt x="277" y="2"/>
                      </a:lnTo>
                      <a:lnTo>
                        <a:pt x="211" y="1"/>
                      </a:lnTo>
                      <a:lnTo>
                        <a:pt x="129" y="0"/>
                      </a:lnTo>
                      <a:lnTo>
                        <a:pt x="88" y="0"/>
                      </a:lnTo>
                      <a:lnTo>
                        <a:pt x="50" y="1"/>
                      </a:lnTo>
                      <a:lnTo>
                        <a:pt x="39" y="1"/>
                      </a:lnTo>
                      <a:lnTo>
                        <a:pt x="31" y="1"/>
                      </a:lnTo>
                      <a:lnTo>
                        <a:pt x="17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7" y="7"/>
                      </a:lnTo>
                      <a:lnTo>
                        <a:pt x="14" y="8"/>
                      </a:lnTo>
                      <a:lnTo>
                        <a:pt x="32" y="9"/>
                      </a:lnTo>
                      <a:lnTo>
                        <a:pt x="43" y="10"/>
                      </a:lnTo>
                      <a:lnTo>
                        <a:pt x="53" y="11"/>
                      </a:lnTo>
                      <a:lnTo>
                        <a:pt x="83" y="13"/>
                      </a:lnTo>
                      <a:lnTo>
                        <a:pt x="154" y="17"/>
                      </a:lnTo>
                      <a:lnTo>
                        <a:pt x="244" y="21"/>
                      </a:lnTo>
                      <a:lnTo>
                        <a:pt x="333" y="25"/>
                      </a:lnTo>
                      <a:lnTo>
                        <a:pt x="386" y="2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9" name="Line 255"/>
                <p:cNvSpPr>
                  <a:spLocks noChangeAspect="1" noChangeShapeType="1"/>
                </p:cNvSpPr>
                <p:nvPr/>
              </p:nvSpPr>
              <p:spPr bwMode="auto">
                <a:xfrm>
                  <a:off x="4017" y="2018"/>
                  <a:ext cx="1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0" name="Line 256"/>
                <p:cNvSpPr>
                  <a:spLocks noChangeAspect="1" noChangeShapeType="1"/>
                </p:cNvSpPr>
                <p:nvPr/>
              </p:nvSpPr>
              <p:spPr bwMode="auto">
                <a:xfrm>
                  <a:off x="4017" y="2018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1" name="Freeform 257"/>
                <p:cNvSpPr>
                  <a:spLocks noChangeAspect="1"/>
                </p:cNvSpPr>
                <p:nvPr/>
              </p:nvSpPr>
              <p:spPr bwMode="auto">
                <a:xfrm>
                  <a:off x="4364" y="1967"/>
                  <a:ext cx="5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44"/>
                    </a:cxn>
                    <a:cxn ang="0">
                      <a:pos x="6" y="70"/>
                    </a:cxn>
                    <a:cxn ang="0">
                      <a:pos x="10" y="93"/>
                    </a:cxn>
                    <a:cxn ang="0">
                      <a:pos x="14" y="106"/>
                    </a:cxn>
                    <a:cxn ang="0">
                      <a:pos x="18" y="115"/>
                    </a:cxn>
                    <a:cxn ang="0">
                      <a:pos x="24" y="118"/>
                    </a:cxn>
                  </a:cxnLst>
                  <a:rect l="0" t="0" r="r" b="b"/>
                  <a:pathLst>
                    <a:path w="24" h="118">
                      <a:moveTo>
                        <a:pt x="0" y="0"/>
                      </a:moveTo>
                      <a:lnTo>
                        <a:pt x="3" y="44"/>
                      </a:lnTo>
                      <a:lnTo>
                        <a:pt x="6" y="70"/>
                      </a:lnTo>
                      <a:lnTo>
                        <a:pt x="10" y="93"/>
                      </a:lnTo>
                      <a:lnTo>
                        <a:pt x="14" y="106"/>
                      </a:lnTo>
                      <a:lnTo>
                        <a:pt x="18" y="115"/>
                      </a:lnTo>
                      <a:lnTo>
                        <a:pt x="24" y="11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2" name="Freeform 258"/>
                <p:cNvSpPr>
                  <a:spLocks noChangeAspect="1"/>
                </p:cNvSpPr>
                <p:nvPr/>
              </p:nvSpPr>
              <p:spPr bwMode="auto">
                <a:xfrm>
                  <a:off x="4364" y="1926"/>
                  <a:ext cx="5" cy="29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3" y="74"/>
                    </a:cxn>
                    <a:cxn ang="0">
                      <a:pos x="6" y="47"/>
                    </a:cxn>
                    <a:cxn ang="0">
                      <a:pos x="10" y="25"/>
                    </a:cxn>
                    <a:cxn ang="0">
                      <a:pos x="14" y="12"/>
                    </a:cxn>
                    <a:cxn ang="0">
                      <a:pos x="18" y="2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" h="117">
                      <a:moveTo>
                        <a:pt x="0" y="117"/>
                      </a:moveTo>
                      <a:lnTo>
                        <a:pt x="3" y="74"/>
                      </a:lnTo>
                      <a:lnTo>
                        <a:pt x="6" y="47"/>
                      </a:lnTo>
                      <a:lnTo>
                        <a:pt x="10" y="25"/>
                      </a:lnTo>
                      <a:lnTo>
                        <a:pt x="14" y="12"/>
                      </a:lnTo>
                      <a:lnTo>
                        <a:pt x="18" y="2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3" name="Line 259"/>
                <p:cNvSpPr>
                  <a:spLocks noChangeAspect="1" noChangeShapeType="1"/>
                </p:cNvSpPr>
                <p:nvPr/>
              </p:nvSpPr>
              <p:spPr bwMode="auto">
                <a:xfrm>
                  <a:off x="4017" y="1905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4" name="Line 2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17" y="190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5" name="Freeform 261"/>
                <p:cNvSpPr>
                  <a:spLocks noChangeAspect="1"/>
                </p:cNvSpPr>
                <p:nvPr/>
              </p:nvSpPr>
              <p:spPr bwMode="auto">
                <a:xfrm>
                  <a:off x="2414" y="1872"/>
                  <a:ext cx="150" cy="9"/>
                </a:xfrm>
                <a:custGeom>
                  <a:avLst/>
                  <a:gdLst/>
                  <a:ahLst/>
                  <a:cxnLst>
                    <a:cxn ang="0">
                      <a:pos x="753" y="0"/>
                    </a:cxn>
                    <a:cxn ang="0">
                      <a:pos x="714" y="3"/>
                    </a:cxn>
                    <a:cxn ang="0">
                      <a:pos x="671" y="6"/>
                    </a:cxn>
                    <a:cxn ang="0">
                      <a:pos x="640" y="8"/>
                    </a:cxn>
                    <a:cxn ang="0">
                      <a:pos x="535" y="15"/>
                    </a:cxn>
                    <a:cxn ang="0">
                      <a:pos x="535" y="15"/>
                    </a:cxn>
                    <a:cxn ang="0">
                      <a:pos x="452" y="19"/>
                    </a:cxn>
                    <a:cxn ang="0">
                      <a:pos x="370" y="23"/>
                    </a:cxn>
                    <a:cxn ang="0">
                      <a:pos x="287" y="27"/>
                    </a:cxn>
                    <a:cxn ang="0">
                      <a:pos x="205" y="30"/>
                    </a:cxn>
                    <a:cxn ang="0">
                      <a:pos x="122" y="34"/>
                    </a:cxn>
                    <a:cxn ang="0">
                      <a:pos x="87" y="35"/>
                    </a:cxn>
                    <a:cxn ang="0">
                      <a:pos x="60" y="37"/>
                    </a:cxn>
                    <a:cxn ang="0">
                      <a:pos x="25" y="38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753" h="39">
                      <a:moveTo>
                        <a:pt x="753" y="0"/>
                      </a:moveTo>
                      <a:lnTo>
                        <a:pt x="714" y="3"/>
                      </a:lnTo>
                      <a:lnTo>
                        <a:pt x="671" y="6"/>
                      </a:lnTo>
                      <a:lnTo>
                        <a:pt x="640" y="8"/>
                      </a:lnTo>
                      <a:lnTo>
                        <a:pt x="535" y="15"/>
                      </a:lnTo>
                      <a:lnTo>
                        <a:pt x="535" y="15"/>
                      </a:lnTo>
                      <a:lnTo>
                        <a:pt x="452" y="19"/>
                      </a:lnTo>
                      <a:lnTo>
                        <a:pt x="370" y="23"/>
                      </a:lnTo>
                      <a:lnTo>
                        <a:pt x="287" y="27"/>
                      </a:lnTo>
                      <a:lnTo>
                        <a:pt x="205" y="30"/>
                      </a:lnTo>
                      <a:lnTo>
                        <a:pt x="122" y="34"/>
                      </a:lnTo>
                      <a:lnTo>
                        <a:pt x="87" y="35"/>
                      </a:lnTo>
                      <a:lnTo>
                        <a:pt x="60" y="37"/>
                      </a:lnTo>
                      <a:lnTo>
                        <a:pt x="25" y="38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6" name="Freeform 262"/>
                <p:cNvSpPr>
                  <a:spLocks noChangeAspect="1"/>
                </p:cNvSpPr>
                <p:nvPr/>
              </p:nvSpPr>
              <p:spPr bwMode="auto">
                <a:xfrm>
                  <a:off x="2388" y="188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5" y="1"/>
                    </a:cxn>
                    <a:cxn ang="0">
                      <a:pos x="19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6" h="3">
                      <a:moveTo>
                        <a:pt x="86" y="0"/>
                      </a:moveTo>
                      <a:lnTo>
                        <a:pt x="55" y="1"/>
                      </a:lnTo>
                      <a:lnTo>
                        <a:pt x="19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7" name="Freeform 263"/>
                <p:cNvSpPr>
                  <a:spLocks noChangeAspect="1"/>
                </p:cNvSpPr>
                <p:nvPr/>
              </p:nvSpPr>
              <p:spPr bwMode="auto">
                <a:xfrm>
                  <a:off x="2362" y="188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6" h="2">
                      <a:moveTo>
                        <a:pt x="86" y="0"/>
                      </a:moveTo>
                      <a:lnTo>
                        <a:pt x="69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8" name="Freeform 264"/>
                <p:cNvSpPr>
                  <a:spLocks noChangeAspect="1"/>
                </p:cNvSpPr>
                <p:nvPr/>
              </p:nvSpPr>
              <p:spPr bwMode="auto">
                <a:xfrm>
                  <a:off x="2218" y="1880"/>
                  <a:ext cx="135" cy="7"/>
                </a:xfrm>
                <a:custGeom>
                  <a:avLst/>
                  <a:gdLst/>
                  <a:ahLst/>
                  <a:cxnLst>
                    <a:cxn ang="0">
                      <a:pos x="676" y="16"/>
                    </a:cxn>
                    <a:cxn ang="0">
                      <a:pos x="668" y="17"/>
                    </a:cxn>
                    <a:cxn ang="0">
                      <a:pos x="539" y="20"/>
                    </a:cxn>
                    <a:cxn ang="0">
                      <a:pos x="511" y="21"/>
                    </a:cxn>
                    <a:cxn ang="0">
                      <a:pos x="489" y="21"/>
                    </a:cxn>
                    <a:cxn ang="0">
                      <a:pos x="453" y="22"/>
                    </a:cxn>
                    <a:cxn ang="0">
                      <a:pos x="425" y="23"/>
                    </a:cxn>
                    <a:cxn ang="0">
                      <a:pos x="395" y="23"/>
                    </a:cxn>
                    <a:cxn ang="0">
                      <a:pos x="365" y="24"/>
                    </a:cxn>
                    <a:cxn ang="0">
                      <a:pos x="336" y="24"/>
                    </a:cxn>
                    <a:cxn ang="0">
                      <a:pos x="306" y="25"/>
                    </a:cxn>
                    <a:cxn ang="0">
                      <a:pos x="277" y="25"/>
                    </a:cxn>
                    <a:cxn ang="0">
                      <a:pos x="211" y="26"/>
                    </a:cxn>
                    <a:cxn ang="0">
                      <a:pos x="129" y="27"/>
                    </a:cxn>
                    <a:cxn ang="0">
                      <a:pos x="88" y="27"/>
                    </a:cxn>
                    <a:cxn ang="0">
                      <a:pos x="50" y="27"/>
                    </a:cxn>
                    <a:cxn ang="0">
                      <a:pos x="39" y="27"/>
                    </a:cxn>
                    <a:cxn ang="0">
                      <a:pos x="31" y="26"/>
                    </a:cxn>
                    <a:cxn ang="0">
                      <a:pos x="17" y="26"/>
                    </a:cxn>
                    <a:cxn ang="0">
                      <a:pos x="9" y="25"/>
                    </a:cxn>
                    <a:cxn ang="0">
                      <a:pos x="6" y="25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2" y="22"/>
                    </a:cxn>
                    <a:cxn ang="0">
                      <a:pos x="7" y="22"/>
                    </a:cxn>
                    <a:cxn ang="0">
                      <a:pos x="14" y="21"/>
                    </a:cxn>
                    <a:cxn ang="0">
                      <a:pos x="32" y="19"/>
                    </a:cxn>
                    <a:cxn ang="0">
                      <a:pos x="43" y="18"/>
                    </a:cxn>
                    <a:cxn ang="0">
                      <a:pos x="53" y="17"/>
                    </a:cxn>
                    <a:cxn ang="0">
                      <a:pos x="83" y="16"/>
                    </a:cxn>
                    <a:cxn ang="0">
                      <a:pos x="154" y="12"/>
                    </a:cxn>
                    <a:cxn ang="0">
                      <a:pos x="244" y="7"/>
                    </a:cxn>
                    <a:cxn ang="0">
                      <a:pos x="333" y="2"/>
                    </a:cxn>
                    <a:cxn ang="0">
                      <a:pos x="386" y="0"/>
                    </a:cxn>
                  </a:cxnLst>
                  <a:rect l="0" t="0" r="r" b="b"/>
                  <a:pathLst>
                    <a:path w="676" h="27">
                      <a:moveTo>
                        <a:pt x="676" y="16"/>
                      </a:moveTo>
                      <a:lnTo>
                        <a:pt x="668" y="17"/>
                      </a:lnTo>
                      <a:lnTo>
                        <a:pt x="539" y="20"/>
                      </a:lnTo>
                      <a:lnTo>
                        <a:pt x="511" y="21"/>
                      </a:lnTo>
                      <a:lnTo>
                        <a:pt x="489" y="21"/>
                      </a:lnTo>
                      <a:lnTo>
                        <a:pt x="453" y="22"/>
                      </a:lnTo>
                      <a:lnTo>
                        <a:pt x="425" y="23"/>
                      </a:lnTo>
                      <a:lnTo>
                        <a:pt x="395" y="23"/>
                      </a:lnTo>
                      <a:lnTo>
                        <a:pt x="365" y="24"/>
                      </a:lnTo>
                      <a:lnTo>
                        <a:pt x="336" y="24"/>
                      </a:lnTo>
                      <a:lnTo>
                        <a:pt x="306" y="25"/>
                      </a:lnTo>
                      <a:lnTo>
                        <a:pt x="277" y="25"/>
                      </a:lnTo>
                      <a:lnTo>
                        <a:pt x="211" y="26"/>
                      </a:lnTo>
                      <a:lnTo>
                        <a:pt x="129" y="27"/>
                      </a:lnTo>
                      <a:lnTo>
                        <a:pt x="88" y="27"/>
                      </a:lnTo>
                      <a:lnTo>
                        <a:pt x="50" y="27"/>
                      </a:lnTo>
                      <a:lnTo>
                        <a:pt x="39" y="27"/>
                      </a:lnTo>
                      <a:lnTo>
                        <a:pt x="31" y="26"/>
                      </a:lnTo>
                      <a:lnTo>
                        <a:pt x="17" y="26"/>
                      </a:lnTo>
                      <a:lnTo>
                        <a:pt x="9" y="25"/>
                      </a:lnTo>
                      <a:lnTo>
                        <a:pt x="6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2" y="22"/>
                      </a:lnTo>
                      <a:lnTo>
                        <a:pt x="7" y="22"/>
                      </a:lnTo>
                      <a:lnTo>
                        <a:pt x="14" y="21"/>
                      </a:lnTo>
                      <a:lnTo>
                        <a:pt x="32" y="19"/>
                      </a:lnTo>
                      <a:lnTo>
                        <a:pt x="43" y="18"/>
                      </a:lnTo>
                      <a:lnTo>
                        <a:pt x="53" y="17"/>
                      </a:lnTo>
                      <a:lnTo>
                        <a:pt x="83" y="16"/>
                      </a:lnTo>
                      <a:lnTo>
                        <a:pt x="154" y="12"/>
                      </a:lnTo>
                      <a:lnTo>
                        <a:pt x="244" y="7"/>
                      </a:lnTo>
                      <a:lnTo>
                        <a:pt x="333" y="2"/>
                      </a:lnTo>
                      <a:lnTo>
                        <a:pt x="3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39" name="Line 2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6" y="1879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0" name="Freeform 266"/>
                <p:cNvSpPr>
                  <a:spLocks noChangeAspect="1"/>
                </p:cNvSpPr>
                <p:nvPr/>
              </p:nvSpPr>
              <p:spPr bwMode="auto">
                <a:xfrm>
                  <a:off x="2313" y="1877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4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4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" name="Freeform 267"/>
                <p:cNvSpPr>
                  <a:spLocks noChangeAspect="1"/>
                </p:cNvSpPr>
                <p:nvPr/>
              </p:nvSpPr>
              <p:spPr bwMode="auto">
                <a:xfrm>
                  <a:off x="2339" y="187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2" y="2"/>
                    </a:cxn>
                    <a:cxn ang="0">
                      <a:pos x="43" y="2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3">
                      <a:moveTo>
                        <a:pt x="0" y="3"/>
                      </a:move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" name="Freeform 268"/>
                <p:cNvSpPr>
                  <a:spLocks noChangeAspect="1"/>
                </p:cNvSpPr>
                <p:nvPr/>
              </p:nvSpPr>
              <p:spPr bwMode="auto">
                <a:xfrm>
                  <a:off x="2365" y="187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83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4">
                      <a:moveTo>
                        <a:pt x="0" y="4"/>
                      </a:moveTo>
                      <a:lnTo>
                        <a:pt x="83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" name="Freeform 269"/>
                <p:cNvSpPr>
                  <a:spLocks noChangeAspect="1"/>
                </p:cNvSpPr>
                <p:nvPr/>
              </p:nvSpPr>
              <p:spPr bwMode="auto">
                <a:xfrm>
                  <a:off x="2391" y="1874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9" y="1"/>
                    </a:cxn>
                    <a:cxn ang="0">
                      <a:pos x="43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" name="Freeform 270"/>
                <p:cNvSpPr>
                  <a:spLocks noChangeAspect="1"/>
                </p:cNvSpPr>
                <p:nvPr/>
              </p:nvSpPr>
              <p:spPr bwMode="auto">
                <a:xfrm>
                  <a:off x="2417" y="187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0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0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5" name="Freeform 271"/>
                <p:cNvSpPr>
                  <a:spLocks noChangeAspect="1"/>
                </p:cNvSpPr>
                <p:nvPr/>
              </p:nvSpPr>
              <p:spPr bwMode="auto">
                <a:xfrm>
                  <a:off x="2442" y="187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6" name="Freeform 272"/>
                <p:cNvSpPr>
                  <a:spLocks noChangeAspect="1"/>
                </p:cNvSpPr>
                <p:nvPr/>
              </p:nvSpPr>
              <p:spPr bwMode="auto">
                <a:xfrm>
                  <a:off x="2468" y="187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80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80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7" name="Freeform 273"/>
                <p:cNvSpPr>
                  <a:spLocks noChangeAspect="1"/>
                </p:cNvSpPr>
                <p:nvPr/>
              </p:nvSpPr>
              <p:spPr bwMode="auto">
                <a:xfrm>
                  <a:off x="2494" y="186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4" y="1"/>
                    </a:cxn>
                    <a:cxn ang="0">
                      <a:pos x="43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3">
                      <a:moveTo>
                        <a:pt x="0" y="3"/>
                      </a:moveTo>
                      <a:lnTo>
                        <a:pt x="34" y="1"/>
                      </a:lnTo>
                      <a:lnTo>
                        <a:pt x="43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8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3877" y="190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9" name="Freeform 275"/>
                <p:cNvSpPr>
                  <a:spLocks noChangeAspect="1"/>
                </p:cNvSpPr>
                <p:nvPr/>
              </p:nvSpPr>
              <p:spPr bwMode="auto">
                <a:xfrm>
                  <a:off x="3894" y="1906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"/>
                    </a:cxn>
                    <a:cxn ang="0">
                      <a:pos x="85" y="7"/>
                    </a:cxn>
                  </a:cxnLst>
                  <a:rect l="0" t="0" r="r" b="b"/>
                  <a:pathLst>
                    <a:path w="85" h="7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8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0" name="Freeform 276"/>
                <p:cNvSpPr>
                  <a:spLocks noChangeAspect="1"/>
                </p:cNvSpPr>
                <p:nvPr/>
              </p:nvSpPr>
              <p:spPr bwMode="auto">
                <a:xfrm>
                  <a:off x="3920" y="190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3"/>
                    </a:cxn>
                    <a:cxn ang="0">
                      <a:pos x="84" y="6"/>
                    </a:cxn>
                    <a:cxn ang="0">
                      <a:pos x="86" y="6"/>
                    </a:cxn>
                  </a:cxnLst>
                  <a:rect l="0" t="0" r="r" b="b"/>
                  <a:pathLst>
                    <a:path w="86" h="6">
                      <a:moveTo>
                        <a:pt x="0" y="0"/>
                      </a:moveTo>
                      <a:lnTo>
                        <a:pt x="43" y="3"/>
                      </a:lnTo>
                      <a:lnTo>
                        <a:pt x="84" y="6"/>
                      </a:lnTo>
                      <a:lnTo>
                        <a:pt x="86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1" name="Freeform 277"/>
                <p:cNvSpPr>
                  <a:spLocks noChangeAspect="1"/>
                </p:cNvSpPr>
                <p:nvPr/>
              </p:nvSpPr>
              <p:spPr bwMode="auto">
                <a:xfrm>
                  <a:off x="3945" y="1911"/>
                  <a:ext cx="18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1" y="5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86" h="8">
                      <a:moveTo>
                        <a:pt x="0" y="0"/>
                      </a:moveTo>
                      <a:lnTo>
                        <a:pt x="51" y="5"/>
                      </a:lnTo>
                      <a:lnTo>
                        <a:pt x="86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2" name="Freeform 278"/>
                <p:cNvSpPr>
                  <a:spLocks noChangeAspect="1"/>
                </p:cNvSpPr>
                <p:nvPr/>
              </p:nvSpPr>
              <p:spPr bwMode="auto">
                <a:xfrm>
                  <a:off x="3971" y="1913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2"/>
                    </a:cxn>
                    <a:cxn ang="0">
                      <a:pos x="43" y="4"/>
                    </a:cxn>
                    <a:cxn ang="0">
                      <a:pos x="85" y="7"/>
                    </a:cxn>
                  </a:cxnLst>
                  <a:rect l="0" t="0" r="r" b="b"/>
                  <a:pathLst>
                    <a:path w="85" h="7">
                      <a:moveTo>
                        <a:pt x="0" y="0"/>
                      </a:moveTo>
                      <a:lnTo>
                        <a:pt x="18" y="2"/>
                      </a:lnTo>
                      <a:lnTo>
                        <a:pt x="43" y="4"/>
                      </a:lnTo>
                      <a:lnTo>
                        <a:pt x="8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3" name="Line 279"/>
                <p:cNvSpPr>
                  <a:spLocks noChangeAspect="1" noChangeShapeType="1"/>
                </p:cNvSpPr>
                <p:nvPr/>
              </p:nvSpPr>
              <p:spPr bwMode="auto">
                <a:xfrm>
                  <a:off x="3997" y="1916"/>
                  <a:ext cx="16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4" name="Line 280"/>
                <p:cNvSpPr>
                  <a:spLocks noChangeAspect="1" noChangeShapeType="1"/>
                </p:cNvSpPr>
                <p:nvPr/>
              </p:nvSpPr>
              <p:spPr bwMode="auto">
                <a:xfrm>
                  <a:off x="3942" y="1749"/>
                  <a:ext cx="8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5" name="Freeform 281"/>
                <p:cNvSpPr>
                  <a:spLocks noChangeAspect="1"/>
                </p:cNvSpPr>
                <p:nvPr/>
              </p:nvSpPr>
              <p:spPr bwMode="auto">
                <a:xfrm>
                  <a:off x="3958" y="1756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10"/>
                    </a:cxn>
                    <a:cxn ang="0">
                      <a:pos x="81" y="25"/>
                    </a:cxn>
                  </a:cxnLst>
                  <a:rect l="0" t="0" r="r" b="b"/>
                  <a:pathLst>
                    <a:path w="81" h="25">
                      <a:moveTo>
                        <a:pt x="0" y="0"/>
                      </a:moveTo>
                      <a:lnTo>
                        <a:pt x="36" y="10"/>
                      </a:lnTo>
                      <a:lnTo>
                        <a:pt x="81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6" name="Freeform 282"/>
                <p:cNvSpPr>
                  <a:spLocks noChangeAspect="1"/>
                </p:cNvSpPr>
                <p:nvPr/>
              </p:nvSpPr>
              <p:spPr bwMode="auto">
                <a:xfrm>
                  <a:off x="3982" y="1765"/>
                  <a:ext cx="16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13"/>
                    </a:cxn>
                    <a:cxn ang="0">
                      <a:pos x="59" y="18"/>
                    </a:cxn>
                    <a:cxn ang="0">
                      <a:pos x="81" y="25"/>
                    </a:cxn>
                  </a:cxnLst>
                  <a:rect l="0" t="0" r="r" b="b"/>
                  <a:pathLst>
                    <a:path w="81" h="25">
                      <a:moveTo>
                        <a:pt x="0" y="0"/>
                      </a:moveTo>
                      <a:lnTo>
                        <a:pt x="41" y="13"/>
                      </a:lnTo>
                      <a:lnTo>
                        <a:pt x="59" y="18"/>
                      </a:lnTo>
                      <a:lnTo>
                        <a:pt x="81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7" name="Freeform 283"/>
                <p:cNvSpPr>
                  <a:spLocks noChangeAspect="1"/>
                </p:cNvSpPr>
                <p:nvPr/>
              </p:nvSpPr>
              <p:spPr bwMode="auto">
                <a:xfrm>
                  <a:off x="4007" y="1775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6"/>
                    </a:cxn>
                    <a:cxn ang="0">
                      <a:pos x="81" y="24"/>
                    </a:cxn>
                  </a:cxnLst>
                  <a:rect l="0" t="0" r="r" b="b"/>
                  <a:pathLst>
                    <a:path w="81" h="24">
                      <a:moveTo>
                        <a:pt x="0" y="0"/>
                      </a:moveTo>
                      <a:lnTo>
                        <a:pt x="20" y="6"/>
                      </a:lnTo>
                      <a:lnTo>
                        <a:pt x="81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8" name="Freeform 284"/>
                <p:cNvSpPr>
                  <a:spLocks noChangeAspect="1"/>
                </p:cNvSpPr>
                <p:nvPr/>
              </p:nvSpPr>
              <p:spPr bwMode="auto">
                <a:xfrm>
                  <a:off x="4031" y="1784"/>
                  <a:ext cx="17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13"/>
                    </a:cxn>
                    <a:cxn ang="0">
                      <a:pos x="83" y="24"/>
                    </a:cxn>
                  </a:cxnLst>
                  <a:rect l="0" t="0" r="r" b="b"/>
                  <a:pathLst>
                    <a:path w="83" h="24">
                      <a:moveTo>
                        <a:pt x="0" y="0"/>
                      </a:moveTo>
                      <a:lnTo>
                        <a:pt x="42" y="13"/>
                      </a:lnTo>
                      <a:lnTo>
                        <a:pt x="83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9" name="Freeform 285"/>
                <p:cNvSpPr>
                  <a:spLocks noChangeAspect="1"/>
                </p:cNvSpPr>
                <p:nvPr/>
              </p:nvSpPr>
              <p:spPr bwMode="auto">
                <a:xfrm>
                  <a:off x="4019" y="1880"/>
                  <a:ext cx="6" cy="19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5" y="38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75">
                      <a:moveTo>
                        <a:pt x="0" y="75"/>
                      </a:moveTo>
                      <a:lnTo>
                        <a:pt x="15" y="38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0" name="Line 2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28" y="1852"/>
                  <a:ext cx="6" cy="1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1" name="Freeform 287"/>
                <p:cNvSpPr>
                  <a:spLocks noChangeAspect="1"/>
                </p:cNvSpPr>
                <p:nvPr/>
              </p:nvSpPr>
              <p:spPr bwMode="auto">
                <a:xfrm>
                  <a:off x="4037" y="1824"/>
                  <a:ext cx="6" cy="19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5" y="38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75">
                      <a:moveTo>
                        <a:pt x="0" y="75"/>
                      </a:moveTo>
                      <a:lnTo>
                        <a:pt x="15" y="38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2" name="Line 2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46" y="1796"/>
                  <a:ext cx="6" cy="1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3" name="Freeform 289"/>
                <p:cNvSpPr>
                  <a:spLocks noChangeAspect="1"/>
                </p:cNvSpPr>
                <p:nvPr/>
              </p:nvSpPr>
              <p:spPr bwMode="auto">
                <a:xfrm>
                  <a:off x="4054" y="1768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15" y="3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74">
                      <a:moveTo>
                        <a:pt x="0" y="74"/>
                      </a:moveTo>
                      <a:lnTo>
                        <a:pt x="15" y="36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4" name="Line 2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63" y="1740"/>
                  <a:ext cx="6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5" name="Freeform 291"/>
                <p:cNvSpPr>
                  <a:spLocks noChangeAspect="1"/>
                </p:cNvSpPr>
                <p:nvPr/>
              </p:nvSpPr>
              <p:spPr bwMode="auto">
                <a:xfrm>
                  <a:off x="4072" y="1712"/>
                  <a:ext cx="6" cy="18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4" y="38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29" h="75">
                      <a:moveTo>
                        <a:pt x="0" y="75"/>
                      </a:moveTo>
                      <a:lnTo>
                        <a:pt x="14" y="3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6" name="Line 29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280" y="1918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7" name="Freeform 293"/>
                <p:cNvSpPr>
                  <a:spLocks noChangeAspect="1"/>
                </p:cNvSpPr>
                <p:nvPr/>
              </p:nvSpPr>
              <p:spPr bwMode="auto">
                <a:xfrm>
                  <a:off x="4254" y="1916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86" y="7"/>
                    </a:cxn>
                    <a:cxn ang="0">
                      <a:pos x="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7">
                      <a:moveTo>
                        <a:pt x="86" y="7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8" name="Freeform 294"/>
                <p:cNvSpPr>
                  <a:spLocks noChangeAspect="1"/>
                </p:cNvSpPr>
                <p:nvPr/>
              </p:nvSpPr>
              <p:spPr bwMode="auto">
                <a:xfrm>
                  <a:off x="4228" y="1914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5"/>
                    </a:cxn>
                    <a:cxn ang="0">
                      <a:pos x="49" y="3"/>
                    </a:cxn>
                    <a:cxn ang="0">
                      <a:pos x="4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5">
                      <a:moveTo>
                        <a:pt x="86" y="5"/>
                      </a:moveTo>
                      <a:lnTo>
                        <a:pt x="49" y="3"/>
                      </a:lnTo>
                      <a:lnTo>
                        <a:pt x="4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9" name="Freeform 295"/>
                <p:cNvSpPr>
                  <a:spLocks noChangeAspect="1"/>
                </p:cNvSpPr>
                <p:nvPr/>
              </p:nvSpPr>
              <p:spPr bwMode="auto">
                <a:xfrm>
                  <a:off x="4203" y="191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4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">
                      <a:moveTo>
                        <a:pt x="86" y="4"/>
                      </a:move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0" name="Freeform 296"/>
                <p:cNvSpPr>
                  <a:spLocks noChangeAspect="1"/>
                </p:cNvSpPr>
                <p:nvPr/>
              </p:nvSpPr>
              <p:spPr bwMode="auto">
                <a:xfrm>
                  <a:off x="4177" y="191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5"/>
                    </a:cxn>
                    <a:cxn ang="0">
                      <a:pos x="54" y="4"/>
                    </a:cxn>
                    <a:cxn ang="0">
                      <a:pos x="4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5">
                      <a:moveTo>
                        <a:pt x="86" y="5"/>
                      </a:moveTo>
                      <a:lnTo>
                        <a:pt x="54" y="4"/>
                      </a:lnTo>
                      <a:lnTo>
                        <a:pt x="4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1" name="Freeform 297"/>
                <p:cNvSpPr>
                  <a:spLocks noChangeAspect="1"/>
                </p:cNvSpPr>
                <p:nvPr/>
              </p:nvSpPr>
              <p:spPr bwMode="auto">
                <a:xfrm>
                  <a:off x="4151" y="190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3">
                      <a:moveTo>
                        <a:pt x="86" y="3"/>
                      </a:move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2" name="Freeform 298"/>
                <p:cNvSpPr>
                  <a:spLocks noChangeAspect="1"/>
                </p:cNvSpPr>
                <p:nvPr/>
              </p:nvSpPr>
              <p:spPr bwMode="auto">
                <a:xfrm>
                  <a:off x="4125" y="1908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3"/>
                    </a:cxn>
                    <a:cxn ang="0">
                      <a:pos x="59" y="2"/>
                    </a:cxn>
                    <a:cxn ang="0">
                      <a:pos x="4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3">
                      <a:moveTo>
                        <a:pt x="86" y="3"/>
                      </a:moveTo>
                      <a:lnTo>
                        <a:pt x="59" y="2"/>
                      </a:lnTo>
                      <a:lnTo>
                        <a:pt x="4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3" name="Freeform 299"/>
                <p:cNvSpPr>
                  <a:spLocks noChangeAspect="1"/>
                </p:cNvSpPr>
                <p:nvPr/>
              </p:nvSpPr>
              <p:spPr bwMode="auto">
                <a:xfrm>
                  <a:off x="4099" y="1907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3"/>
                    </a:cxn>
                    <a:cxn ang="0">
                      <a:pos x="2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7" h="3">
                      <a:moveTo>
                        <a:pt x="87" y="3"/>
                      </a:moveTo>
                      <a:lnTo>
                        <a:pt x="2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4" name="Freeform 300"/>
                <p:cNvSpPr>
                  <a:spLocks noChangeAspect="1"/>
                </p:cNvSpPr>
                <p:nvPr/>
              </p:nvSpPr>
              <p:spPr bwMode="auto">
                <a:xfrm>
                  <a:off x="4074" y="19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2"/>
                    </a:cxn>
                    <a:cxn ang="0">
                      <a:pos x="66" y="2"/>
                    </a:cxn>
                    <a:cxn ang="0">
                      <a:pos x="4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2">
                      <a:moveTo>
                        <a:pt x="86" y="2"/>
                      </a:moveTo>
                      <a:lnTo>
                        <a:pt x="66" y="2"/>
                      </a:lnTo>
                      <a:lnTo>
                        <a:pt x="4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5" name="Freeform 301"/>
                <p:cNvSpPr>
                  <a:spLocks noChangeAspect="1"/>
                </p:cNvSpPr>
                <p:nvPr/>
              </p:nvSpPr>
              <p:spPr bwMode="auto">
                <a:xfrm>
                  <a:off x="4048" y="1906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2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">
                      <a:moveTo>
                        <a:pt x="86" y="1"/>
                      </a:move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6" name="Freeform 302"/>
                <p:cNvSpPr>
                  <a:spLocks noChangeAspect="1"/>
                </p:cNvSpPr>
                <p:nvPr/>
              </p:nvSpPr>
              <p:spPr bwMode="auto">
                <a:xfrm>
                  <a:off x="4022" y="190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70" y="0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70" y="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7" name="Freeform 303"/>
                <p:cNvSpPr>
                  <a:spLocks noChangeAspect="1"/>
                </p:cNvSpPr>
                <p:nvPr/>
              </p:nvSpPr>
              <p:spPr bwMode="auto">
                <a:xfrm>
                  <a:off x="4013" y="1905"/>
                  <a:ext cx="4" cy="13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10" y="26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52">
                      <a:moveTo>
                        <a:pt x="0" y="52"/>
                      </a:moveTo>
                      <a:lnTo>
                        <a:pt x="10" y="26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8" name="Freeform 304"/>
                <p:cNvSpPr>
                  <a:spLocks noChangeAspect="1"/>
                </p:cNvSpPr>
                <p:nvPr/>
              </p:nvSpPr>
              <p:spPr bwMode="auto">
                <a:xfrm>
                  <a:off x="3984" y="1608"/>
                  <a:ext cx="12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0"/>
                    </a:cxn>
                    <a:cxn ang="0">
                      <a:pos x="289" y="0"/>
                    </a:cxn>
                    <a:cxn ang="0">
                      <a:pos x="385" y="0"/>
                    </a:cxn>
                    <a:cxn ang="0">
                      <a:pos x="469" y="0"/>
                    </a:cxn>
                    <a:cxn ang="0">
                      <a:pos x="552" y="0"/>
                    </a:cxn>
                    <a:cxn ang="0">
                      <a:pos x="636" y="0"/>
                    </a:cxn>
                  </a:cxnLst>
                  <a:rect l="0" t="0" r="r" b="b"/>
                  <a:pathLst>
                    <a:path w="636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0"/>
                      </a:lnTo>
                      <a:lnTo>
                        <a:pt x="289" y="0"/>
                      </a:lnTo>
                      <a:lnTo>
                        <a:pt x="385" y="0"/>
                      </a:lnTo>
                      <a:lnTo>
                        <a:pt x="469" y="0"/>
                      </a:lnTo>
                      <a:lnTo>
                        <a:pt x="552" y="0"/>
                      </a:lnTo>
                      <a:lnTo>
                        <a:pt x="63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79" name="Freeform 305"/>
                <p:cNvSpPr>
                  <a:spLocks noChangeAspect="1"/>
                </p:cNvSpPr>
                <p:nvPr/>
              </p:nvSpPr>
              <p:spPr bwMode="auto">
                <a:xfrm>
                  <a:off x="4112" y="1369"/>
                  <a:ext cx="7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5" y="0"/>
                    </a:cxn>
                    <a:cxn ang="0">
                      <a:pos x="231" y="0"/>
                    </a:cxn>
                    <a:cxn ang="0">
                      <a:pos x="369" y="0"/>
                    </a:cxn>
                  </a:cxnLst>
                  <a:rect l="0" t="0" r="r" b="b"/>
                  <a:pathLst>
                    <a:path w="369">
                      <a:moveTo>
                        <a:pt x="0" y="0"/>
                      </a:moveTo>
                      <a:lnTo>
                        <a:pt x="115" y="0"/>
                      </a:lnTo>
                      <a:lnTo>
                        <a:pt x="231" y="0"/>
                      </a:lnTo>
                      <a:lnTo>
                        <a:pt x="3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0" name="Line 3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84" y="1129"/>
                  <a:ext cx="257" cy="4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1" name="Freeform 307"/>
                <p:cNvSpPr>
                  <a:spLocks noChangeAspect="1"/>
                </p:cNvSpPr>
                <p:nvPr/>
              </p:nvSpPr>
              <p:spPr bwMode="auto">
                <a:xfrm>
                  <a:off x="3914" y="1738"/>
                  <a:ext cx="28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16"/>
                    </a:cxn>
                    <a:cxn ang="0">
                      <a:pos x="140" y="44"/>
                    </a:cxn>
                  </a:cxnLst>
                  <a:rect l="0" t="0" r="r" b="b"/>
                  <a:pathLst>
                    <a:path w="140" h="44">
                      <a:moveTo>
                        <a:pt x="0" y="0"/>
                      </a:moveTo>
                      <a:lnTo>
                        <a:pt x="48" y="16"/>
                      </a:lnTo>
                      <a:lnTo>
                        <a:pt x="140" y="4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2" name="Freeform 308"/>
                <p:cNvSpPr>
                  <a:spLocks noChangeAspect="1"/>
                </p:cNvSpPr>
                <p:nvPr/>
              </p:nvSpPr>
              <p:spPr bwMode="auto">
                <a:xfrm>
                  <a:off x="3827" y="1900"/>
                  <a:ext cx="5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6"/>
                    </a:cxn>
                    <a:cxn ang="0">
                      <a:pos x="170" y="12"/>
                    </a:cxn>
                    <a:cxn ang="0">
                      <a:pos x="251" y="18"/>
                    </a:cxn>
                  </a:cxnLst>
                  <a:rect l="0" t="0" r="r" b="b"/>
                  <a:pathLst>
                    <a:path w="251" h="18">
                      <a:moveTo>
                        <a:pt x="0" y="0"/>
                      </a:moveTo>
                      <a:lnTo>
                        <a:pt x="85" y="6"/>
                      </a:lnTo>
                      <a:lnTo>
                        <a:pt x="170" y="12"/>
                      </a:lnTo>
                      <a:lnTo>
                        <a:pt x="251" y="1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3" name="Line 3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27" y="1738"/>
                  <a:ext cx="87" cy="1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4" name="Freeform 310"/>
                <p:cNvSpPr>
                  <a:spLocks noChangeAspect="1"/>
                </p:cNvSpPr>
                <p:nvPr/>
              </p:nvSpPr>
              <p:spPr bwMode="auto">
                <a:xfrm>
                  <a:off x="4104" y="1678"/>
                  <a:ext cx="66" cy="4"/>
                </a:xfrm>
                <a:custGeom>
                  <a:avLst/>
                  <a:gdLst/>
                  <a:ahLst/>
                  <a:cxnLst>
                    <a:cxn ang="0">
                      <a:pos x="328" y="15"/>
                    </a:cxn>
                    <a:cxn ang="0">
                      <a:pos x="218" y="9"/>
                    </a:cxn>
                    <a:cxn ang="0">
                      <a:pos x="11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8" h="15">
                      <a:moveTo>
                        <a:pt x="328" y="15"/>
                      </a:moveTo>
                      <a:lnTo>
                        <a:pt x="218" y="9"/>
                      </a:lnTo>
                      <a:lnTo>
                        <a:pt x="11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5" name="Line 311"/>
                <p:cNvSpPr>
                  <a:spLocks noChangeAspect="1" noChangeShapeType="1"/>
                </p:cNvSpPr>
                <p:nvPr/>
              </p:nvSpPr>
              <p:spPr bwMode="auto">
                <a:xfrm>
                  <a:off x="4104" y="1678"/>
                  <a:ext cx="125" cy="2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6" name="Freeform 312"/>
                <p:cNvSpPr>
                  <a:spLocks noChangeAspect="1"/>
                </p:cNvSpPr>
                <p:nvPr/>
              </p:nvSpPr>
              <p:spPr bwMode="auto">
                <a:xfrm>
                  <a:off x="4229" y="1927"/>
                  <a:ext cx="65" cy="3"/>
                </a:xfrm>
                <a:custGeom>
                  <a:avLst/>
                  <a:gdLst/>
                  <a:ahLst/>
                  <a:cxnLst>
                    <a:cxn ang="0">
                      <a:pos x="328" y="16"/>
                    </a:cxn>
                    <a:cxn ang="0">
                      <a:pos x="218" y="9"/>
                    </a:cxn>
                    <a:cxn ang="0">
                      <a:pos x="11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8" h="16">
                      <a:moveTo>
                        <a:pt x="328" y="16"/>
                      </a:moveTo>
                      <a:lnTo>
                        <a:pt x="218" y="9"/>
                      </a:lnTo>
                      <a:lnTo>
                        <a:pt x="11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7" name="Freeform 313"/>
                <p:cNvSpPr>
                  <a:spLocks noChangeAspect="1"/>
                </p:cNvSpPr>
                <p:nvPr/>
              </p:nvSpPr>
              <p:spPr bwMode="auto">
                <a:xfrm>
                  <a:off x="3008" y="1868"/>
                  <a:ext cx="22" cy="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" y="20"/>
                    </a:cxn>
                    <a:cxn ang="0">
                      <a:pos x="40" y="22"/>
                    </a:cxn>
                    <a:cxn ang="0">
                      <a:pos x="63" y="22"/>
                    </a:cxn>
                    <a:cxn ang="0">
                      <a:pos x="76" y="20"/>
                    </a:cxn>
                    <a:cxn ang="0">
                      <a:pos x="87" y="17"/>
                    </a:cxn>
                    <a:cxn ang="0">
                      <a:pos x="103" y="9"/>
                    </a:cxn>
                    <a:cxn ang="0">
                      <a:pos x="107" y="6"/>
                    </a:cxn>
                    <a:cxn ang="0">
                      <a:pos x="108" y="1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8" h="22">
                      <a:moveTo>
                        <a:pt x="0" y="16"/>
                      </a:moveTo>
                      <a:lnTo>
                        <a:pt x="19" y="20"/>
                      </a:lnTo>
                      <a:lnTo>
                        <a:pt x="40" y="22"/>
                      </a:lnTo>
                      <a:lnTo>
                        <a:pt x="63" y="22"/>
                      </a:lnTo>
                      <a:lnTo>
                        <a:pt x="76" y="20"/>
                      </a:lnTo>
                      <a:lnTo>
                        <a:pt x="87" y="17"/>
                      </a:lnTo>
                      <a:lnTo>
                        <a:pt x="103" y="9"/>
                      </a:lnTo>
                      <a:lnTo>
                        <a:pt x="107" y="6"/>
                      </a:lnTo>
                      <a:lnTo>
                        <a:pt x="108" y="1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8" name="Freeform 314"/>
                <p:cNvSpPr>
                  <a:spLocks noChangeAspect="1"/>
                </p:cNvSpPr>
                <p:nvPr/>
              </p:nvSpPr>
              <p:spPr bwMode="auto">
                <a:xfrm>
                  <a:off x="3001" y="1867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7"/>
                    </a:cxn>
                    <a:cxn ang="0">
                      <a:pos x="20" y="16"/>
                    </a:cxn>
                    <a:cxn ang="0">
                      <a:pos x="38" y="22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20" y="16"/>
                      </a:lnTo>
                      <a:lnTo>
                        <a:pt x="38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89" name="Freeform 315"/>
                <p:cNvSpPr>
                  <a:spLocks noChangeAspect="1"/>
                </p:cNvSpPr>
                <p:nvPr/>
              </p:nvSpPr>
              <p:spPr bwMode="auto">
                <a:xfrm>
                  <a:off x="2928" y="1862"/>
                  <a:ext cx="29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6" y="8"/>
                    </a:cxn>
                    <a:cxn ang="0">
                      <a:pos x="22" y="15"/>
                    </a:cxn>
                    <a:cxn ang="0">
                      <a:pos x="57" y="22"/>
                    </a:cxn>
                    <a:cxn ang="0">
                      <a:pos x="79" y="24"/>
                    </a:cxn>
                    <a:cxn ang="0">
                      <a:pos x="101" y="23"/>
                    </a:cxn>
                    <a:cxn ang="0">
                      <a:pos x="115" y="21"/>
                    </a:cxn>
                    <a:cxn ang="0">
                      <a:pos x="127" y="19"/>
                    </a:cxn>
                    <a:cxn ang="0">
                      <a:pos x="142" y="12"/>
                    </a:cxn>
                    <a:cxn ang="0">
                      <a:pos x="145" y="10"/>
                    </a:cxn>
                    <a:cxn ang="0">
                      <a:pos x="146" y="8"/>
                    </a:cxn>
                  </a:cxnLst>
                  <a:rect l="0" t="0" r="r" b="b"/>
                  <a:pathLst>
                    <a:path w="146" h="2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8"/>
                      </a:lnTo>
                      <a:lnTo>
                        <a:pt x="22" y="15"/>
                      </a:lnTo>
                      <a:lnTo>
                        <a:pt x="57" y="22"/>
                      </a:lnTo>
                      <a:lnTo>
                        <a:pt x="79" y="24"/>
                      </a:lnTo>
                      <a:lnTo>
                        <a:pt x="101" y="23"/>
                      </a:lnTo>
                      <a:lnTo>
                        <a:pt x="115" y="21"/>
                      </a:lnTo>
                      <a:lnTo>
                        <a:pt x="127" y="19"/>
                      </a:lnTo>
                      <a:lnTo>
                        <a:pt x="142" y="12"/>
                      </a:lnTo>
                      <a:lnTo>
                        <a:pt x="145" y="10"/>
                      </a:lnTo>
                      <a:lnTo>
                        <a:pt x="146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0" name="Freeform 316"/>
                <p:cNvSpPr>
                  <a:spLocks noChangeAspect="1"/>
                </p:cNvSpPr>
                <p:nvPr/>
              </p:nvSpPr>
              <p:spPr bwMode="auto">
                <a:xfrm>
                  <a:off x="2855" y="1858"/>
                  <a:ext cx="29" cy="7"/>
                </a:xfrm>
                <a:custGeom>
                  <a:avLst/>
                  <a:gdLst/>
                  <a:ahLst/>
                  <a:cxnLst>
                    <a:cxn ang="0">
                      <a:pos x="146" y="11"/>
                    </a:cxn>
                    <a:cxn ang="0">
                      <a:pos x="145" y="13"/>
                    </a:cxn>
                    <a:cxn ang="0">
                      <a:pos x="142" y="16"/>
                    </a:cxn>
                    <a:cxn ang="0">
                      <a:pos x="126" y="23"/>
                    </a:cxn>
                    <a:cxn ang="0">
                      <a:pos x="115" y="25"/>
                    </a:cxn>
                    <a:cxn ang="0">
                      <a:pos x="101" y="27"/>
                    </a:cxn>
                    <a:cxn ang="0">
                      <a:pos x="57" y="27"/>
                    </a:cxn>
                    <a:cxn ang="0">
                      <a:pos x="21" y="22"/>
                    </a:cxn>
                    <a:cxn ang="0">
                      <a:pos x="21" y="22"/>
                    </a:cxn>
                    <a:cxn ang="0">
                      <a:pos x="5" y="15"/>
                    </a:cxn>
                    <a:cxn ang="0">
                      <a:pos x="0" y="10"/>
                    </a:cxn>
                    <a:cxn ang="0">
                      <a:pos x="3" y="6"/>
                    </a:cxn>
                    <a:cxn ang="0">
                      <a:pos x="14" y="3"/>
                    </a:cxn>
                    <a:cxn ang="0">
                      <a:pos x="21" y="2"/>
                    </a:cxn>
                    <a:cxn ang="0">
                      <a:pos x="52" y="1"/>
                    </a:cxn>
                    <a:cxn ang="0">
                      <a:pos x="76" y="0"/>
                    </a:cxn>
                    <a:cxn ang="0">
                      <a:pos x="101" y="1"/>
                    </a:cxn>
                    <a:cxn ang="0">
                      <a:pos x="118" y="2"/>
                    </a:cxn>
                    <a:cxn ang="0">
                      <a:pos x="133" y="4"/>
                    </a:cxn>
                    <a:cxn ang="0">
                      <a:pos x="139" y="6"/>
                    </a:cxn>
                    <a:cxn ang="0">
                      <a:pos x="143" y="7"/>
                    </a:cxn>
                    <a:cxn ang="0">
                      <a:pos x="145" y="9"/>
                    </a:cxn>
                    <a:cxn ang="0">
                      <a:pos x="146" y="11"/>
                    </a:cxn>
                  </a:cxnLst>
                  <a:rect l="0" t="0" r="r" b="b"/>
                  <a:pathLst>
                    <a:path w="146" h="27">
                      <a:moveTo>
                        <a:pt x="146" y="11"/>
                      </a:moveTo>
                      <a:lnTo>
                        <a:pt x="145" y="13"/>
                      </a:lnTo>
                      <a:lnTo>
                        <a:pt x="142" y="16"/>
                      </a:lnTo>
                      <a:lnTo>
                        <a:pt x="126" y="23"/>
                      </a:lnTo>
                      <a:lnTo>
                        <a:pt x="115" y="25"/>
                      </a:lnTo>
                      <a:lnTo>
                        <a:pt x="101" y="27"/>
                      </a:lnTo>
                      <a:lnTo>
                        <a:pt x="57" y="27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5" y="15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14" y="3"/>
                      </a:lnTo>
                      <a:lnTo>
                        <a:pt x="21" y="2"/>
                      </a:lnTo>
                      <a:lnTo>
                        <a:pt x="52" y="1"/>
                      </a:lnTo>
                      <a:lnTo>
                        <a:pt x="76" y="0"/>
                      </a:lnTo>
                      <a:lnTo>
                        <a:pt x="101" y="1"/>
                      </a:lnTo>
                      <a:lnTo>
                        <a:pt x="118" y="2"/>
                      </a:lnTo>
                      <a:lnTo>
                        <a:pt x="133" y="4"/>
                      </a:lnTo>
                      <a:lnTo>
                        <a:pt x="139" y="6"/>
                      </a:lnTo>
                      <a:lnTo>
                        <a:pt x="143" y="7"/>
                      </a:lnTo>
                      <a:lnTo>
                        <a:pt x="145" y="9"/>
                      </a:lnTo>
                      <a:lnTo>
                        <a:pt x="146" y="1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1" name="Freeform 317"/>
                <p:cNvSpPr>
                  <a:spLocks noChangeAspect="1"/>
                </p:cNvSpPr>
                <p:nvPr/>
              </p:nvSpPr>
              <p:spPr bwMode="auto">
                <a:xfrm>
                  <a:off x="2782" y="1859"/>
                  <a:ext cx="29" cy="6"/>
                </a:xfrm>
                <a:custGeom>
                  <a:avLst/>
                  <a:gdLst/>
                  <a:ahLst/>
                  <a:cxnLst>
                    <a:cxn ang="0">
                      <a:pos x="145" y="8"/>
                    </a:cxn>
                    <a:cxn ang="0">
                      <a:pos x="145" y="7"/>
                    </a:cxn>
                    <a:cxn ang="0">
                      <a:pos x="144" y="6"/>
                    </a:cxn>
                    <a:cxn ang="0">
                      <a:pos x="142" y="4"/>
                    </a:cxn>
                    <a:cxn ang="0">
                      <a:pos x="139" y="3"/>
                    </a:cxn>
                    <a:cxn ang="0">
                      <a:pos x="132" y="2"/>
                    </a:cxn>
                    <a:cxn ang="0">
                      <a:pos x="117" y="1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2" y="1"/>
                    </a:cxn>
                    <a:cxn ang="0">
                      <a:pos x="31" y="2"/>
                    </a:cxn>
                    <a:cxn ang="0">
                      <a:pos x="14" y="3"/>
                    </a:cxn>
                    <a:cxn ang="0">
                      <a:pos x="3" y="6"/>
                    </a:cxn>
                    <a:cxn ang="0">
                      <a:pos x="0" y="9"/>
                    </a:cxn>
                    <a:cxn ang="0">
                      <a:pos x="5" y="14"/>
                    </a:cxn>
                    <a:cxn ang="0">
                      <a:pos x="21" y="20"/>
                    </a:cxn>
                    <a:cxn ang="0">
                      <a:pos x="56" y="24"/>
                    </a:cxn>
                    <a:cxn ang="0">
                      <a:pos x="100" y="23"/>
                    </a:cxn>
                    <a:cxn ang="0">
                      <a:pos x="114" y="21"/>
                    </a:cxn>
                    <a:cxn ang="0">
                      <a:pos x="126" y="18"/>
                    </a:cxn>
                    <a:cxn ang="0">
                      <a:pos x="142" y="12"/>
                    </a:cxn>
                    <a:cxn ang="0">
                      <a:pos x="144" y="10"/>
                    </a:cxn>
                    <a:cxn ang="0">
                      <a:pos x="145" y="8"/>
                    </a:cxn>
                  </a:cxnLst>
                  <a:rect l="0" t="0" r="r" b="b"/>
                  <a:pathLst>
                    <a:path w="145" h="24">
                      <a:moveTo>
                        <a:pt x="145" y="8"/>
                      </a:moveTo>
                      <a:lnTo>
                        <a:pt x="145" y="7"/>
                      </a:lnTo>
                      <a:lnTo>
                        <a:pt x="144" y="6"/>
                      </a:lnTo>
                      <a:lnTo>
                        <a:pt x="142" y="4"/>
                      </a:lnTo>
                      <a:lnTo>
                        <a:pt x="139" y="3"/>
                      </a:lnTo>
                      <a:lnTo>
                        <a:pt x="132" y="2"/>
                      </a:lnTo>
                      <a:lnTo>
                        <a:pt x="117" y="1"/>
                      </a:lnTo>
                      <a:lnTo>
                        <a:pt x="100" y="0"/>
                      </a:lnTo>
                      <a:lnTo>
                        <a:pt x="76" y="0"/>
                      </a:lnTo>
                      <a:lnTo>
                        <a:pt x="52" y="1"/>
                      </a:lnTo>
                      <a:lnTo>
                        <a:pt x="31" y="2"/>
                      </a:lnTo>
                      <a:lnTo>
                        <a:pt x="14" y="3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5" y="14"/>
                      </a:lnTo>
                      <a:lnTo>
                        <a:pt x="21" y="20"/>
                      </a:lnTo>
                      <a:lnTo>
                        <a:pt x="56" y="24"/>
                      </a:lnTo>
                      <a:lnTo>
                        <a:pt x="100" y="23"/>
                      </a:lnTo>
                      <a:lnTo>
                        <a:pt x="114" y="21"/>
                      </a:lnTo>
                      <a:lnTo>
                        <a:pt x="126" y="18"/>
                      </a:lnTo>
                      <a:lnTo>
                        <a:pt x="142" y="12"/>
                      </a:lnTo>
                      <a:lnTo>
                        <a:pt x="144" y="10"/>
                      </a:lnTo>
                      <a:lnTo>
                        <a:pt x="145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2" name="Freeform 318"/>
                <p:cNvSpPr>
                  <a:spLocks noChangeAspect="1"/>
                </p:cNvSpPr>
                <p:nvPr/>
              </p:nvSpPr>
              <p:spPr bwMode="auto">
                <a:xfrm>
                  <a:off x="2709" y="1861"/>
                  <a:ext cx="30" cy="6"/>
                </a:xfrm>
                <a:custGeom>
                  <a:avLst/>
                  <a:gdLst/>
                  <a:ahLst/>
                  <a:cxnLst>
                    <a:cxn ang="0">
                      <a:pos x="146" y="6"/>
                    </a:cxn>
                    <a:cxn ang="0">
                      <a:pos x="144" y="6"/>
                    </a:cxn>
                    <a:cxn ang="0">
                      <a:pos x="144" y="5"/>
                    </a:cxn>
                    <a:cxn ang="0">
                      <a:pos x="142" y="4"/>
                    </a:cxn>
                    <a:cxn ang="0">
                      <a:pos x="139" y="3"/>
                    </a:cxn>
                    <a:cxn ang="0">
                      <a:pos x="132" y="2"/>
                    </a:cxn>
                    <a:cxn ang="0">
                      <a:pos x="117" y="1"/>
                    </a:cxn>
                    <a:cxn ang="0">
                      <a:pos x="100" y="0"/>
                    </a:cxn>
                    <a:cxn ang="0">
                      <a:pos x="76" y="1"/>
                    </a:cxn>
                    <a:cxn ang="0">
                      <a:pos x="52" y="1"/>
                    </a:cxn>
                    <a:cxn ang="0">
                      <a:pos x="31" y="3"/>
                    </a:cxn>
                    <a:cxn ang="0">
                      <a:pos x="13" y="5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4" y="15"/>
                    </a:cxn>
                    <a:cxn ang="0">
                      <a:pos x="20" y="20"/>
                    </a:cxn>
                    <a:cxn ang="0">
                      <a:pos x="56" y="23"/>
                    </a:cxn>
                    <a:cxn ang="0">
                      <a:pos x="78" y="23"/>
                    </a:cxn>
                    <a:cxn ang="0">
                      <a:pos x="100" y="21"/>
                    </a:cxn>
                    <a:cxn ang="0">
                      <a:pos x="114" y="19"/>
                    </a:cxn>
                    <a:cxn ang="0">
                      <a:pos x="125" y="17"/>
                    </a:cxn>
                    <a:cxn ang="0">
                      <a:pos x="141" y="11"/>
                    </a:cxn>
                    <a:cxn ang="0">
                      <a:pos x="144" y="9"/>
                    </a:cxn>
                    <a:cxn ang="0">
                      <a:pos x="146" y="6"/>
                    </a:cxn>
                  </a:cxnLst>
                  <a:rect l="0" t="0" r="r" b="b"/>
                  <a:pathLst>
                    <a:path w="146" h="23">
                      <a:moveTo>
                        <a:pt x="146" y="6"/>
                      </a:moveTo>
                      <a:lnTo>
                        <a:pt x="144" y="6"/>
                      </a:lnTo>
                      <a:lnTo>
                        <a:pt x="144" y="5"/>
                      </a:lnTo>
                      <a:lnTo>
                        <a:pt x="142" y="4"/>
                      </a:lnTo>
                      <a:lnTo>
                        <a:pt x="139" y="3"/>
                      </a:lnTo>
                      <a:lnTo>
                        <a:pt x="132" y="2"/>
                      </a:lnTo>
                      <a:lnTo>
                        <a:pt x="117" y="1"/>
                      </a:lnTo>
                      <a:lnTo>
                        <a:pt x="100" y="0"/>
                      </a:lnTo>
                      <a:lnTo>
                        <a:pt x="76" y="1"/>
                      </a:lnTo>
                      <a:lnTo>
                        <a:pt x="52" y="1"/>
                      </a:lnTo>
                      <a:lnTo>
                        <a:pt x="31" y="3"/>
                      </a:lnTo>
                      <a:lnTo>
                        <a:pt x="13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4" y="15"/>
                      </a:lnTo>
                      <a:lnTo>
                        <a:pt x="20" y="20"/>
                      </a:lnTo>
                      <a:lnTo>
                        <a:pt x="56" y="23"/>
                      </a:lnTo>
                      <a:lnTo>
                        <a:pt x="78" y="23"/>
                      </a:lnTo>
                      <a:lnTo>
                        <a:pt x="100" y="21"/>
                      </a:lnTo>
                      <a:lnTo>
                        <a:pt x="114" y="19"/>
                      </a:lnTo>
                      <a:lnTo>
                        <a:pt x="125" y="17"/>
                      </a:lnTo>
                      <a:lnTo>
                        <a:pt x="141" y="11"/>
                      </a:lnTo>
                      <a:lnTo>
                        <a:pt x="144" y="9"/>
                      </a:lnTo>
                      <a:lnTo>
                        <a:pt x="146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3" name="Freeform 319"/>
                <p:cNvSpPr>
                  <a:spLocks noChangeAspect="1"/>
                </p:cNvSpPr>
                <p:nvPr/>
              </p:nvSpPr>
              <p:spPr bwMode="auto">
                <a:xfrm>
                  <a:off x="2636" y="1864"/>
                  <a:ext cx="30" cy="5"/>
                </a:xfrm>
                <a:custGeom>
                  <a:avLst/>
                  <a:gdLst/>
                  <a:ahLst/>
                  <a:cxnLst>
                    <a:cxn ang="0">
                      <a:pos x="146" y="5"/>
                    </a:cxn>
                    <a:cxn ang="0">
                      <a:pos x="146" y="4"/>
                    </a:cxn>
                    <a:cxn ang="0">
                      <a:pos x="145" y="4"/>
                    </a:cxn>
                    <a:cxn ang="0">
                      <a:pos x="142" y="3"/>
                    </a:cxn>
                    <a:cxn ang="0">
                      <a:pos x="139" y="2"/>
                    </a:cxn>
                    <a:cxn ang="0">
                      <a:pos x="132" y="1"/>
                    </a:cxn>
                    <a:cxn ang="0">
                      <a:pos x="117" y="0"/>
                    </a:cxn>
                    <a:cxn ang="0">
                      <a:pos x="101" y="0"/>
                    </a:cxn>
                    <a:cxn ang="0">
                      <a:pos x="77" y="0"/>
                    </a:cxn>
                    <a:cxn ang="0">
                      <a:pos x="52" y="1"/>
                    </a:cxn>
                    <a:cxn ang="0">
                      <a:pos x="32" y="2"/>
                    </a:cxn>
                    <a:cxn ang="0">
                      <a:pos x="15" y="4"/>
                    </a:cxn>
                    <a:cxn ang="0">
                      <a:pos x="3" y="7"/>
                    </a:cxn>
                    <a:cxn ang="0">
                      <a:pos x="0" y="10"/>
                    </a:cxn>
                    <a:cxn ang="0">
                      <a:pos x="6" y="14"/>
                    </a:cxn>
                    <a:cxn ang="0">
                      <a:pos x="21" y="18"/>
                    </a:cxn>
                    <a:cxn ang="0">
                      <a:pos x="56" y="23"/>
                    </a:cxn>
                    <a:cxn ang="0">
                      <a:pos x="79" y="22"/>
                    </a:cxn>
                    <a:cxn ang="0">
                      <a:pos x="101" y="19"/>
                    </a:cxn>
                    <a:cxn ang="0">
                      <a:pos x="114" y="17"/>
                    </a:cxn>
                    <a:cxn ang="0">
                      <a:pos x="127" y="15"/>
                    </a:cxn>
                    <a:cxn ang="0">
                      <a:pos x="142" y="9"/>
                    </a:cxn>
                    <a:cxn ang="0">
                      <a:pos x="145" y="7"/>
                    </a:cxn>
                    <a:cxn ang="0">
                      <a:pos x="146" y="5"/>
                    </a:cxn>
                  </a:cxnLst>
                  <a:rect l="0" t="0" r="r" b="b"/>
                  <a:pathLst>
                    <a:path w="146" h="23">
                      <a:moveTo>
                        <a:pt x="146" y="5"/>
                      </a:moveTo>
                      <a:lnTo>
                        <a:pt x="146" y="4"/>
                      </a:lnTo>
                      <a:lnTo>
                        <a:pt x="145" y="4"/>
                      </a:lnTo>
                      <a:lnTo>
                        <a:pt x="142" y="3"/>
                      </a:lnTo>
                      <a:lnTo>
                        <a:pt x="139" y="2"/>
                      </a:lnTo>
                      <a:lnTo>
                        <a:pt x="132" y="1"/>
                      </a:lnTo>
                      <a:lnTo>
                        <a:pt x="117" y="0"/>
                      </a:lnTo>
                      <a:lnTo>
                        <a:pt x="101" y="0"/>
                      </a:lnTo>
                      <a:lnTo>
                        <a:pt x="77" y="0"/>
                      </a:lnTo>
                      <a:lnTo>
                        <a:pt x="52" y="1"/>
                      </a:lnTo>
                      <a:lnTo>
                        <a:pt x="32" y="2"/>
                      </a:lnTo>
                      <a:lnTo>
                        <a:pt x="15" y="4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6" y="14"/>
                      </a:lnTo>
                      <a:lnTo>
                        <a:pt x="21" y="18"/>
                      </a:lnTo>
                      <a:lnTo>
                        <a:pt x="56" y="23"/>
                      </a:lnTo>
                      <a:lnTo>
                        <a:pt x="79" y="22"/>
                      </a:lnTo>
                      <a:lnTo>
                        <a:pt x="101" y="19"/>
                      </a:lnTo>
                      <a:lnTo>
                        <a:pt x="114" y="17"/>
                      </a:lnTo>
                      <a:lnTo>
                        <a:pt x="127" y="15"/>
                      </a:lnTo>
                      <a:lnTo>
                        <a:pt x="142" y="9"/>
                      </a:lnTo>
                      <a:lnTo>
                        <a:pt x="145" y="7"/>
                      </a:lnTo>
                      <a:lnTo>
                        <a:pt x="146" y="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4" name="Freeform 320"/>
                <p:cNvSpPr>
                  <a:spLocks noChangeAspect="1"/>
                </p:cNvSpPr>
                <p:nvPr/>
              </p:nvSpPr>
              <p:spPr bwMode="auto">
                <a:xfrm>
                  <a:off x="2563" y="1867"/>
                  <a:ext cx="30" cy="6"/>
                </a:xfrm>
                <a:custGeom>
                  <a:avLst/>
                  <a:gdLst/>
                  <a:ahLst/>
                  <a:cxnLst>
                    <a:cxn ang="0">
                      <a:pos x="146" y="6"/>
                    </a:cxn>
                    <a:cxn ang="0">
                      <a:pos x="146" y="5"/>
                    </a:cxn>
                    <a:cxn ang="0">
                      <a:pos x="145" y="4"/>
                    </a:cxn>
                    <a:cxn ang="0">
                      <a:pos x="144" y="3"/>
                    </a:cxn>
                    <a:cxn ang="0">
                      <a:pos x="139" y="2"/>
                    </a:cxn>
                    <a:cxn ang="0">
                      <a:pos x="133" y="1"/>
                    </a:cxn>
                    <a:cxn ang="0">
                      <a:pos x="119" y="0"/>
                    </a:cxn>
                    <a:cxn ang="0">
                      <a:pos x="101" y="0"/>
                    </a:cxn>
                    <a:cxn ang="0">
                      <a:pos x="77" y="0"/>
                    </a:cxn>
                    <a:cxn ang="0">
                      <a:pos x="52" y="1"/>
                    </a:cxn>
                    <a:cxn ang="0">
                      <a:pos x="33" y="2"/>
                    </a:cxn>
                    <a:cxn ang="0">
                      <a:pos x="15" y="4"/>
                    </a:cxn>
                    <a:cxn ang="0">
                      <a:pos x="4" y="7"/>
                    </a:cxn>
                    <a:cxn ang="0">
                      <a:pos x="0" y="11"/>
                    </a:cxn>
                    <a:cxn ang="0">
                      <a:pos x="6" y="16"/>
                    </a:cxn>
                    <a:cxn ang="0">
                      <a:pos x="22" y="20"/>
                    </a:cxn>
                    <a:cxn ang="0">
                      <a:pos x="58" y="24"/>
                    </a:cxn>
                    <a:cxn ang="0">
                      <a:pos x="79" y="23"/>
                    </a:cxn>
                    <a:cxn ang="0">
                      <a:pos x="101" y="21"/>
                    </a:cxn>
                    <a:cxn ang="0">
                      <a:pos x="115" y="19"/>
                    </a:cxn>
                    <a:cxn ang="0">
                      <a:pos x="127" y="16"/>
                    </a:cxn>
                    <a:cxn ang="0">
                      <a:pos x="142" y="10"/>
                    </a:cxn>
                    <a:cxn ang="0">
                      <a:pos x="145" y="8"/>
                    </a:cxn>
                    <a:cxn ang="0">
                      <a:pos x="146" y="6"/>
                    </a:cxn>
                  </a:cxnLst>
                  <a:rect l="0" t="0" r="r" b="b"/>
                  <a:pathLst>
                    <a:path w="146" h="24">
                      <a:moveTo>
                        <a:pt x="146" y="6"/>
                      </a:moveTo>
                      <a:lnTo>
                        <a:pt x="146" y="5"/>
                      </a:lnTo>
                      <a:lnTo>
                        <a:pt x="145" y="4"/>
                      </a:lnTo>
                      <a:lnTo>
                        <a:pt x="144" y="3"/>
                      </a:lnTo>
                      <a:lnTo>
                        <a:pt x="139" y="2"/>
                      </a:lnTo>
                      <a:lnTo>
                        <a:pt x="133" y="1"/>
                      </a:lnTo>
                      <a:lnTo>
                        <a:pt x="119" y="0"/>
                      </a:lnTo>
                      <a:lnTo>
                        <a:pt x="101" y="0"/>
                      </a:lnTo>
                      <a:lnTo>
                        <a:pt x="77" y="0"/>
                      </a:lnTo>
                      <a:lnTo>
                        <a:pt x="52" y="1"/>
                      </a:lnTo>
                      <a:lnTo>
                        <a:pt x="33" y="2"/>
                      </a:lnTo>
                      <a:lnTo>
                        <a:pt x="15" y="4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22" y="20"/>
                      </a:lnTo>
                      <a:lnTo>
                        <a:pt x="58" y="24"/>
                      </a:lnTo>
                      <a:lnTo>
                        <a:pt x="79" y="23"/>
                      </a:lnTo>
                      <a:lnTo>
                        <a:pt x="101" y="21"/>
                      </a:lnTo>
                      <a:lnTo>
                        <a:pt x="115" y="19"/>
                      </a:lnTo>
                      <a:lnTo>
                        <a:pt x="127" y="16"/>
                      </a:lnTo>
                      <a:lnTo>
                        <a:pt x="142" y="10"/>
                      </a:lnTo>
                      <a:lnTo>
                        <a:pt x="145" y="8"/>
                      </a:lnTo>
                      <a:lnTo>
                        <a:pt x="146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5" name="Freeform 321"/>
                <p:cNvSpPr>
                  <a:spLocks noChangeAspect="1"/>
                </p:cNvSpPr>
                <p:nvPr/>
              </p:nvSpPr>
              <p:spPr bwMode="auto">
                <a:xfrm>
                  <a:off x="4174" y="1707"/>
                  <a:ext cx="8" cy="1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16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3" h="2">
                      <a:moveTo>
                        <a:pt x="43" y="0"/>
                      </a:moveTo>
                      <a:lnTo>
                        <a:pt x="16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6" name="Freeform 322"/>
                <p:cNvSpPr>
                  <a:spLocks noChangeAspect="1"/>
                </p:cNvSpPr>
                <p:nvPr/>
              </p:nvSpPr>
              <p:spPr bwMode="auto">
                <a:xfrm>
                  <a:off x="4148" y="170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65" y="1"/>
                    </a:cxn>
                    <a:cxn ang="0">
                      <a:pos x="38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7" h="2">
                      <a:moveTo>
                        <a:pt x="87" y="0"/>
                      </a:moveTo>
                      <a:lnTo>
                        <a:pt x="65" y="1"/>
                      </a:lnTo>
                      <a:lnTo>
                        <a:pt x="38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7" name="Freeform 323"/>
                <p:cNvSpPr>
                  <a:spLocks noChangeAspect="1"/>
                </p:cNvSpPr>
                <p:nvPr/>
              </p:nvSpPr>
              <p:spPr bwMode="auto">
                <a:xfrm>
                  <a:off x="4122" y="170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63" y="0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63" y="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8" name="Line 3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96" y="1708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9" name="Freeform 325"/>
                <p:cNvSpPr>
                  <a:spLocks noChangeAspect="1"/>
                </p:cNvSpPr>
                <p:nvPr/>
              </p:nvSpPr>
              <p:spPr bwMode="auto">
                <a:xfrm>
                  <a:off x="4071" y="170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5" y="2"/>
                    </a:cxn>
                    <a:cxn ang="0">
                      <a:pos x="65" y="2"/>
                    </a:cxn>
                    <a:cxn ang="0">
                      <a:pos x="44" y="2"/>
                    </a:cxn>
                    <a:cxn ang="0">
                      <a:pos x="4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2">
                      <a:moveTo>
                        <a:pt x="85" y="2"/>
                      </a:moveTo>
                      <a:lnTo>
                        <a:pt x="65" y="2"/>
                      </a:ln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0" name="Line 3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45" y="1706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1" name="Freeform 327"/>
                <p:cNvSpPr>
                  <a:spLocks noChangeAspect="1"/>
                </p:cNvSpPr>
                <p:nvPr/>
              </p:nvSpPr>
              <p:spPr bwMode="auto">
                <a:xfrm>
                  <a:off x="4019" y="170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4"/>
                    </a:cxn>
                    <a:cxn ang="0">
                      <a:pos x="44" y="2"/>
                    </a:cxn>
                    <a:cxn ang="0">
                      <a:pos x="4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">
                      <a:moveTo>
                        <a:pt x="86" y="4"/>
                      </a:move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2" name="Freeform 328"/>
                <p:cNvSpPr>
                  <a:spLocks noChangeAspect="1"/>
                </p:cNvSpPr>
                <p:nvPr/>
              </p:nvSpPr>
              <p:spPr bwMode="auto">
                <a:xfrm>
                  <a:off x="3993" y="1702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86" y="6"/>
                    </a:cxn>
                    <a:cxn ang="0">
                      <a:pos x="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6">
                      <a:moveTo>
                        <a:pt x="86" y="6"/>
                      </a:move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3" name="Freeform 329"/>
                <p:cNvSpPr>
                  <a:spLocks noChangeAspect="1"/>
                </p:cNvSpPr>
                <p:nvPr/>
              </p:nvSpPr>
              <p:spPr bwMode="auto">
                <a:xfrm>
                  <a:off x="3967" y="1700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51" y="6"/>
                    </a:cxn>
                    <a:cxn ang="0">
                      <a:pos x="43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8">
                      <a:moveTo>
                        <a:pt x="86" y="8"/>
                      </a:moveTo>
                      <a:lnTo>
                        <a:pt x="51" y="6"/>
                      </a:lnTo>
                      <a:lnTo>
                        <a:pt x="4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4" name="Freeform 330"/>
                <p:cNvSpPr>
                  <a:spLocks noChangeAspect="1"/>
                </p:cNvSpPr>
                <p:nvPr/>
              </p:nvSpPr>
              <p:spPr bwMode="auto">
                <a:xfrm>
                  <a:off x="3942" y="1696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86" y="1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11">
                      <a:moveTo>
                        <a:pt x="86" y="11"/>
                      </a:move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5" name="Freeform 331"/>
                <p:cNvSpPr>
                  <a:spLocks noChangeAspect="1"/>
                </p:cNvSpPr>
                <p:nvPr/>
              </p:nvSpPr>
              <p:spPr bwMode="auto">
                <a:xfrm>
                  <a:off x="3916" y="1691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85" y="14"/>
                    </a:cxn>
                    <a:cxn ang="0">
                      <a:pos x="42" y="7"/>
                    </a:cxn>
                    <a:cxn ang="0">
                      <a:pos x="36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14">
                      <a:moveTo>
                        <a:pt x="85" y="14"/>
                      </a:moveTo>
                      <a:lnTo>
                        <a:pt x="42" y="7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6" name="Freeform 332"/>
                <p:cNvSpPr>
                  <a:spLocks noChangeAspect="1"/>
                </p:cNvSpPr>
                <p:nvPr/>
              </p:nvSpPr>
              <p:spPr bwMode="auto">
                <a:xfrm>
                  <a:off x="3891" y="1684"/>
                  <a:ext cx="17" cy="5"/>
                </a:xfrm>
                <a:custGeom>
                  <a:avLst/>
                  <a:gdLst/>
                  <a:ahLst/>
                  <a:cxnLst>
                    <a:cxn ang="0">
                      <a:pos x="83" y="18"/>
                    </a:cxn>
                    <a:cxn ang="0">
                      <a:pos x="72" y="16"/>
                    </a:cxn>
                    <a:cxn ang="0">
                      <a:pos x="54" y="12"/>
                    </a:cxn>
                    <a:cxn ang="0">
                      <a:pos x="23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" h="18">
                      <a:moveTo>
                        <a:pt x="83" y="18"/>
                      </a:moveTo>
                      <a:lnTo>
                        <a:pt x="72" y="16"/>
                      </a:lnTo>
                      <a:lnTo>
                        <a:pt x="54" y="12"/>
                      </a:lnTo>
                      <a:lnTo>
                        <a:pt x="2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7" name="Freeform 333"/>
                <p:cNvSpPr>
                  <a:spLocks noChangeAspect="1"/>
                </p:cNvSpPr>
                <p:nvPr/>
              </p:nvSpPr>
              <p:spPr bwMode="auto">
                <a:xfrm>
                  <a:off x="3866" y="1678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84" y="19"/>
                    </a:cxn>
                    <a:cxn ang="0">
                      <a:pos x="42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4" h="19">
                      <a:moveTo>
                        <a:pt x="84" y="19"/>
                      </a:moveTo>
                      <a:lnTo>
                        <a:pt x="4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8" name="Freeform 334"/>
                <p:cNvSpPr>
                  <a:spLocks noChangeAspect="1"/>
                </p:cNvSpPr>
                <p:nvPr/>
              </p:nvSpPr>
              <p:spPr bwMode="auto">
                <a:xfrm>
                  <a:off x="3842" y="1671"/>
                  <a:ext cx="16" cy="4"/>
                </a:xfrm>
                <a:custGeom>
                  <a:avLst/>
                  <a:gdLst/>
                  <a:ahLst/>
                  <a:cxnLst>
                    <a:cxn ang="0">
                      <a:pos x="81" y="17"/>
                    </a:cxn>
                    <a:cxn ang="0">
                      <a:pos x="76" y="17"/>
                    </a:cxn>
                    <a:cxn ang="0">
                      <a:pos x="60" y="13"/>
                    </a:cxn>
                    <a:cxn ang="0">
                      <a:pos x="59" y="1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1" h="17">
                      <a:moveTo>
                        <a:pt x="81" y="17"/>
                      </a:moveTo>
                      <a:lnTo>
                        <a:pt x="76" y="17"/>
                      </a:lnTo>
                      <a:lnTo>
                        <a:pt x="60" y="13"/>
                      </a:lnTo>
                      <a:lnTo>
                        <a:pt x="59" y="1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9" name="Freeform 335"/>
                <p:cNvSpPr>
                  <a:spLocks noChangeAspect="1"/>
                </p:cNvSpPr>
                <p:nvPr/>
              </p:nvSpPr>
              <p:spPr bwMode="auto">
                <a:xfrm>
                  <a:off x="3851" y="1664"/>
                  <a:ext cx="17" cy="5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3" y="15"/>
                    </a:cxn>
                    <a:cxn ang="0">
                      <a:pos x="14" y="15"/>
                    </a:cxn>
                    <a:cxn ang="0">
                      <a:pos x="30" y="12"/>
                    </a:cxn>
                    <a:cxn ang="0">
                      <a:pos x="42" y="9"/>
                    </a:cxn>
                    <a:cxn ang="0">
                      <a:pos x="74" y="2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17">
                      <a:moveTo>
                        <a:pt x="0" y="17"/>
                      </a:move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30" y="12"/>
                      </a:lnTo>
                      <a:lnTo>
                        <a:pt x="42" y="9"/>
                      </a:lnTo>
                      <a:lnTo>
                        <a:pt x="74" y="2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0" name="Freeform 336"/>
                <p:cNvSpPr>
                  <a:spLocks noChangeAspect="1"/>
                </p:cNvSpPr>
                <p:nvPr/>
              </p:nvSpPr>
              <p:spPr bwMode="auto">
                <a:xfrm>
                  <a:off x="3876" y="1658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5" y="11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19">
                      <a:moveTo>
                        <a:pt x="0" y="19"/>
                      </a:moveTo>
                      <a:lnTo>
                        <a:pt x="35" y="11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1" name="Freeform 337"/>
                <p:cNvSpPr>
                  <a:spLocks noChangeAspect="1"/>
                </p:cNvSpPr>
                <p:nvPr/>
              </p:nvSpPr>
              <p:spPr bwMode="auto">
                <a:xfrm>
                  <a:off x="3901" y="1651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5" y="15"/>
                    </a:cxn>
                    <a:cxn ang="0">
                      <a:pos x="23" y="12"/>
                    </a:cxn>
                    <a:cxn ang="0">
                      <a:pos x="42" y="8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16">
                      <a:moveTo>
                        <a:pt x="0" y="16"/>
                      </a:moveTo>
                      <a:lnTo>
                        <a:pt x="5" y="15"/>
                      </a:lnTo>
                      <a:lnTo>
                        <a:pt x="23" y="12"/>
                      </a:lnTo>
                      <a:lnTo>
                        <a:pt x="42" y="8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2" name="Freeform 338"/>
                <p:cNvSpPr>
                  <a:spLocks noChangeAspect="1"/>
                </p:cNvSpPr>
                <p:nvPr/>
              </p:nvSpPr>
              <p:spPr bwMode="auto">
                <a:xfrm>
                  <a:off x="3926" y="1646"/>
                  <a:ext cx="17" cy="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78" y="0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12">
                      <a:moveTo>
                        <a:pt x="0" y="12"/>
                      </a:moveTo>
                      <a:lnTo>
                        <a:pt x="78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3" name="Freeform 339"/>
                <p:cNvSpPr>
                  <a:spLocks noChangeAspect="1"/>
                </p:cNvSpPr>
                <p:nvPr/>
              </p:nvSpPr>
              <p:spPr bwMode="auto">
                <a:xfrm>
                  <a:off x="3952" y="1642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0" y="5"/>
                    </a:cxn>
                    <a:cxn ang="0">
                      <a:pos x="43" y="4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 h="9">
                      <a:moveTo>
                        <a:pt x="0" y="9"/>
                      </a:moveTo>
                      <a:lnTo>
                        <a:pt x="40" y="5"/>
                      </a:lnTo>
                      <a:lnTo>
                        <a:pt x="43" y="4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4" name="Freeform 340"/>
                <p:cNvSpPr>
                  <a:spLocks noChangeAspect="1"/>
                </p:cNvSpPr>
                <p:nvPr/>
              </p:nvSpPr>
              <p:spPr bwMode="auto">
                <a:xfrm>
                  <a:off x="4193" y="1746"/>
                  <a:ext cx="9" cy="1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14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3" h="1">
                      <a:moveTo>
                        <a:pt x="43" y="0"/>
                      </a:moveTo>
                      <a:lnTo>
                        <a:pt x="14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5" name="Freeform 341"/>
                <p:cNvSpPr>
                  <a:spLocks noChangeAspect="1"/>
                </p:cNvSpPr>
                <p:nvPr/>
              </p:nvSpPr>
              <p:spPr bwMode="auto">
                <a:xfrm>
                  <a:off x="4168" y="1747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3" y="0"/>
                    </a:cxn>
                    <a:cxn ang="0">
                      <a:pos x="53" y="1"/>
                    </a:cxn>
                    <a:cxn ang="0">
                      <a:pos x="24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6" h="2">
                      <a:moveTo>
                        <a:pt x="86" y="0"/>
                      </a:moveTo>
                      <a:lnTo>
                        <a:pt x="83" y="0"/>
                      </a:lnTo>
                      <a:lnTo>
                        <a:pt x="53" y="1"/>
                      </a:lnTo>
                      <a:lnTo>
                        <a:pt x="24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6" name="Freeform 342"/>
                <p:cNvSpPr>
                  <a:spLocks noChangeAspect="1"/>
                </p:cNvSpPr>
                <p:nvPr/>
              </p:nvSpPr>
              <p:spPr bwMode="auto">
                <a:xfrm>
                  <a:off x="4142" y="174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45" y="1"/>
                    </a:cxn>
                    <a:cxn ang="0">
                      <a:pos x="42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7" h="1">
                      <a:moveTo>
                        <a:pt x="87" y="0"/>
                      </a:moveTo>
                      <a:lnTo>
                        <a:pt x="45" y="1"/>
                      </a:lnTo>
                      <a:lnTo>
                        <a:pt x="4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7" name="Freeform 343"/>
                <p:cNvSpPr>
                  <a:spLocks noChangeAspect="1"/>
                </p:cNvSpPr>
                <p:nvPr/>
              </p:nvSpPr>
              <p:spPr bwMode="auto">
                <a:xfrm>
                  <a:off x="4116" y="1748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6" h="3">
                      <a:moveTo>
                        <a:pt x="86" y="0"/>
                      </a:moveTo>
                      <a:lnTo>
                        <a:pt x="4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8" name="Freeform 344"/>
                <p:cNvSpPr>
                  <a:spLocks noChangeAspect="1"/>
                </p:cNvSpPr>
                <p:nvPr/>
              </p:nvSpPr>
              <p:spPr bwMode="auto">
                <a:xfrm>
                  <a:off x="4090" y="174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3" y="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6" h="2">
                      <a:moveTo>
                        <a:pt x="86" y="0"/>
                      </a:moveTo>
                      <a:lnTo>
                        <a:pt x="43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9" name="Freeform 345"/>
                <p:cNvSpPr>
                  <a:spLocks noChangeAspect="1"/>
                </p:cNvSpPr>
                <p:nvPr/>
              </p:nvSpPr>
              <p:spPr bwMode="auto">
                <a:xfrm>
                  <a:off x="4064" y="1749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1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6" h="2">
                      <a:moveTo>
                        <a:pt x="86" y="0"/>
                      </a:moveTo>
                      <a:lnTo>
                        <a:pt x="1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0" name="Freeform 346"/>
                <p:cNvSpPr>
                  <a:spLocks noChangeAspect="1"/>
                </p:cNvSpPr>
                <p:nvPr/>
              </p:nvSpPr>
              <p:spPr bwMode="auto">
                <a:xfrm>
                  <a:off x="4038" y="1750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44" y="1"/>
                    </a:cxn>
                    <a:cxn ang="0">
                      <a:pos x="32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7" h="1">
                      <a:moveTo>
                        <a:pt x="87" y="0"/>
                      </a:moveTo>
                      <a:lnTo>
                        <a:pt x="44" y="1"/>
                      </a:lnTo>
                      <a:lnTo>
                        <a:pt x="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1" name="Freeform 347"/>
                <p:cNvSpPr>
                  <a:spLocks noChangeAspect="1"/>
                </p:cNvSpPr>
                <p:nvPr/>
              </p:nvSpPr>
              <p:spPr bwMode="auto">
                <a:xfrm>
                  <a:off x="4013" y="175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76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6" h="1">
                      <a:moveTo>
                        <a:pt x="86" y="0"/>
                      </a:moveTo>
                      <a:lnTo>
                        <a:pt x="76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2" name="Freeform 348"/>
                <p:cNvSpPr>
                  <a:spLocks noChangeAspect="1"/>
                </p:cNvSpPr>
                <p:nvPr/>
              </p:nvSpPr>
              <p:spPr bwMode="auto">
                <a:xfrm>
                  <a:off x="3987" y="175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3" y="1"/>
                    </a:cxn>
                    <a:cxn ang="0">
                      <a:pos x="36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6" h="1">
                      <a:moveTo>
                        <a:pt x="86" y="0"/>
                      </a:moveTo>
                      <a:lnTo>
                        <a:pt x="43" y="1"/>
                      </a:lnTo>
                      <a:lnTo>
                        <a:pt x="36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3" name="Freeform 349"/>
                <p:cNvSpPr>
                  <a:spLocks noChangeAspect="1"/>
                </p:cNvSpPr>
                <p:nvPr/>
              </p:nvSpPr>
              <p:spPr bwMode="auto">
                <a:xfrm>
                  <a:off x="3961" y="17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4" name="Freeform 350"/>
                <p:cNvSpPr>
                  <a:spLocks noChangeAspect="1"/>
                </p:cNvSpPr>
                <p:nvPr/>
              </p:nvSpPr>
              <p:spPr bwMode="auto">
                <a:xfrm>
                  <a:off x="3935" y="175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43" y="1"/>
                    </a:cxn>
                    <a:cxn ang="0">
                      <a:pos x="35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7" h="1">
                      <a:moveTo>
                        <a:pt x="87" y="0"/>
                      </a:move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5" name="Freeform 351"/>
                <p:cNvSpPr>
                  <a:spLocks noChangeAspect="1"/>
                </p:cNvSpPr>
                <p:nvPr/>
              </p:nvSpPr>
              <p:spPr bwMode="auto">
                <a:xfrm>
                  <a:off x="3909" y="175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7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6" name="Freeform 352"/>
                <p:cNvSpPr>
                  <a:spLocks noChangeAspect="1"/>
                </p:cNvSpPr>
                <p:nvPr/>
              </p:nvSpPr>
              <p:spPr bwMode="auto">
                <a:xfrm>
                  <a:off x="3884" y="175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4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>
                      <a:moveTo>
                        <a:pt x="86" y="0"/>
                      </a:move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7" name="Line 3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3858" y="1751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8" name="Freeform 354"/>
                <p:cNvSpPr>
                  <a:spLocks noChangeAspect="1"/>
                </p:cNvSpPr>
                <p:nvPr/>
              </p:nvSpPr>
              <p:spPr bwMode="auto">
                <a:xfrm>
                  <a:off x="3832" y="1750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2"/>
                    </a:cxn>
                    <a:cxn ang="0">
                      <a:pos x="43" y="1"/>
                    </a:cxn>
                    <a:cxn ang="0">
                      <a:pos x="42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2">
                      <a:moveTo>
                        <a:pt x="86" y="2"/>
                      </a:moveTo>
                      <a:lnTo>
                        <a:pt x="43" y="1"/>
                      </a:lnTo>
                      <a:lnTo>
                        <a:pt x="4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29" name="Freeform 355"/>
                <p:cNvSpPr>
                  <a:spLocks noChangeAspect="1"/>
                </p:cNvSpPr>
                <p:nvPr/>
              </p:nvSpPr>
              <p:spPr bwMode="auto">
                <a:xfrm>
                  <a:off x="3806" y="1749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86" y="5"/>
                    </a:cxn>
                    <a:cxn ang="0">
                      <a:pos x="86" y="5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5">
                      <a:moveTo>
                        <a:pt x="86" y="5"/>
                      </a:moveTo>
                      <a:lnTo>
                        <a:pt x="86" y="5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0" name="Freeform 356"/>
                <p:cNvSpPr>
                  <a:spLocks noChangeAspect="1"/>
                </p:cNvSpPr>
                <p:nvPr/>
              </p:nvSpPr>
              <p:spPr bwMode="auto">
                <a:xfrm>
                  <a:off x="3785" y="1740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64" y="30"/>
                    </a:cxn>
                    <a:cxn ang="0">
                      <a:pos x="21" y="23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30">
                      <a:moveTo>
                        <a:pt x="64" y="30"/>
                      </a:moveTo>
                      <a:lnTo>
                        <a:pt x="21" y="2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" name="Freeform 357"/>
                <p:cNvSpPr>
                  <a:spLocks noChangeAspect="1"/>
                </p:cNvSpPr>
                <p:nvPr/>
              </p:nvSpPr>
              <p:spPr bwMode="auto">
                <a:xfrm>
                  <a:off x="3785" y="1710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9">
                      <a:moveTo>
                        <a:pt x="0" y="79"/>
                      </a:moveTo>
                      <a:lnTo>
                        <a:pt x="0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" name="Freeform 358"/>
                <p:cNvSpPr>
                  <a:spLocks noChangeAspect="1"/>
                </p:cNvSpPr>
                <p:nvPr/>
              </p:nvSpPr>
              <p:spPr bwMode="auto">
                <a:xfrm>
                  <a:off x="3785" y="1680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0" y="77"/>
                    </a:cxn>
                    <a:cxn ang="0">
                      <a:pos x="0" y="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9">
                      <a:moveTo>
                        <a:pt x="0" y="79"/>
                      </a:moveTo>
                      <a:lnTo>
                        <a:pt x="0" y="77"/>
                      </a:lnTo>
                      <a:lnTo>
                        <a:pt x="0" y="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" name="Line 3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85" y="1650"/>
                  <a:ext cx="1" cy="2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" name="Freeform 360"/>
                <p:cNvSpPr>
                  <a:spLocks noChangeAspect="1"/>
                </p:cNvSpPr>
                <p:nvPr/>
              </p:nvSpPr>
              <p:spPr bwMode="auto">
                <a:xfrm>
                  <a:off x="3785" y="1620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40"/>
                    </a:cxn>
                    <a:cxn ang="0">
                      <a:pos x="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80">
                      <a:moveTo>
                        <a:pt x="0" y="80"/>
                      </a:moveTo>
                      <a:lnTo>
                        <a:pt x="0" y="40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" name="Freeform 361"/>
                <p:cNvSpPr>
                  <a:spLocks noChangeAspect="1"/>
                </p:cNvSpPr>
                <p:nvPr/>
              </p:nvSpPr>
              <p:spPr bwMode="auto">
                <a:xfrm>
                  <a:off x="3785" y="1597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48"/>
                    </a:cxn>
                    <a:cxn ang="0">
                      <a:pos x="1" y="12"/>
                    </a:cxn>
                    <a:cxn ang="0">
                      <a:pos x="1" y="9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55">
                      <a:moveTo>
                        <a:pt x="0" y="55"/>
                      </a:moveTo>
                      <a:lnTo>
                        <a:pt x="0" y="48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" name="Freeform 362"/>
                <p:cNvSpPr>
                  <a:spLocks noChangeAspect="1"/>
                </p:cNvSpPr>
                <p:nvPr/>
              </p:nvSpPr>
              <p:spPr bwMode="auto">
                <a:xfrm>
                  <a:off x="3800" y="1593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" y="3"/>
                    </a:cxn>
                    <a:cxn ang="0">
                      <a:pos x="41" y="2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4" h="8">
                      <a:moveTo>
                        <a:pt x="0" y="8"/>
                      </a:moveTo>
                      <a:lnTo>
                        <a:pt x="31" y="3"/>
                      </a:lnTo>
                      <a:lnTo>
                        <a:pt x="41" y="2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" name="Freeform 363"/>
                <p:cNvSpPr>
                  <a:spLocks noChangeAspect="1"/>
                </p:cNvSpPr>
                <p:nvPr/>
              </p:nvSpPr>
              <p:spPr bwMode="auto">
                <a:xfrm>
                  <a:off x="3826" y="159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74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2">
                      <a:moveTo>
                        <a:pt x="0" y="2"/>
                      </a:moveTo>
                      <a:lnTo>
                        <a:pt x="74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" name="Freeform 364"/>
                <p:cNvSpPr>
                  <a:spLocks noChangeAspect="1"/>
                </p:cNvSpPr>
                <p:nvPr/>
              </p:nvSpPr>
              <p:spPr bwMode="auto">
                <a:xfrm>
                  <a:off x="3852" y="159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43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43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" name="Freeform 365"/>
                <p:cNvSpPr>
                  <a:spLocks noChangeAspect="1"/>
                </p:cNvSpPr>
                <p:nvPr/>
              </p:nvSpPr>
              <p:spPr bwMode="auto">
                <a:xfrm>
                  <a:off x="3877" y="1591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" name="Freeform 366"/>
                <p:cNvSpPr>
                  <a:spLocks noChangeAspect="1"/>
                </p:cNvSpPr>
                <p:nvPr/>
              </p:nvSpPr>
              <p:spPr bwMode="auto">
                <a:xfrm>
                  <a:off x="3903" y="159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0"/>
                    </a:cxn>
                    <a:cxn ang="0">
                      <a:pos x="43" y="0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85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43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" name="Freeform 367"/>
                <p:cNvSpPr>
                  <a:spLocks noChangeAspect="1"/>
                </p:cNvSpPr>
                <p:nvPr/>
              </p:nvSpPr>
              <p:spPr bwMode="auto">
                <a:xfrm>
                  <a:off x="3929" y="1591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>
                      <a:moveTo>
                        <a:pt x="0" y="0"/>
                      </a:moveTo>
                      <a:lnTo>
                        <a:pt x="67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" name="Freeform 368"/>
                <p:cNvSpPr>
                  <a:spLocks noChangeAspect="1"/>
                </p:cNvSpPr>
                <p:nvPr/>
              </p:nvSpPr>
              <p:spPr bwMode="auto">
                <a:xfrm>
                  <a:off x="3955" y="159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0"/>
                    </a:cxn>
                    <a:cxn ang="0">
                      <a:pos x="43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43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" name="Freeform 369"/>
                <p:cNvSpPr>
                  <a:spLocks noChangeAspect="1"/>
                </p:cNvSpPr>
                <p:nvPr/>
              </p:nvSpPr>
              <p:spPr bwMode="auto">
                <a:xfrm>
                  <a:off x="3981" y="1592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" name="Freeform 370"/>
                <p:cNvSpPr>
                  <a:spLocks noChangeAspect="1"/>
                </p:cNvSpPr>
                <p:nvPr/>
              </p:nvSpPr>
              <p:spPr bwMode="auto">
                <a:xfrm>
                  <a:off x="4006" y="1592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43" y="0"/>
                    </a:cxn>
                    <a:cxn ang="0">
                      <a:pos x="86" y="1"/>
                    </a:cxn>
                  </a:cxnLst>
                  <a:rect l="0" t="0" r="r" b="b"/>
                  <a:pathLst>
                    <a:path w="86" h="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43" y="0"/>
                      </a:lnTo>
                      <a:lnTo>
                        <a:pt x="8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" name="Freeform 371"/>
                <p:cNvSpPr>
                  <a:spLocks noChangeAspect="1"/>
                </p:cNvSpPr>
                <p:nvPr/>
              </p:nvSpPr>
              <p:spPr bwMode="auto">
                <a:xfrm>
                  <a:off x="4032" y="1592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3" y="1"/>
                    </a:cxn>
                    <a:cxn ang="0">
                      <a:pos x="87" y="1"/>
                    </a:cxn>
                  </a:cxnLst>
                  <a:rect l="0" t="0" r="r" b="b"/>
                  <a:pathLst>
                    <a:path w="87" h="1">
                      <a:moveTo>
                        <a:pt x="0" y="0"/>
                      </a:moveTo>
                      <a:lnTo>
                        <a:pt x="63" y="1"/>
                      </a:lnTo>
                      <a:lnTo>
                        <a:pt x="87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" name="Freeform 372"/>
                <p:cNvSpPr>
                  <a:spLocks noChangeAspect="1"/>
                </p:cNvSpPr>
                <p:nvPr/>
              </p:nvSpPr>
              <p:spPr bwMode="auto">
                <a:xfrm>
                  <a:off x="4058" y="159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85" y="1"/>
                    </a:cxn>
                  </a:cxnLst>
                  <a:rect l="0" t="0" r="r" b="b"/>
                  <a:pathLst>
                    <a:path w="85" h="1">
                      <a:moveTo>
                        <a:pt x="0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8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" name="Freeform 373"/>
                <p:cNvSpPr>
                  <a:spLocks noChangeAspect="1"/>
                </p:cNvSpPr>
                <p:nvPr/>
              </p:nvSpPr>
              <p:spPr bwMode="auto">
                <a:xfrm>
                  <a:off x="4084" y="1593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86" y="1"/>
                    </a:cxn>
                  </a:cxnLst>
                  <a:rect l="0" t="0" r="r" b="b"/>
                  <a:pathLst>
                    <a:path w="86" h="1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8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" name="Line 374"/>
                <p:cNvSpPr>
                  <a:spLocks noChangeAspect="1" noChangeShapeType="1"/>
                </p:cNvSpPr>
                <p:nvPr/>
              </p:nvSpPr>
              <p:spPr bwMode="auto">
                <a:xfrm>
                  <a:off x="4110" y="1594"/>
                  <a:ext cx="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" name="Freeform 375"/>
                <p:cNvSpPr>
                  <a:spLocks noChangeAspect="1"/>
                </p:cNvSpPr>
                <p:nvPr/>
              </p:nvSpPr>
              <p:spPr bwMode="auto">
                <a:xfrm>
                  <a:off x="4182" y="1690"/>
                  <a:ext cx="152" cy="17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90" y="60"/>
                    </a:cxn>
                    <a:cxn ang="0">
                      <a:pos x="182" y="55"/>
                    </a:cxn>
                    <a:cxn ang="0">
                      <a:pos x="273" y="50"/>
                    </a:cxn>
                    <a:cxn ang="0">
                      <a:pos x="361" y="43"/>
                    </a:cxn>
                    <a:cxn ang="0">
                      <a:pos x="449" y="34"/>
                    </a:cxn>
                    <a:cxn ang="0">
                      <a:pos x="536" y="26"/>
                    </a:cxn>
                    <a:cxn ang="0">
                      <a:pos x="648" y="13"/>
                    </a:cxn>
                    <a:cxn ang="0">
                      <a:pos x="759" y="0"/>
                    </a:cxn>
                  </a:cxnLst>
                  <a:rect l="0" t="0" r="r" b="b"/>
                  <a:pathLst>
                    <a:path w="759" h="65">
                      <a:moveTo>
                        <a:pt x="0" y="65"/>
                      </a:moveTo>
                      <a:lnTo>
                        <a:pt x="90" y="60"/>
                      </a:lnTo>
                      <a:lnTo>
                        <a:pt x="182" y="55"/>
                      </a:lnTo>
                      <a:lnTo>
                        <a:pt x="273" y="50"/>
                      </a:lnTo>
                      <a:lnTo>
                        <a:pt x="361" y="43"/>
                      </a:lnTo>
                      <a:lnTo>
                        <a:pt x="449" y="34"/>
                      </a:lnTo>
                      <a:lnTo>
                        <a:pt x="536" y="26"/>
                      </a:lnTo>
                      <a:lnTo>
                        <a:pt x="648" y="13"/>
                      </a:lnTo>
                      <a:lnTo>
                        <a:pt x="75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" name="Freeform 376"/>
                <p:cNvSpPr>
                  <a:spLocks noChangeAspect="1"/>
                </p:cNvSpPr>
                <p:nvPr/>
              </p:nvSpPr>
              <p:spPr bwMode="auto">
                <a:xfrm>
                  <a:off x="4115" y="1594"/>
                  <a:ext cx="219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92" y="2"/>
                    </a:cxn>
                    <a:cxn ang="0">
                      <a:pos x="174" y="3"/>
                    </a:cxn>
                    <a:cxn ang="0">
                      <a:pos x="257" y="5"/>
                    </a:cxn>
                    <a:cxn ang="0">
                      <a:pos x="340" y="7"/>
                    </a:cxn>
                    <a:cxn ang="0">
                      <a:pos x="424" y="9"/>
                    </a:cxn>
                    <a:cxn ang="0">
                      <a:pos x="507" y="11"/>
                    </a:cxn>
                    <a:cxn ang="0">
                      <a:pos x="591" y="14"/>
                    </a:cxn>
                    <a:cxn ang="0">
                      <a:pos x="675" y="17"/>
                    </a:cxn>
                    <a:cxn ang="0">
                      <a:pos x="759" y="20"/>
                    </a:cxn>
                    <a:cxn ang="0">
                      <a:pos x="843" y="23"/>
                    </a:cxn>
                    <a:cxn ang="0">
                      <a:pos x="928" y="26"/>
                    </a:cxn>
                    <a:cxn ang="0">
                      <a:pos x="1012" y="30"/>
                    </a:cxn>
                    <a:cxn ang="0">
                      <a:pos x="1096" y="35"/>
                    </a:cxn>
                  </a:cxnLst>
                  <a:rect l="0" t="0" r="r" b="b"/>
                  <a:pathLst>
                    <a:path w="1096" h="35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92" y="2"/>
                      </a:lnTo>
                      <a:lnTo>
                        <a:pt x="174" y="3"/>
                      </a:lnTo>
                      <a:lnTo>
                        <a:pt x="257" y="5"/>
                      </a:lnTo>
                      <a:lnTo>
                        <a:pt x="340" y="7"/>
                      </a:lnTo>
                      <a:lnTo>
                        <a:pt x="424" y="9"/>
                      </a:lnTo>
                      <a:lnTo>
                        <a:pt x="507" y="11"/>
                      </a:lnTo>
                      <a:lnTo>
                        <a:pt x="591" y="14"/>
                      </a:lnTo>
                      <a:lnTo>
                        <a:pt x="675" y="17"/>
                      </a:lnTo>
                      <a:lnTo>
                        <a:pt x="759" y="20"/>
                      </a:lnTo>
                      <a:lnTo>
                        <a:pt x="843" y="23"/>
                      </a:lnTo>
                      <a:lnTo>
                        <a:pt x="928" y="26"/>
                      </a:lnTo>
                      <a:lnTo>
                        <a:pt x="1012" y="30"/>
                      </a:lnTo>
                      <a:lnTo>
                        <a:pt x="1096" y="3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1" name="Freeform 377"/>
                <p:cNvSpPr>
                  <a:spLocks noChangeAspect="1"/>
                </p:cNvSpPr>
                <p:nvPr/>
              </p:nvSpPr>
              <p:spPr bwMode="auto">
                <a:xfrm>
                  <a:off x="4202" y="1740"/>
                  <a:ext cx="132" cy="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09" y="23"/>
                    </a:cxn>
                    <a:cxn ang="0">
                      <a:pos x="217" y="20"/>
                    </a:cxn>
                    <a:cxn ang="0">
                      <a:pos x="325" y="16"/>
                    </a:cxn>
                    <a:cxn ang="0">
                      <a:pos x="409" y="13"/>
                    </a:cxn>
                    <a:cxn ang="0">
                      <a:pos x="494" y="9"/>
                    </a:cxn>
                    <a:cxn ang="0">
                      <a:pos x="578" y="5"/>
                    </a:cxn>
                    <a:cxn ang="0">
                      <a:pos x="662" y="0"/>
                    </a:cxn>
                  </a:cxnLst>
                  <a:rect l="0" t="0" r="r" b="b"/>
                  <a:pathLst>
                    <a:path w="662" h="26">
                      <a:moveTo>
                        <a:pt x="0" y="26"/>
                      </a:moveTo>
                      <a:lnTo>
                        <a:pt x="109" y="23"/>
                      </a:lnTo>
                      <a:lnTo>
                        <a:pt x="217" y="20"/>
                      </a:lnTo>
                      <a:lnTo>
                        <a:pt x="325" y="16"/>
                      </a:lnTo>
                      <a:lnTo>
                        <a:pt x="409" y="13"/>
                      </a:lnTo>
                      <a:lnTo>
                        <a:pt x="494" y="9"/>
                      </a:lnTo>
                      <a:lnTo>
                        <a:pt x="578" y="5"/>
                      </a:lnTo>
                      <a:lnTo>
                        <a:pt x="662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2" name="Line 3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35" y="1671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3" name="Line 3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35" y="165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4" name="Freeform 380"/>
                <p:cNvSpPr>
                  <a:spLocks noChangeAspect="1"/>
                </p:cNvSpPr>
                <p:nvPr/>
              </p:nvSpPr>
              <p:spPr bwMode="auto">
                <a:xfrm>
                  <a:off x="4334" y="1603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57"/>
                    </a:cxn>
                    <a:cxn ang="0">
                      <a:pos x="2" y="119"/>
                    </a:cxn>
                    <a:cxn ang="0">
                      <a:pos x="2" y="199"/>
                    </a:cxn>
                  </a:cxnLst>
                  <a:rect l="0" t="0" r="r" b="b"/>
                  <a:pathLst>
                    <a:path w="2" h="199">
                      <a:moveTo>
                        <a:pt x="0" y="0"/>
                      </a:moveTo>
                      <a:lnTo>
                        <a:pt x="1" y="57"/>
                      </a:lnTo>
                      <a:lnTo>
                        <a:pt x="2" y="119"/>
                      </a:lnTo>
                      <a:lnTo>
                        <a:pt x="2" y="19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5" name="Freeform 381"/>
                <p:cNvSpPr>
                  <a:spLocks noChangeAspect="1"/>
                </p:cNvSpPr>
                <p:nvPr/>
              </p:nvSpPr>
              <p:spPr bwMode="auto">
                <a:xfrm>
                  <a:off x="4334" y="1690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0" y="197"/>
                    </a:cxn>
                    <a:cxn ang="0">
                      <a:pos x="1" y="141"/>
                    </a:cxn>
                    <a:cxn ang="0">
                      <a:pos x="2" y="7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97">
                      <a:moveTo>
                        <a:pt x="0" y="197"/>
                      </a:moveTo>
                      <a:lnTo>
                        <a:pt x="1" y="141"/>
                      </a:lnTo>
                      <a:lnTo>
                        <a:pt x="2" y="7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6" name="Line 382"/>
                <p:cNvSpPr>
                  <a:spLocks noChangeAspect="1" noChangeShapeType="1"/>
                </p:cNvSpPr>
                <p:nvPr/>
              </p:nvSpPr>
              <p:spPr bwMode="auto">
                <a:xfrm>
                  <a:off x="4154" y="165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7" name="Freeform 383"/>
                <p:cNvSpPr>
                  <a:spLocks noChangeAspect="1"/>
                </p:cNvSpPr>
                <p:nvPr/>
              </p:nvSpPr>
              <p:spPr bwMode="auto">
                <a:xfrm>
                  <a:off x="4099" y="1647"/>
                  <a:ext cx="5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"/>
                    </a:cxn>
                    <a:cxn ang="0">
                      <a:pos x="64" y="4"/>
                    </a:cxn>
                    <a:cxn ang="0">
                      <a:pos x="158" y="8"/>
                    </a:cxn>
                    <a:cxn ang="0">
                      <a:pos x="276" y="12"/>
                    </a:cxn>
                  </a:cxnLst>
                  <a:rect l="0" t="0" r="r" b="b"/>
                  <a:pathLst>
                    <a:path w="276" h="12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64" y="4"/>
                      </a:lnTo>
                      <a:lnTo>
                        <a:pt x="158" y="8"/>
                      </a:lnTo>
                      <a:lnTo>
                        <a:pt x="276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8" name="Freeform 384"/>
                <p:cNvSpPr>
                  <a:spLocks noChangeAspect="1"/>
                </p:cNvSpPr>
                <p:nvPr/>
              </p:nvSpPr>
              <p:spPr bwMode="auto">
                <a:xfrm>
                  <a:off x="4102" y="1634"/>
                  <a:ext cx="232" cy="1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0" y="1"/>
                    </a:cxn>
                    <a:cxn ang="0">
                      <a:pos x="65" y="0"/>
                    </a:cxn>
                    <a:cxn ang="0">
                      <a:pos x="159" y="1"/>
                    </a:cxn>
                    <a:cxn ang="0">
                      <a:pos x="252" y="2"/>
                    </a:cxn>
                    <a:cxn ang="0">
                      <a:pos x="346" y="5"/>
                    </a:cxn>
                    <a:cxn ang="0">
                      <a:pos x="437" y="8"/>
                    </a:cxn>
                    <a:cxn ang="0">
                      <a:pos x="527" y="13"/>
                    </a:cxn>
                    <a:cxn ang="0">
                      <a:pos x="619" y="18"/>
                    </a:cxn>
                    <a:cxn ang="0">
                      <a:pos x="710" y="25"/>
                    </a:cxn>
                    <a:cxn ang="0">
                      <a:pos x="791" y="32"/>
                    </a:cxn>
                    <a:cxn ang="0">
                      <a:pos x="871" y="39"/>
                    </a:cxn>
                    <a:cxn ang="0">
                      <a:pos x="951" y="48"/>
                    </a:cxn>
                    <a:cxn ang="0">
                      <a:pos x="1055" y="59"/>
                    </a:cxn>
                    <a:cxn ang="0">
                      <a:pos x="1159" y="73"/>
                    </a:cxn>
                  </a:cxnLst>
                  <a:rect l="0" t="0" r="r" b="b"/>
                  <a:pathLst>
                    <a:path w="1159" h="73">
                      <a:moveTo>
                        <a:pt x="0" y="1"/>
                      </a:moveTo>
                      <a:lnTo>
                        <a:pt x="20" y="1"/>
                      </a:lnTo>
                      <a:lnTo>
                        <a:pt x="65" y="0"/>
                      </a:lnTo>
                      <a:lnTo>
                        <a:pt x="159" y="1"/>
                      </a:lnTo>
                      <a:lnTo>
                        <a:pt x="252" y="2"/>
                      </a:lnTo>
                      <a:lnTo>
                        <a:pt x="346" y="5"/>
                      </a:lnTo>
                      <a:lnTo>
                        <a:pt x="437" y="8"/>
                      </a:lnTo>
                      <a:lnTo>
                        <a:pt x="527" y="13"/>
                      </a:lnTo>
                      <a:lnTo>
                        <a:pt x="619" y="18"/>
                      </a:lnTo>
                      <a:lnTo>
                        <a:pt x="710" y="25"/>
                      </a:lnTo>
                      <a:lnTo>
                        <a:pt x="791" y="32"/>
                      </a:lnTo>
                      <a:lnTo>
                        <a:pt x="871" y="39"/>
                      </a:lnTo>
                      <a:lnTo>
                        <a:pt x="951" y="48"/>
                      </a:lnTo>
                      <a:lnTo>
                        <a:pt x="1055" y="59"/>
                      </a:lnTo>
                      <a:lnTo>
                        <a:pt x="1159" y="7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9" name="Line 3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34" y="1652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0" name="Line 3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34" y="1671"/>
                  <a:ext cx="1" cy="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1" name="Line 387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1744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2" name="Line 388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1744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3" name="Line 389"/>
                <p:cNvSpPr>
                  <a:spLocks noChangeAspect="1" noChangeShapeType="1"/>
                </p:cNvSpPr>
                <p:nvPr/>
              </p:nvSpPr>
              <p:spPr bwMode="auto">
                <a:xfrm>
                  <a:off x="3785" y="1599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4" name="Line 3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85" y="1598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5" name="Line 3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85" y="1598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6" name="Freeform 392"/>
                <p:cNvSpPr>
                  <a:spLocks noChangeAspect="1"/>
                </p:cNvSpPr>
                <p:nvPr/>
              </p:nvSpPr>
              <p:spPr bwMode="auto">
                <a:xfrm>
                  <a:off x="4334" y="1690"/>
                  <a:ext cx="1" cy="50"/>
                </a:xfrm>
                <a:custGeom>
                  <a:avLst/>
                  <a:gdLst/>
                  <a:ahLst/>
                  <a:cxnLst>
                    <a:cxn ang="0">
                      <a:pos x="1" y="197"/>
                    </a:cxn>
                    <a:cxn ang="0">
                      <a:pos x="1" y="141"/>
                    </a:cxn>
                    <a:cxn ang="0">
                      <a:pos x="0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97">
                      <a:moveTo>
                        <a:pt x="1" y="197"/>
                      </a:moveTo>
                      <a:lnTo>
                        <a:pt x="1" y="141"/>
                      </a:lnTo>
                      <a:lnTo>
                        <a:pt x="0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7" name="Freeform 393"/>
                <p:cNvSpPr>
                  <a:spLocks noChangeAspect="1"/>
                </p:cNvSpPr>
                <p:nvPr/>
              </p:nvSpPr>
              <p:spPr bwMode="auto">
                <a:xfrm>
                  <a:off x="4334" y="1603"/>
                  <a:ext cx="1" cy="4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57"/>
                    </a:cxn>
                    <a:cxn ang="0">
                      <a:pos x="0" y="119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1" h="199">
                      <a:moveTo>
                        <a:pt x="1" y="0"/>
                      </a:moveTo>
                      <a:lnTo>
                        <a:pt x="1" y="57"/>
                      </a:lnTo>
                      <a:lnTo>
                        <a:pt x="0" y="119"/>
                      </a:lnTo>
                      <a:lnTo>
                        <a:pt x="0" y="19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8" name="Line 3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77" y="1641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9" name="Freeform 395"/>
                <p:cNvSpPr>
                  <a:spLocks noChangeAspect="1"/>
                </p:cNvSpPr>
                <p:nvPr/>
              </p:nvSpPr>
              <p:spPr bwMode="auto">
                <a:xfrm>
                  <a:off x="3995" y="1638"/>
                  <a:ext cx="17" cy="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1" y="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6">
                      <a:moveTo>
                        <a:pt x="0" y="6"/>
                      </a:moveTo>
                      <a:lnTo>
                        <a:pt x="81" y="1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0" name="Freeform 396"/>
                <p:cNvSpPr>
                  <a:spLocks noChangeAspect="1"/>
                </p:cNvSpPr>
                <p:nvPr/>
              </p:nvSpPr>
              <p:spPr bwMode="auto">
                <a:xfrm>
                  <a:off x="4020" y="1637"/>
                  <a:ext cx="18" cy="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6" y="2"/>
                    </a:cxn>
                    <a:cxn ang="0">
                      <a:pos x="43" y="2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4">
                      <a:moveTo>
                        <a:pt x="0" y="4"/>
                      </a:moveTo>
                      <a:lnTo>
                        <a:pt x="36" y="2"/>
                      </a:lnTo>
                      <a:lnTo>
                        <a:pt x="43" y="2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1" name="Line 3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46" y="1635"/>
                  <a:ext cx="1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2" name="Freeform 398"/>
                <p:cNvSpPr>
                  <a:spLocks noChangeAspect="1"/>
                </p:cNvSpPr>
                <p:nvPr/>
              </p:nvSpPr>
              <p:spPr bwMode="auto">
                <a:xfrm>
                  <a:off x="4072" y="1635"/>
                  <a:ext cx="1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43" y="0"/>
                    </a:cxn>
                    <a:cxn ang="0">
                      <a:pos x="82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1">
                      <a:moveTo>
                        <a:pt x="0" y="1"/>
                      </a:moveTo>
                      <a:lnTo>
                        <a:pt x="43" y="0"/>
                      </a:lnTo>
                      <a:lnTo>
                        <a:pt x="82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3" name="Line 399"/>
                <p:cNvSpPr>
                  <a:spLocks noChangeAspect="1" noChangeShapeType="1"/>
                </p:cNvSpPr>
                <p:nvPr/>
              </p:nvSpPr>
              <p:spPr bwMode="auto">
                <a:xfrm>
                  <a:off x="4098" y="1634"/>
                  <a:ext cx="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4" name="Freeform 400"/>
                <p:cNvSpPr>
                  <a:spLocks noChangeAspect="1"/>
                </p:cNvSpPr>
                <p:nvPr/>
              </p:nvSpPr>
              <p:spPr bwMode="auto">
                <a:xfrm>
                  <a:off x="2292" y="18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5" name="Freeform 401"/>
                <p:cNvSpPr>
                  <a:spLocks noChangeAspect="1"/>
                </p:cNvSpPr>
                <p:nvPr/>
              </p:nvSpPr>
              <p:spPr bwMode="auto">
                <a:xfrm>
                  <a:off x="2292" y="1883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6" name="Line 4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19" y="1872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7" name="Line 403"/>
                <p:cNvSpPr>
                  <a:spLocks noChangeAspect="1" noChangeShapeType="1"/>
                </p:cNvSpPr>
                <p:nvPr/>
              </p:nvSpPr>
              <p:spPr bwMode="auto">
                <a:xfrm>
                  <a:off x="2491" y="1753"/>
                  <a:ext cx="28" cy="12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8" name="Freeform 404"/>
                <p:cNvSpPr>
                  <a:spLocks noChangeAspect="1"/>
                </p:cNvSpPr>
                <p:nvPr/>
              </p:nvSpPr>
              <p:spPr bwMode="auto">
                <a:xfrm>
                  <a:off x="2293" y="1873"/>
                  <a:ext cx="226" cy="10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79" y="41"/>
                    </a:cxn>
                    <a:cxn ang="0">
                      <a:pos x="158" y="39"/>
                    </a:cxn>
                    <a:cxn ang="0">
                      <a:pos x="237" y="37"/>
                    </a:cxn>
                    <a:cxn ang="0">
                      <a:pos x="317" y="34"/>
                    </a:cxn>
                    <a:cxn ang="0">
                      <a:pos x="396" y="31"/>
                    </a:cxn>
                    <a:cxn ang="0">
                      <a:pos x="475" y="28"/>
                    </a:cxn>
                    <a:cxn ang="0">
                      <a:pos x="554" y="26"/>
                    </a:cxn>
                    <a:cxn ang="0">
                      <a:pos x="637" y="23"/>
                    </a:cxn>
                    <a:cxn ang="0">
                      <a:pos x="719" y="20"/>
                    </a:cxn>
                    <a:cxn ang="0">
                      <a:pos x="802" y="16"/>
                    </a:cxn>
                    <a:cxn ang="0">
                      <a:pos x="884" y="13"/>
                    </a:cxn>
                    <a:cxn ang="0">
                      <a:pos x="967" y="8"/>
                    </a:cxn>
                    <a:cxn ang="0">
                      <a:pos x="1049" y="4"/>
                    </a:cxn>
                    <a:cxn ang="0">
                      <a:pos x="1132" y="0"/>
                    </a:cxn>
                  </a:cxnLst>
                  <a:rect l="0" t="0" r="r" b="b"/>
                  <a:pathLst>
                    <a:path w="1132" h="42">
                      <a:moveTo>
                        <a:pt x="0" y="42"/>
                      </a:moveTo>
                      <a:lnTo>
                        <a:pt x="79" y="41"/>
                      </a:lnTo>
                      <a:lnTo>
                        <a:pt x="158" y="39"/>
                      </a:lnTo>
                      <a:lnTo>
                        <a:pt x="237" y="37"/>
                      </a:lnTo>
                      <a:lnTo>
                        <a:pt x="317" y="34"/>
                      </a:lnTo>
                      <a:lnTo>
                        <a:pt x="396" y="31"/>
                      </a:lnTo>
                      <a:lnTo>
                        <a:pt x="475" y="28"/>
                      </a:lnTo>
                      <a:lnTo>
                        <a:pt x="554" y="26"/>
                      </a:lnTo>
                      <a:lnTo>
                        <a:pt x="637" y="23"/>
                      </a:lnTo>
                      <a:lnTo>
                        <a:pt x="719" y="20"/>
                      </a:lnTo>
                      <a:lnTo>
                        <a:pt x="802" y="16"/>
                      </a:lnTo>
                      <a:lnTo>
                        <a:pt x="884" y="13"/>
                      </a:lnTo>
                      <a:lnTo>
                        <a:pt x="967" y="8"/>
                      </a:lnTo>
                      <a:lnTo>
                        <a:pt x="1049" y="4"/>
                      </a:lnTo>
                      <a:lnTo>
                        <a:pt x="113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9" name="Line 405"/>
                <p:cNvSpPr>
                  <a:spLocks noChangeAspect="1" noChangeShapeType="1"/>
                </p:cNvSpPr>
                <p:nvPr/>
              </p:nvSpPr>
              <p:spPr bwMode="auto">
                <a:xfrm>
                  <a:off x="3886" y="1639"/>
                  <a:ext cx="158" cy="31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0" name="Freeform 406"/>
                <p:cNvSpPr>
                  <a:spLocks noChangeAspect="1"/>
                </p:cNvSpPr>
                <p:nvPr/>
              </p:nvSpPr>
              <p:spPr bwMode="auto">
                <a:xfrm>
                  <a:off x="4289" y="1919"/>
                  <a:ext cx="270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7"/>
                    </a:cxn>
                    <a:cxn ang="0">
                      <a:pos x="193" y="14"/>
                    </a:cxn>
                    <a:cxn ang="0">
                      <a:pos x="285" y="21"/>
                    </a:cxn>
                    <a:cxn ang="0">
                      <a:pos x="377" y="26"/>
                    </a:cxn>
                    <a:cxn ang="0">
                      <a:pos x="470" y="31"/>
                    </a:cxn>
                    <a:cxn ang="0">
                      <a:pos x="562" y="35"/>
                    </a:cxn>
                    <a:cxn ang="0">
                      <a:pos x="653" y="40"/>
                    </a:cxn>
                    <a:cxn ang="0">
                      <a:pos x="742" y="44"/>
                    </a:cxn>
                    <a:cxn ang="0">
                      <a:pos x="831" y="49"/>
                    </a:cxn>
                    <a:cxn ang="0">
                      <a:pos x="920" y="56"/>
                    </a:cxn>
                    <a:cxn ang="0">
                      <a:pos x="1010" y="66"/>
                    </a:cxn>
                    <a:cxn ang="0">
                      <a:pos x="1126" y="83"/>
                    </a:cxn>
                    <a:cxn ang="0">
                      <a:pos x="1241" y="106"/>
                    </a:cxn>
                    <a:cxn ang="0">
                      <a:pos x="1354" y="137"/>
                    </a:cxn>
                  </a:cxnLst>
                  <a:rect l="0" t="0" r="r" b="b"/>
                  <a:pathLst>
                    <a:path w="1354" h="137">
                      <a:moveTo>
                        <a:pt x="0" y="0"/>
                      </a:moveTo>
                      <a:lnTo>
                        <a:pt x="96" y="7"/>
                      </a:lnTo>
                      <a:lnTo>
                        <a:pt x="193" y="14"/>
                      </a:lnTo>
                      <a:lnTo>
                        <a:pt x="285" y="21"/>
                      </a:lnTo>
                      <a:lnTo>
                        <a:pt x="377" y="26"/>
                      </a:lnTo>
                      <a:lnTo>
                        <a:pt x="470" y="31"/>
                      </a:lnTo>
                      <a:lnTo>
                        <a:pt x="562" y="35"/>
                      </a:lnTo>
                      <a:lnTo>
                        <a:pt x="653" y="40"/>
                      </a:lnTo>
                      <a:lnTo>
                        <a:pt x="742" y="44"/>
                      </a:lnTo>
                      <a:lnTo>
                        <a:pt x="831" y="49"/>
                      </a:lnTo>
                      <a:lnTo>
                        <a:pt x="920" y="56"/>
                      </a:lnTo>
                      <a:lnTo>
                        <a:pt x="1010" y="66"/>
                      </a:lnTo>
                      <a:lnTo>
                        <a:pt x="1126" y="83"/>
                      </a:lnTo>
                      <a:lnTo>
                        <a:pt x="1241" y="106"/>
                      </a:lnTo>
                      <a:lnTo>
                        <a:pt x="1354" y="13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1" name="Freeform 407"/>
                <p:cNvSpPr>
                  <a:spLocks noChangeAspect="1"/>
                </p:cNvSpPr>
                <p:nvPr/>
              </p:nvSpPr>
              <p:spPr bwMode="auto">
                <a:xfrm>
                  <a:off x="3728" y="1892"/>
                  <a:ext cx="28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12"/>
                    </a:cxn>
                    <a:cxn ang="0">
                      <a:pos x="225" y="21"/>
                    </a:cxn>
                    <a:cxn ang="0">
                      <a:pos x="330" y="29"/>
                    </a:cxn>
                    <a:cxn ang="0">
                      <a:pos x="435" y="37"/>
                    </a:cxn>
                    <a:cxn ang="0">
                      <a:pos x="527" y="42"/>
                    </a:cxn>
                    <a:cxn ang="0">
                      <a:pos x="619" y="47"/>
                    </a:cxn>
                    <a:cxn ang="0">
                      <a:pos x="697" y="50"/>
                    </a:cxn>
                    <a:cxn ang="0">
                      <a:pos x="776" y="52"/>
                    </a:cxn>
                    <a:cxn ang="0">
                      <a:pos x="854" y="55"/>
                    </a:cxn>
                    <a:cxn ang="0">
                      <a:pos x="955" y="56"/>
                    </a:cxn>
                    <a:cxn ang="0">
                      <a:pos x="1056" y="56"/>
                    </a:cxn>
                    <a:cxn ang="0">
                      <a:pos x="1157" y="56"/>
                    </a:cxn>
                    <a:cxn ang="0">
                      <a:pos x="1253" y="56"/>
                    </a:cxn>
                    <a:cxn ang="0">
                      <a:pos x="1349" y="55"/>
                    </a:cxn>
                    <a:cxn ang="0">
                      <a:pos x="1444" y="55"/>
                    </a:cxn>
                  </a:cxnLst>
                  <a:rect l="0" t="0" r="r" b="b"/>
                  <a:pathLst>
                    <a:path w="1444" h="56">
                      <a:moveTo>
                        <a:pt x="0" y="0"/>
                      </a:moveTo>
                      <a:lnTo>
                        <a:pt x="112" y="12"/>
                      </a:lnTo>
                      <a:lnTo>
                        <a:pt x="225" y="21"/>
                      </a:lnTo>
                      <a:lnTo>
                        <a:pt x="330" y="29"/>
                      </a:lnTo>
                      <a:lnTo>
                        <a:pt x="435" y="37"/>
                      </a:lnTo>
                      <a:lnTo>
                        <a:pt x="527" y="42"/>
                      </a:lnTo>
                      <a:lnTo>
                        <a:pt x="619" y="47"/>
                      </a:lnTo>
                      <a:lnTo>
                        <a:pt x="697" y="50"/>
                      </a:lnTo>
                      <a:lnTo>
                        <a:pt x="776" y="52"/>
                      </a:lnTo>
                      <a:lnTo>
                        <a:pt x="854" y="55"/>
                      </a:lnTo>
                      <a:lnTo>
                        <a:pt x="955" y="56"/>
                      </a:lnTo>
                      <a:lnTo>
                        <a:pt x="1056" y="56"/>
                      </a:lnTo>
                      <a:lnTo>
                        <a:pt x="1157" y="56"/>
                      </a:lnTo>
                      <a:lnTo>
                        <a:pt x="1253" y="56"/>
                      </a:lnTo>
                      <a:lnTo>
                        <a:pt x="1349" y="55"/>
                      </a:lnTo>
                      <a:lnTo>
                        <a:pt x="1444" y="5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2" name="Line 408"/>
                <p:cNvSpPr>
                  <a:spLocks noChangeAspect="1" noChangeShapeType="1"/>
                </p:cNvSpPr>
                <p:nvPr/>
              </p:nvSpPr>
              <p:spPr bwMode="auto">
                <a:xfrm>
                  <a:off x="4154" y="1650"/>
                  <a:ext cx="153" cy="30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3" name="Freeform 409"/>
                <p:cNvSpPr>
                  <a:spLocks noChangeAspect="1"/>
                </p:cNvSpPr>
                <p:nvPr/>
              </p:nvSpPr>
              <p:spPr bwMode="auto">
                <a:xfrm>
                  <a:off x="3886" y="1639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4" name="Freeform 410"/>
                <p:cNvSpPr>
                  <a:spLocks noChangeAspect="1"/>
                </p:cNvSpPr>
                <p:nvPr/>
              </p:nvSpPr>
              <p:spPr bwMode="auto">
                <a:xfrm>
                  <a:off x="3886" y="1636"/>
                  <a:ext cx="213" cy="1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03" y="5"/>
                    </a:cxn>
                    <a:cxn ang="0">
                      <a:pos x="206" y="1"/>
                    </a:cxn>
                    <a:cxn ang="0">
                      <a:pos x="308" y="0"/>
                    </a:cxn>
                    <a:cxn ang="0">
                      <a:pos x="430" y="2"/>
                    </a:cxn>
                    <a:cxn ang="0">
                      <a:pos x="523" y="6"/>
                    </a:cxn>
                    <a:cxn ang="0">
                      <a:pos x="617" y="10"/>
                    </a:cxn>
                    <a:cxn ang="0">
                      <a:pos x="709" y="16"/>
                    </a:cxn>
                    <a:cxn ang="0">
                      <a:pos x="802" y="23"/>
                    </a:cxn>
                    <a:cxn ang="0">
                      <a:pos x="888" y="29"/>
                    </a:cxn>
                    <a:cxn ang="0">
                      <a:pos x="975" y="36"/>
                    </a:cxn>
                    <a:cxn ang="0">
                      <a:pos x="1061" y="45"/>
                    </a:cxn>
                  </a:cxnLst>
                  <a:rect l="0" t="0" r="r" b="b"/>
                  <a:pathLst>
                    <a:path w="1061" h="45">
                      <a:moveTo>
                        <a:pt x="0" y="14"/>
                      </a:moveTo>
                      <a:lnTo>
                        <a:pt x="103" y="5"/>
                      </a:lnTo>
                      <a:lnTo>
                        <a:pt x="206" y="1"/>
                      </a:lnTo>
                      <a:lnTo>
                        <a:pt x="308" y="0"/>
                      </a:lnTo>
                      <a:lnTo>
                        <a:pt x="430" y="2"/>
                      </a:lnTo>
                      <a:lnTo>
                        <a:pt x="523" y="6"/>
                      </a:lnTo>
                      <a:lnTo>
                        <a:pt x="617" y="10"/>
                      </a:lnTo>
                      <a:lnTo>
                        <a:pt x="709" y="16"/>
                      </a:lnTo>
                      <a:lnTo>
                        <a:pt x="802" y="23"/>
                      </a:lnTo>
                      <a:lnTo>
                        <a:pt x="888" y="29"/>
                      </a:lnTo>
                      <a:lnTo>
                        <a:pt x="975" y="36"/>
                      </a:lnTo>
                      <a:lnTo>
                        <a:pt x="1061" y="4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5" name="Freeform 411"/>
                <p:cNvSpPr>
                  <a:spLocks noChangeAspect="1"/>
                </p:cNvSpPr>
                <p:nvPr/>
              </p:nvSpPr>
              <p:spPr bwMode="auto">
                <a:xfrm>
                  <a:off x="2929" y="1862"/>
                  <a:ext cx="79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" y="6"/>
                    </a:cxn>
                    <a:cxn ang="0">
                      <a:pos x="199" y="11"/>
                    </a:cxn>
                    <a:cxn ang="0">
                      <a:pos x="298" y="16"/>
                    </a:cxn>
                    <a:cxn ang="0">
                      <a:pos x="397" y="21"/>
                    </a:cxn>
                  </a:cxnLst>
                  <a:rect l="0" t="0" r="r" b="b"/>
                  <a:pathLst>
                    <a:path w="397" h="21">
                      <a:moveTo>
                        <a:pt x="0" y="0"/>
                      </a:moveTo>
                      <a:lnTo>
                        <a:pt x="99" y="6"/>
                      </a:lnTo>
                      <a:lnTo>
                        <a:pt x="199" y="11"/>
                      </a:lnTo>
                      <a:lnTo>
                        <a:pt x="298" y="16"/>
                      </a:lnTo>
                      <a:lnTo>
                        <a:pt x="397" y="2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6" name="Freeform 412"/>
                <p:cNvSpPr>
                  <a:spLocks noChangeAspect="1"/>
                </p:cNvSpPr>
                <p:nvPr/>
              </p:nvSpPr>
              <p:spPr bwMode="auto">
                <a:xfrm>
                  <a:off x="3008" y="1867"/>
                  <a:ext cx="72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3"/>
                    </a:cxn>
                    <a:cxn ang="0">
                      <a:pos x="169" y="7"/>
                    </a:cxn>
                    <a:cxn ang="0">
                      <a:pos x="253" y="9"/>
                    </a:cxn>
                    <a:cxn ang="0">
                      <a:pos x="338" y="11"/>
                    </a:cxn>
                    <a:cxn ang="0">
                      <a:pos x="424" y="11"/>
                    </a:cxn>
                    <a:cxn ang="0">
                      <a:pos x="510" y="12"/>
                    </a:cxn>
                    <a:cxn ang="0">
                      <a:pos x="600" y="12"/>
                    </a:cxn>
                    <a:cxn ang="0">
                      <a:pos x="691" y="12"/>
                    </a:cxn>
                    <a:cxn ang="0">
                      <a:pos x="781" y="12"/>
                    </a:cxn>
                    <a:cxn ang="0">
                      <a:pos x="869" y="11"/>
                    </a:cxn>
                    <a:cxn ang="0">
                      <a:pos x="956" y="11"/>
                    </a:cxn>
                    <a:cxn ang="0">
                      <a:pos x="1043" y="10"/>
                    </a:cxn>
                    <a:cxn ang="0">
                      <a:pos x="1130" y="9"/>
                    </a:cxn>
                    <a:cxn ang="0">
                      <a:pos x="1218" y="9"/>
                    </a:cxn>
                    <a:cxn ang="0">
                      <a:pos x="1305" y="8"/>
                    </a:cxn>
                    <a:cxn ang="0">
                      <a:pos x="1394" y="7"/>
                    </a:cxn>
                    <a:cxn ang="0">
                      <a:pos x="1480" y="5"/>
                    </a:cxn>
                    <a:cxn ang="0">
                      <a:pos x="1567" y="5"/>
                    </a:cxn>
                    <a:cxn ang="0">
                      <a:pos x="1654" y="4"/>
                    </a:cxn>
                    <a:cxn ang="0">
                      <a:pos x="1740" y="4"/>
                    </a:cxn>
                    <a:cxn ang="0">
                      <a:pos x="1827" y="3"/>
                    </a:cxn>
                    <a:cxn ang="0">
                      <a:pos x="1922" y="3"/>
                    </a:cxn>
                    <a:cxn ang="0">
                      <a:pos x="2017" y="3"/>
                    </a:cxn>
                    <a:cxn ang="0">
                      <a:pos x="2106" y="4"/>
                    </a:cxn>
                    <a:cxn ang="0">
                      <a:pos x="2196" y="5"/>
                    </a:cxn>
                    <a:cxn ang="0">
                      <a:pos x="2287" y="8"/>
                    </a:cxn>
                    <a:cxn ang="0">
                      <a:pos x="2377" y="10"/>
                    </a:cxn>
                    <a:cxn ang="0">
                      <a:pos x="2460" y="13"/>
                    </a:cxn>
                    <a:cxn ang="0">
                      <a:pos x="2542" y="16"/>
                    </a:cxn>
                    <a:cxn ang="0">
                      <a:pos x="2624" y="20"/>
                    </a:cxn>
                    <a:cxn ang="0">
                      <a:pos x="2707" y="24"/>
                    </a:cxn>
                    <a:cxn ang="0">
                      <a:pos x="2789" y="28"/>
                    </a:cxn>
                    <a:cxn ang="0">
                      <a:pos x="2890" y="36"/>
                    </a:cxn>
                    <a:cxn ang="0">
                      <a:pos x="3012" y="44"/>
                    </a:cxn>
                    <a:cxn ang="0">
                      <a:pos x="3142" y="55"/>
                    </a:cxn>
                    <a:cxn ang="0">
                      <a:pos x="3246" y="64"/>
                    </a:cxn>
                    <a:cxn ang="0">
                      <a:pos x="3350" y="73"/>
                    </a:cxn>
                    <a:cxn ang="0">
                      <a:pos x="3457" y="84"/>
                    </a:cxn>
                    <a:cxn ang="0">
                      <a:pos x="3564" y="94"/>
                    </a:cxn>
                    <a:cxn ang="0">
                      <a:pos x="3599" y="97"/>
                    </a:cxn>
                  </a:cxnLst>
                  <a:rect l="0" t="0" r="r" b="b"/>
                  <a:pathLst>
                    <a:path w="3599" h="97">
                      <a:moveTo>
                        <a:pt x="0" y="0"/>
                      </a:moveTo>
                      <a:lnTo>
                        <a:pt x="85" y="3"/>
                      </a:lnTo>
                      <a:lnTo>
                        <a:pt x="169" y="7"/>
                      </a:lnTo>
                      <a:lnTo>
                        <a:pt x="253" y="9"/>
                      </a:lnTo>
                      <a:lnTo>
                        <a:pt x="338" y="11"/>
                      </a:lnTo>
                      <a:lnTo>
                        <a:pt x="424" y="11"/>
                      </a:lnTo>
                      <a:lnTo>
                        <a:pt x="510" y="12"/>
                      </a:lnTo>
                      <a:lnTo>
                        <a:pt x="600" y="12"/>
                      </a:lnTo>
                      <a:lnTo>
                        <a:pt x="691" y="12"/>
                      </a:lnTo>
                      <a:lnTo>
                        <a:pt x="781" y="12"/>
                      </a:lnTo>
                      <a:lnTo>
                        <a:pt x="869" y="11"/>
                      </a:lnTo>
                      <a:lnTo>
                        <a:pt x="956" y="11"/>
                      </a:lnTo>
                      <a:lnTo>
                        <a:pt x="1043" y="10"/>
                      </a:lnTo>
                      <a:lnTo>
                        <a:pt x="1130" y="9"/>
                      </a:lnTo>
                      <a:lnTo>
                        <a:pt x="1218" y="9"/>
                      </a:lnTo>
                      <a:lnTo>
                        <a:pt x="1305" y="8"/>
                      </a:lnTo>
                      <a:lnTo>
                        <a:pt x="1394" y="7"/>
                      </a:lnTo>
                      <a:lnTo>
                        <a:pt x="1480" y="5"/>
                      </a:lnTo>
                      <a:lnTo>
                        <a:pt x="1567" y="5"/>
                      </a:lnTo>
                      <a:lnTo>
                        <a:pt x="1654" y="4"/>
                      </a:lnTo>
                      <a:lnTo>
                        <a:pt x="1740" y="4"/>
                      </a:lnTo>
                      <a:lnTo>
                        <a:pt x="1827" y="3"/>
                      </a:lnTo>
                      <a:lnTo>
                        <a:pt x="1922" y="3"/>
                      </a:lnTo>
                      <a:lnTo>
                        <a:pt x="2017" y="3"/>
                      </a:lnTo>
                      <a:lnTo>
                        <a:pt x="2106" y="4"/>
                      </a:lnTo>
                      <a:lnTo>
                        <a:pt x="2196" y="5"/>
                      </a:lnTo>
                      <a:lnTo>
                        <a:pt x="2287" y="8"/>
                      </a:lnTo>
                      <a:lnTo>
                        <a:pt x="2377" y="10"/>
                      </a:lnTo>
                      <a:lnTo>
                        <a:pt x="2460" y="13"/>
                      </a:lnTo>
                      <a:lnTo>
                        <a:pt x="2542" y="16"/>
                      </a:lnTo>
                      <a:lnTo>
                        <a:pt x="2624" y="20"/>
                      </a:lnTo>
                      <a:lnTo>
                        <a:pt x="2707" y="24"/>
                      </a:lnTo>
                      <a:lnTo>
                        <a:pt x="2789" y="28"/>
                      </a:lnTo>
                      <a:lnTo>
                        <a:pt x="2890" y="36"/>
                      </a:lnTo>
                      <a:lnTo>
                        <a:pt x="3012" y="44"/>
                      </a:lnTo>
                      <a:lnTo>
                        <a:pt x="3142" y="55"/>
                      </a:lnTo>
                      <a:lnTo>
                        <a:pt x="3246" y="64"/>
                      </a:lnTo>
                      <a:lnTo>
                        <a:pt x="3350" y="73"/>
                      </a:lnTo>
                      <a:lnTo>
                        <a:pt x="3457" y="84"/>
                      </a:lnTo>
                      <a:lnTo>
                        <a:pt x="3564" y="94"/>
                      </a:lnTo>
                      <a:lnTo>
                        <a:pt x="3599" y="9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7" name="Freeform 413"/>
                <p:cNvSpPr>
                  <a:spLocks noChangeAspect="1"/>
                </p:cNvSpPr>
                <p:nvPr/>
              </p:nvSpPr>
              <p:spPr bwMode="auto">
                <a:xfrm>
                  <a:off x="4099" y="1647"/>
                  <a:ext cx="5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2"/>
                    </a:cxn>
                    <a:cxn ang="0">
                      <a:pos x="64" y="4"/>
                    </a:cxn>
                    <a:cxn ang="0">
                      <a:pos x="158" y="8"/>
                    </a:cxn>
                    <a:cxn ang="0">
                      <a:pos x="276" y="12"/>
                    </a:cxn>
                  </a:cxnLst>
                  <a:rect l="0" t="0" r="r" b="b"/>
                  <a:pathLst>
                    <a:path w="276" h="12">
                      <a:moveTo>
                        <a:pt x="0" y="0"/>
                      </a:moveTo>
                      <a:lnTo>
                        <a:pt x="19" y="2"/>
                      </a:lnTo>
                      <a:lnTo>
                        <a:pt x="64" y="4"/>
                      </a:lnTo>
                      <a:lnTo>
                        <a:pt x="158" y="8"/>
                      </a:lnTo>
                      <a:lnTo>
                        <a:pt x="276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8" name="Freeform 414"/>
                <p:cNvSpPr>
                  <a:spLocks noChangeAspect="1"/>
                </p:cNvSpPr>
                <p:nvPr/>
              </p:nvSpPr>
              <p:spPr bwMode="auto">
                <a:xfrm>
                  <a:off x="2518" y="1857"/>
                  <a:ext cx="368" cy="12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104" y="42"/>
                    </a:cxn>
                    <a:cxn ang="0">
                      <a:pos x="209" y="39"/>
                    </a:cxn>
                    <a:cxn ang="0">
                      <a:pos x="313" y="35"/>
                    </a:cxn>
                    <a:cxn ang="0">
                      <a:pos x="417" y="32"/>
                    </a:cxn>
                    <a:cxn ang="0">
                      <a:pos x="508" y="29"/>
                    </a:cxn>
                    <a:cxn ang="0">
                      <a:pos x="600" y="27"/>
                    </a:cxn>
                    <a:cxn ang="0">
                      <a:pos x="691" y="24"/>
                    </a:cxn>
                    <a:cxn ang="0">
                      <a:pos x="782" y="20"/>
                    </a:cxn>
                    <a:cxn ang="0">
                      <a:pos x="873" y="18"/>
                    </a:cxn>
                    <a:cxn ang="0">
                      <a:pos x="965" y="15"/>
                    </a:cxn>
                    <a:cxn ang="0">
                      <a:pos x="1049" y="13"/>
                    </a:cxn>
                    <a:cxn ang="0">
                      <a:pos x="1134" y="10"/>
                    </a:cxn>
                    <a:cxn ang="0">
                      <a:pos x="1219" y="8"/>
                    </a:cxn>
                    <a:cxn ang="0">
                      <a:pos x="1304" y="6"/>
                    </a:cxn>
                    <a:cxn ang="0">
                      <a:pos x="1388" y="5"/>
                    </a:cxn>
                    <a:cxn ang="0">
                      <a:pos x="1473" y="3"/>
                    </a:cxn>
                    <a:cxn ang="0">
                      <a:pos x="1558" y="2"/>
                    </a:cxn>
                    <a:cxn ang="0">
                      <a:pos x="1652" y="1"/>
                    </a:cxn>
                    <a:cxn ang="0">
                      <a:pos x="1744" y="0"/>
                    </a:cxn>
                    <a:cxn ang="0">
                      <a:pos x="1838" y="0"/>
                    </a:cxn>
                  </a:cxnLst>
                  <a:rect l="0" t="0" r="r" b="b"/>
                  <a:pathLst>
                    <a:path w="1838" h="47">
                      <a:moveTo>
                        <a:pt x="0" y="47"/>
                      </a:moveTo>
                      <a:lnTo>
                        <a:pt x="104" y="42"/>
                      </a:lnTo>
                      <a:lnTo>
                        <a:pt x="209" y="39"/>
                      </a:lnTo>
                      <a:lnTo>
                        <a:pt x="313" y="35"/>
                      </a:lnTo>
                      <a:lnTo>
                        <a:pt x="417" y="32"/>
                      </a:lnTo>
                      <a:lnTo>
                        <a:pt x="508" y="29"/>
                      </a:lnTo>
                      <a:lnTo>
                        <a:pt x="600" y="27"/>
                      </a:lnTo>
                      <a:lnTo>
                        <a:pt x="691" y="24"/>
                      </a:lnTo>
                      <a:lnTo>
                        <a:pt x="782" y="20"/>
                      </a:lnTo>
                      <a:lnTo>
                        <a:pt x="873" y="18"/>
                      </a:lnTo>
                      <a:lnTo>
                        <a:pt x="965" y="15"/>
                      </a:lnTo>
                      <a:lnTo>
                        <a:pt x="1049" y="13"/>
                      </a:lnTo>
                      <a:lnTo>
                        <a:pt x="1134" y="10"/>
                      </a:lnTo>
                      <a:lnTo>
                        <a:pt x="1219" y="8"/>
                      </a:lnTo>
                      <a:lnTo>
                        <a:pt x="1304" y="6"/>
                      </a:lnTo>
                      <a:lnTo>
                        <a:pt x="1388" y="5"/>
                      </a:lnTo>
                      <a:lnTo>
                        <a:pt x="1473" y="3"/>
                      </a:lnTo>
                      <a:lnTo>
                        <a:pt x="1558" y="2"/>
                      </a:lnTo>
                      <a:lnTo>
                        <a:pt x="1652" y="1"/>
                      </a:lnTo>
                      <a:lnTo>
                        <a:pt x="1744" y="0"/>
                      </a:lnTo>
                      <a:lnTo>
                        <a:pt x="1838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9" name="Freeform 415"/>
                <p:cNvSpPr>
                  <a:spLocks noChangeAspect="1"/>
                </p:cNvSpPr>
                <p:nvPr/>
              </p:nvSpPr>
              <p:spPr bwMode="auto">
                <a:xfrm>
                  <a:off x="1759" y="1879"/>
                  <a:ext cx="537" cy="73"/>
                </a:xfrm>
                <a:custGeom>
                  <a:avLst/>
                  <a:gdLst/>
                  <a:ahLst/>
                  <a:cxnLst>
                    <a:cxn ang="0">
                      <a:pos x="0" y="290"/>
                    </a:cxn>
                    <a:cxn ang="0">
                      <a:pos x="6" y="287"/>
                    </a:cxn>
                    <a:cxn ang="0">
                      <a:pos x="133" y="253"/>
                    </a:cxn>
                    <a:cxn ang="0">
                      <a:pos x="230" y="233"/>
                    </a:cxn>
                    <a:cxn ang="0">
                      <a:pos x="327" y="214"/>
                    </a:cxn>
                    <a:cxn ang="0">
                      <a:pos x="422" y="197"/>
                    </a:cxn>
                    <a:cxn ang="0">
                      <a:pos x="516" y="181"/>
                    </a:cxn>
                    <a:cxn ang="0">
                      <a:pos x="611" y="164"/>
                    </a:cxn>
                    <a:cxn ang="0">
                      <a:pos x="756" y="139"/>
                    </a:cxn>
                    <a:cxn ang="0">
                      <a:pos x="851" y="126"/>
                    </a:cxn>
                    <a:cxn ang="0">
                      <a:pos x="942" y="116"/>
                    </a:cxn>
                    <a:cxn ang="0">
                      <a:pos x="1031" y="107"/>
                    </a:cxn>
                    <a:cxn ang="0">
                      <a:pos x="1126" y="97"/>
                    </a:cxn>
                    <a:cxn ang="0">
                      <a:pos x="1221" y="88"/>
                    </a:cxn>
                    <a:cxn ang="0">
                      <a:pos x="1316" y="79"/>
                    </a:cxn>
                    <a:cxn ang="0">
                      <a:pos x="1403" y="71"/>
                    </a:cxn>
                    <a:cxn ang="0">
                      <a:pos x="1490" y="64"/>
                    </a:cxn>
                    <a:cxn ang="0">
                      <a:pos x="1578" y="58"/>
                    </a:cxn>
                    <a:cxn ang="0">
                      <a:pos x="1678" y="49"/>
                    </a:cxn>
                    <a:cxn ang="0">
                      <a:pos x="1780" y="42"/>
                    </a:cxn>
                    <a:cxn ang="0">
                      <a:pos x="1880" y="36"/>
                    </a:cxn>
                    <a:cxn ang="0">
                      <a:pos x="1966" y="32"/>
                    </a:cxn>
                    <a:cxn ang="0">
                      <a:pos x="2052" y="27"/>
                    </a:cxn>
                    <a:cxn ang="0">
                      <a:pos x="2137" y="23"/>
                    </a:cxn>
                    <a:cxn ang="0">
                      <a:pos x="2223" y="19"/>
                    </a:cxn>
                    <a:cxn ang="0">
                      <a:pos x="2309" y="16"/>
                    </a:cxn>
                    <a:cxn ang="0">
                      <a:pos x="2396" y="13"/>
                    </a:cxn>
                    <a:cxn ang="0">
                      <a:pos x="2481" y="9"/>
                    </a:cxn>
                    <a:cxn ang="0">
                      <a:pos x="2567" y="5"/>
                    </a:cxn>
                    <a:cxn ang="0">
                      <a:pos x="2654" y="2"/>
                    </a:cxn>
                    <a:cxn ang="0">
                      <a:pos x="2686" y="0"/>
                    </a:cxn>
                  </a:cxnLst>
                  <a:rect l="0" t="0" r="r" b="b"/>
                  <a:pathLst>
                    <a:path w="2686" h="290">
                      <a:moveTo>
                        <a:pt x="0" y="290"/>
                      </a:moveTo>
                      <a:lnTo>
                        <a:pt x="6" y="287"/>
                      </a:lnTo>
                      <a:lnTo>
                        <a:pt x="133" y="253"/>
                      </a:lnTo>
                      <a:lnTo>
                        <a:pt x="230" y="233"/>
                      </a:lnTo>
                      <a:lnTo>
                        <a:pt x="327" y="214"/>
                      </a:lnTo>
                      <a:lnTo>
                        <a:pt x="422" y="197"/>
                      </a:lnTo>
                      <a:lnTo>
                        <a:pt x="516" y="181"/>
                      </a:lnTo>
                      <a:lnTo>
                        <a:pt x="611" y="164"/>
                      </a:lnTo>
                      <a:lnTo>
                        <a:pt x="756" y="139"/>
                      </a:lnTo>
                      <a:lnTo>
                        <a:pt x="851" y="126"/>
                      </a:lnTo>
                      <a:lnTo>
                        <a:pt x="942" y="116"/>
                      </a:lnTo>
                      <a:lnTo>
                        <a:pt x="1031" y="107"/>
                      </a:lnTo>
                      <a:lnTo>
                        <a:pt x="1126" y="97"/>
                      </a:lnTo>
                      <a:lnTo>
                        <a:pt x="1221" y="88"/>
                      </a:lnTo>
                      <a:lnTo>
                        <a:pt x="1316" y="79"/>
                      </a:lnTo>
                      <a:lnTo>
                        <a:pt x="1403" y="71"/>
                      </a:lnTo>
                      <a:lnTo>
                        <a:pt x="1490" y="64"/>
                      </a:lnTo>
                      <a:lnTo>
                        <a:pt x="1578" y="58"/>
                      </a:lnTo>
                      <a:lnTo>
                        <a:pt x="1678" y="49"/>
                      </a:lnTo>
                      <a:lnTo>
                        <a:pt x="1780" y="42"/>
                      </a:lnTo>
                      <a:lnTo>
                        <a:pt x="1880" y="36"/>
                      </a:lnTo>
                      <a:lnTo>
                        <a:pt x="1966" y="32"/>
                      </a:lnTo>
                      <a:lnTo>
                        <a:pt x="2052" y="27"/>
                      </a:lnTo>
                      <a:lnTo>
                        <a:pt x="2137" y="23"/>
                      </a:lnTo>
                      <a:lnTo>
                        <a:pt x="2223" y="19"/>
                      </a:lnTo>
                      <a:lnTo>
                        <a:pt x="2309" y="16"/>
                      </a:lnTo>
                      <a:lnTo>
                        <a:pt x="2396" y="13"/>
                      </a:lnTo>
                      <a:lnTo>
                        <a:pt x="2481" y="9"/>
                      </a:lnTo>
                      <a:lnTo>
                        <a:pt x="2567" y="5"/>
                      </a:lnTo>
                      <a:lnTo>
                        <a:pt x="2654" y="2"/>
                      </a:lnTo>
                      <a:lnTo>
                        <a:pt x="2686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0" name="Freeform 416"/>
                <p:cNvSpPr>
                  <a:spLocks noChangeAspect="1"/>
                </p:cNvSpPr>
                <p:nvPr/>
              </p:nvSpPr>
              <p:spPr bwMode="auto">
                <a:xfrm>
                  <a:off x="2881" y="1859"/>
                  <a:ext cx="48" cy="3"/>
                </a:xfrm>
                <a:custGeom>
                  <a:avLst/>
                  <a:gdLst/>
                  <a:ahLst/>
                  <a:cxnLst>
                    <a:cxn ang="0">
                      <a:pos x="239" y="13"/>
                    </a:cxn>
                    <a:cxn ang="0">
                      <a:pos x="153" y="9"/>
                    </a:cxn>
                    <a:cxn ang="0">
                      <a:pos x="69" y="5"/>
                    </a:cxn>
                    <a:cxn ang="0">
                      <a:pos x="43" y="4"/>
                    </a:cxn>
                    <a:cxn ang="0">
                      <a:pos x="32" y="3"/>
                    </a:cxn>
                    <a:cxn ang="0">
                      <a:pos x="20" y="2"/>
                    </a:cxn>
                    <a:cxn ang="0">
                      <a:pos x="13" y="2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39" h="13">
                      <a:moveTo>
                        <a:pt x="239" y="13"/>
                      </a:moveTo>
                      <a:lnTo>
                        <a:pt x="153" y="9"/>
                      </a:lnTo>
                      <a:lnTo>
                        <a:pt x="69" y="5"/>
                      </a:lnTo>
                      <a:lnTo>
                        <a:pt x="43" y="4"/>
                      </a:lnTo>
                      <a:lnTo>
                        <a:pt x="32" y="3"/>
                      </a:lnTo>
                      <a:lnTo>
                        <a:pt x="20" y="2"/>
                      </a:lnTo>
                      <a:lnTo>
                        <a:pt x="13" y="2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1" name="Freeform 417"/>
                <p:cNvSpPr>
                  <a:spLocks noChangeAspect="1"/>
                </p:cNvSpPr>
                <p:nvPr/>
              </p:nvSpPr>
              <p:spPr bwMode="auto">
                <a:xfrm>
                  <a:off x="2518" y="1869"/>
                  <a:ext cx="44" cy="1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5"/>
                    </a:cxn>
                    <a:cxn ang="0">
                      <a:pos x="110" y="2"/>
                    </a:cxn>
                    <a:cxn ang="0">
                      <a:pos x="207" y="0"/>
                    </a:cxn>
                    <a:cxn ang="0">
                      <a:pos x="218" y="0"/>
                    </a:cxn>
                  </a:cxnLst>
                  <a:rect l="0" t="0" r="r" b="b"/>
                  <a:pathLst>
                    <a:path w="218" h="5">
                      <a:moveTo>
                        <a:pt x="0" y="5"/>
                      </a:moveTo>
                      <a:lnTo>
                        <a:pt x="12" y="5"/>
                      </a:lnTo>
                      <a:lnTo>
                        <a:pt x="110" y="2"/>
                      </a:lnTo>
                      <a:lnTo>
                        <a:pt x="207" y="0"/>
                      </a:lnTo>
                      <a:lnTo>
                        <a:pt x="21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2" name="Line 418"/>
                <p:cNvSpPr>
                  <a:spLocks noChangeAspect="1" noChangeShapeType="1"/>
                </p:cNvSpPr>
                <p:nvPr/>
              </p:nvSpPr>
              <p:spPr bwMode="auto">
                <a:xfrm>
                  <a:off x="4194" y="1129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3" name="Line 419"/>
                <p:cNvSpPr>
                  <a:spLocks noChangeAspect="1" noChangeShapeType="1"/>
                </p:cNvSpPr>
                <p:nvPr/>
              </p:nvSpPr>
              <p:spPr bwMode="auto">
                <a:xfrm>
                  <a:off x="4194" y="1129"/>
                  <a:ext cx="3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4" name="Line 420"/>
                <p:cNvSpPr>
                  <a:spLocks noChangeAspect="1" noChangeShapeType="1"/>
                </p:cNvSpPr>
                <p:nvPr/>
              </p:nvSpPr>
              <p:spPr bwMode="auto">
                <a:xfrm>
                  <a:off x="4197" y="1129"/>
                  <a:ext cx="65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5" name="Line 4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02" y="1129"/>
                  <a:ext cx="160" cy="50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6" name="Line 4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91" y="1753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7" name="Freeform 423"/>
                <p:cNvSpPr>
                  <a:spLocks noChangeAspect="1"/>
                </p:cNvSpPr>
                <p:nvPr/>
              </p:nvSpPr>
              <p:spPr bwMode="auto">
                <a:xfrm>
                  <a:off x="2427" y="1753"/>
                  <a:ext cx="64" cy="1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240" y="2"/>
                    </a:cxn>
                    <a:cxn ang="0">
                      <a:pos x="160" y="2"/>
                    </a:cxn>
                    <a:cxn ang="0">
                      <a:pos x="8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22" h="2">
                      <a:moveTo>
                        <a:pt x="322" y="0"/>
                      </a:moveTo>
                      <a:lnTo>
                        <a:pt x="240" y="2"/>
                      </a:lnTo>
                      <a:lnTo>
                        <a:pt x="160" y="2"/>
                      </a:lnTo>
                      <a:lnTo>
                        <a:pt x="80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8" name="Line 42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27" y="1753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9" name="Freeform 425"/>
                <p:cNvSpPr>
                  <a:spLocks noChangeAspect="1"/>
                </p:cNvSpPr>
                <p:nvPr/>
              </p:nvSpPr>
              <p:spPr bwMode="auto">
                <a:xfrm>
                  <a:off x="2427" y="1753"/>
                  <a:ext cx="64" cy="1"/>
                </a:xfrm>
                <a:custGeom>
                  <a:avLst/>
                  <a:gdLst/>
                  <a:ahLst/>
                  <a:cxnLst>
                    <a:cxn ang="0">
                      <a:pos x="322" y="1"/>
                    </a:cxn>
                    <a:cxn ang="0">
                      <a:pos x="240" y="0"/>
                    </a:cxn>
                    <a:cxn ang="0">
                      <a:pos x="160" y="0"/>
                    </a:cxn>
                    <a:cxn ang="0">
                      <a:pos x="8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22" h="1">
                      <a:moveTo>
                        <a:pt x="322" y="1"/>
                      </a:moveTo>
                      <a:lnTo>
                        <a:pt x="240" y="0"/>
                      </a:lnTo>
                      <a:lnTo>
                        <a:pt x="160" y="0"/>
                      </a:lnTo>
                      <a:lnTo>
                        <a:pt x="8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0" name="Line 4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2" y="1753"/>
                  <a:ext cx="135" cy="13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1" name="Freeform 427"/>
                <p:cNvSpPr>
                  <a:spLocks noChangeAspect="1"/>
                </p:cNvSpPr>
                <p:nvPr/>
              </p:nvSpPr>
              <p:spPr bwMode="auto">
                <a:xfrm>
                  <a:off x="2882" y="1129"/>
                  <a:ext cx="1312" cy="730"/>
                </a:xfrm>
                <a:custGeom>
                  <a:avLst/>
                  <a:gdLst/>
                  <a:ahLst/>
                  <a:cxnLst>
                    <a:cxn ang="0">
                      <a:pos x="6477" y="40"/>
                    </a:cxn>
                    <a:cxn ang="0">
                      <a:pos x="6304" y="122"/>
                    </a:cxn>
                    <a:cxn ang="0">
                      <a:pos x="6141" y="198"/>
                    </a:cxn>
                    <a:cxn ang="0">
                      <a:pos x="5988" y="270"/>
                    </a:cxn>
                    <a:cxn ang="0">
                      <a:pos x="5835" y="343"/>
                    </a:cxn>
                    <a:cxn ang="0">
                      <a:pos x="5681" y="415"/>
                    </a:cxn>
                    <a:cxn ang="0">
                      <a:pos x="5520" y="490"/>
                    </a:cxn>
                    <a:cxn ang="0">
                      <a:pos x="5360" y="566"/>
                    </a:cxn>
                    <a:cxn ang="0">
                      <a:pos x="5200" y="641"/>
                    </a:cxn>
                    <a:cxn ang="0">
                      <a:pos x="5042" y="715"/>
                    </a:cxn>
                    <a:cxn ang="0">
                      <a:pos x="4885" y="789"/>
                    </a:cxn>
                    <a:cxn ang="0">
                      <a:pos x="4727" y="863"/>
                    </a:cxn>
                    <a:cxn ang="0">
                      <a:pos x="4574" y="935"/>
                    </a:cxn>
                    <a:cxn ang="0">
                      <a:pos x="4424" y="1006"/>
                    </a:cxn>
                    <a:cxn ang="0">
                      <a:pos x="4275" y="1076"/>
                    </a:cxn>
                    <a:cxn ang="0">
                      <a:pos x="4125" y="1147"/>
                    </a:cxn>
                    <a:cxn ang="0">
                      <a:pos x="3976" y="1217"/>
                    </a:cxn>
                    <a:cxn ang="0">
                      <a:pos x="3826" y="1288"/>
                    </a:cxn>
                    <a:cxn ang="0">
                      <a:pos x="3667" y="1362"/>
                    </a:cxn>
                    <a:cxn ang="0">
                      <a:pos x="3499" y="1441"/>
                    </a:cxn>
                    <a:cxn ang="0">
                      <a:pos x="3331" y="1521"/>
                    </a:cxn>
                    <a:cxn ang="0">
                      <a:pos x="3178" y="1593"/>
                    </a:cxn>
                    <a:cxn ang="0">
                      <a:pos x="3018" y="1668"/>
                    </a:cxn>
                    <a:cxn ang="0">
                      <a:pos x="2804" y="1769"/>
                    </a:cxn>
                    <a:cxn ang="0">
                      <a:pos x="2660" y="1837"/>
                    </a:cxn>
                    <a:cxn ang="0">
                      <a:pos x="2514" y="1905"/>
                    </a:cxn>
                    <a:cxn ang="0">
                      <a:pos x="2368" y="1974"/>
                    </a:cxn>
                    <a:cxn ang="0">
                      <a:pos x="2190" y="2057"/>
                    </a:cxn>
                    <a:cxn ang="0">
                      <a:pos x="1958" y="2167"/>
                    </a:cxn>
                    <a:cxn ang="0">
                      <a:pos x="1801" y="2241"/>
                    </a:cxn>
                    <a:cxn ang="0">
                      <a:pos x="1612" y="2329"/>
                    </a:cxn>
                    <a:cxn ang="0">
                      <a:pos x="1424" y="2418"/>
                    </a:cxn>
                    <a:cxn ang="0">
                      <a:pos x="1220" y="2514"/>
                    </a:cxn>
                    <a:cxn ang="0">
                      <a:pos x="1083" y="2579"/>
                    </a:cxn>
                    <a:cxn ang="0">
                      <a:pos x="996" y="2617"/>
                    </a:cxn>
                    <a:cxn ang="0">
                      <a:pos x="795" y="2691"/>
                    </a:cxn>
                    <a:cxn ang="0">
                      <a:pos x="611" y="2747"/>
                    </a:cxn>
                    <a:cxn ang="0">
                      <a:pos x="502" y="2778"/>
                    </a:cxn>
                    <a:cxn ang="0">
                      <a:pos x="312" y="2831"/>
                    </a:cxn>
                    <a:cxn ang="0">
                      <a:pos x="160" y="2874"/>
                    </a:cxn>
                  </a:cxnLst>
                  <a:rect l="0" t="0" r="r" b="b"/>
                  <a:pathLst>
                    <a:path w="6563" h="2920">
                      <a:moveTo>
                        <a:pt x="6563" y="0"/>
                      </a:moveTo>
                      <a:lnTo>
                        <a:pt x="6477" y="40"/>
                      </a:lnTo>
                      <a:lnTo>
                        <a:pt x="6391" y="81"/>
                      </a:lnTo>
                      <a:lnTo>
                        <a:pt x="6304" y="122"/>
                      </a:lnTo>
                      <a:lnTo>
                        <a:pt x="6218" y="162"/>
                      </a:lnTo>
                      <a:lnTo>
                        <a:pt x="6141" y="198"/>
                      </a:lnTo>
                      <a:lnTo>
                        <a:pt x="6064" y="234"/>
                      </a:lnTo>
                      <a:lnTo>
                        <a:pt x="5988" y="270"/>
                      </a:lnTo>
                      <a:lnTo>
                        <a:pt x="5912" y="306"/>
                      </a:lnTo>
                      <a:lnTo>
                        <a:pt x="5835" y="343"/>
                      </a:lnTo>
                      <a:lnTo>
                        <a:pt x="5758" y="378"/>
                      </a:lnTo>
                      <a:lnTo>
                        <a:pt x="5681" y="415"/>
                      </a:lnTo>
                      <a:lnTo>
                        <a:pt x="5600" y="452"/>
                      </a:lnTo>
                      <a:lnTo>
                        <a:pt x="5520" y="490"/>
                      </a:lnTo>
                      <a:lnTo>
                        <a:pt x="5440" y="529"/>
                      </a:lnTo>
                      <a:lnTo>
                        <a:pt x="5360" y="566"/>
                      </a:lnTo>
                      <a:lnTo>
                        <a:pt x="5278" y="604"/>
                      </a:lnTo>
                      <a:lnTo>
                        <a:pt x="5200" y="641"/>
                      </a:lnTo>
                      <a:lnTo>
                        <a:pt x="5121" y="678"/>
                      </a:lnTo>
                      <a:lnTo>
                        <a:pt x="5042" y="715"/>
                      </a:lnTo>
                      <a:lnTo>
                        <a:pt x="4964" y="752"/>
                      </a:lnTo>
                      <a:lnTo>
                        <a:pt x="4885" y="789"/>
                      </a:lnTo>
                      <a:lnTo>
                        <a:pt x="4806" y="826"/>
                      </a:lnTo>
                      <a:lnTo>
                        <a:pt x="4727" y="863"/>
                      </a:lnTo>
                      <a:lnTo>
                        <a:pt x="4649" y="901"/>
                      </a:lnTo>
                      <a:lnTo>
                        <a:pt x="4574" y="935"/>
                      </a:lnTo>
                      <a:lnTo>
                        <a:pt x="4499" y="971"/>
                      </a:lnTo>
                      <a:lnTo>
                        <a:pt x="4424" y="1006"/>
                      </a:lnTo>
                      <a:lnTo>
                        <a:pt x="4350" y="1041"/>
                      </a:lnTo>
                      <a:lnTo>
                        <a:pt x="4275" y="1076"/>
                      </a:lnTo>
                      <a:lnTo>
                        <a:pt x="4199" y="1112"/>
                      </a:lnTo>
                      <a:lnTo>
                        <a:pt x="4125" y="1147"/>
                      </a:lnTo>
                      <a:lnTo>
                        <a:pt x="4050" y="1182"/>
                      </a:lnTo>
                      <a:lnTo>
                        <a:pt x="3976" y="1217"/>
                      </a:lnTo>
                      <a:lnTo>
                        <a:pt x="3901" y="1253"/>
                      </a:lnTo>
                      <a:lnTo>
                        <a:pt x="3826" y="1288"/>
                      </a:lnTo>
                      <a:lnTo>
                        <a:pt x="3751" y="1323"/>
                      </a:lnTo>
                      <a:lnTo>
                        <a:pt x="3667" y="1362"/>
                      </a:lnTo>
                      <a:lnTo>
                        <a:pt x="3583" y="1402"/>
                      </a:lnTo>
                      <a:lnTo>
                        <a:pt x="3499" y="1441"/>
                      </a:lnTo>
                      <a:lnTo>
                        <a:pt x="3415" y="1481"/>
                      </a:lnTo>
                      <a:lnTo>
                        <a:pt x="3331" y="1521"/>
                      </a:lnTo>
                      <a:lnTo>
                        <a:pt x="3254" y="1556"/>
                      </a:lnTo>
                      <a:lnTo>
                        <a:pt x="3178" y="1593"/>
                      </a:lnTo>
                      <a:lnTo>
                        <a:pt x="3098" y="1630"/>
                      </a:lnTo>
                      <a:lnTo>
                        <a:pt x="3018" y="1668"/>
                      </a:lnTo>
                      <a:lnTo>
                        <a:pt x="2938" y="1705"/>
                      </a:lnTo>
                      <a:lnTo>
                        <a:pt x="2804" y="1769"/>
                      </a:lnTo>
                      <a:lnTo>
                        <a:pt x="2732" y="1802"/>
                      </a:lnTo>
                      <a:lnTo>
                        <a:pt x="2660" y="1837"/>
                      </a:lnTo>
                      <a:lnTo>
                        <a:pt x="2586" y="1871"/>
                      </a:lnTo>
                      <a:lnTo>
                        <a:pt x="2514" y="1905"/>
                      </a:lnTo>
                      <a:lnTo>
                        <a:pt x="2441" y="1939"/>
                      </a:lnTo>
                      <a:lnTo>
                        <a:pt x="2368" y="1974"/>
                      </a:lnTo>
                      <a:lnTo>
                        <a:pt x="2279" y="2015"/>
                      </a:lnTo>
                      <a:lnTo>
                        <a:pt x="2190" y="2057"/>
                      </a:lnTo>
                      <a:lnTo>
                        <a:pt x="2092" y="2104"/>
                      </a:lnTo>
                      <a:lnTo>
                        <a:pt x="1958" y="2167"/>
                      </a:lnTo>
                      <a:lnTo>
                        <a:pt x="1879" y="2204"/>
                      </a:lnTo>
                      <a:lnTo>
                        <a:pt x="1801" y="2241"/>
                      </a:lnTo>
                      <a:lnTo>
                        <a:pt x="1705" y="2286"/>
                      </a:lnTo>
                      <a:lnTo>
                        <a:pt x="1612" y="2329"/>
                      </a:lnTo>
                      <a:lnTo>
                        <a:pt x="1518" y="2374"/>
                      </a:lnTo>
                      <a:lnTo>
                        <a:pt x="1424" y="2418"/>
                      </a:lnTo>
                      <a:lnTo>
                        <a:pt x="1322" y="2466"/>
                      </a:lnTo>
                      <a:lnTo>
                        <a:pt x="1220" y="2514"/>
                      </a:lnTo>
                      <a:lnTo>
                        <a:pt x="1118" y="2562"/>
                      </a:lnTo>
                      <a:lnTo>
                        <a:pt x="1083" y="2579"/>
                      </a:lnTo>
                      <a:lnTo>
                        <a:pt x="1044" y="2596"/>
                      </a:lnTo>
                      <a:lnTo>
                        <a:pt x="996" y="2617"/>
                      </a:lnTo>
                      <a:lnTo>
                        <a:pt x="885" y="2660"/>
                      </a:lnTo>
                      <a:lnTo>
                        <a:pt x="795" y="2691"/>
                      </a:lnTo>
                      <a:lnTo>
                        <a:pt x="703" y="2721"/>
                      </a:lnTo>
                      <a:lnTo>
                        <a:pt x="611" y="2747"/>
                      </a:lnTo>
                      <a:lnTo>
                        <a:pt x="558" y="2761"/>
                      </a:lnTo>
                      <a:lnTo>
                        <a:pt x="502" y="2778"/>
                      </a:lnTo>
                      <a:lnTo>
                        <a:pt x="389" y="2809"/>
                      </a:lnTo>
                      <a:lnTo>
                        <a:pt x="312" y="2831"/>
                      </a:lnTo>
                      <a:lnTo>
                        <a:pt x="236" y="2853"/>
                      </a:lnTo>
                      <a:lnTo>
                        <a:pt x="160" y="2874"/>
                      </a:lnTo>
                      <a:lnTo>
                        <a:pt x="0" y="292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2" name="Freeform 428"/>
                <p:cNvSpPr>
                  <a:spLocks noChangeAspect="1"/>
                </p:cNvSpPr>
                <p:nvPr/>
              </p:nvSpPr>
              <p:spPr bwMode="auto">
                <a:xfrm>
                  <a:off x="3647" y="1955"/>
                  <a:ext cx="100" cy="6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" y="24"/>
                    </a:cxn>
                    <a:cxn ang="0">
                      <a:pos x="3" y="22"/>
                    </a:cxn>
                    <a:cxn ang="0">
                      <a:pos x="12" y="19"/>
                    </a:cxn>
                    <a:cxn ang="0">
                      <a:pos x="21" y="18"/>
                    </a:cxn>
                    <a:cxn ang="0">
                      <a:pos x="30" y="16"/>
                    </a:cxn>
                    <a:cxn ang="0">
                      <a:pos x="42" y="14"/>
                    </a:cxn>
                    <a:cxn ang="0">
                      <a:pos x="54" y="12"/>
                    </a:cxn>
                    <a:cxn ang="0">
                      <a:pos x="71" y="11"/>
                    </a:cxn>
                    <a:cxn ang="0">
                      <a:pos x="109" y="8"/>
                    </a:cxn>
                    <a:cxn ang="0">
                      <a:pos x="198" y="4"/>
                    </a:cxn>
                    <a:cxn ang="0">
                      <a:pos x="285" y="2"/>
                    </a:cxn>
                    <a:cxn ang="0">
                      <a:pos x="372" y="1"/>
                    </a:cxn>
                    <a:cxn ang="0">
                      <a:pos x="503" y="0"/>
                    </a:cxn>
                  </a:cxnLst>
                  <a:rect l="0" t="0" r="r" b="b"/>
                  <a:pathLst>
                    <a:path w="503" h="25">
                      <a:moveTo>
                        <a:pt x="0" y="25"/>
                      </a:moveTo>
                      <a:lnTo>
                        <a:pt x="1" y="24"/>
                      </a:lnTo>
                      <a:lnTo>
                        <a:pt x="3" y="22"/>
                      </a:lnTo>
                      <a:lnTo>
                        <a:pt x="12" y="19"/>
                      </a:lnTo>
                      <a:lnTo>
                        <a:pt x="21" y="18"/>
                      </a:lnTo>
                      <a:lnTo>
                        <a:pt x="30" y="16"/>
                      </a:lnTo>
                      <a:lnTo>
                        <a:pt x="42" y="14"/>
                      </a:lnTo>
                      <a:lnTo>
                        <a:pt x="54" y="12"/>
                      </a:lnTo>
                      <a:lnTo>
                        <a:pt x="71" y="11"/>
                      </a:lnTo>
                      <a:lnTo>
                        <a:pt x="109" y="8"/>
                      </a:lnTo>
                      <a:lnTo>
                        <a:pt x="198" y="4"/>
                      </a:lnTo>
                      <a:lnTo>
                        <a:pt x="285" y="2"/>
                      </a:lnTo>
                      <a:lnTo>
                        <a:pt x="372" y="1"/>
                      </a:lnTo>
                      <a:lnTo>
                        <a:pt x="50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3" name="Freeform 429"/>
                <p:cNvSpPr>
                  <a:spLocks noChangeAspect="1"/>
                </p:cNvSpPr>
                <p:nvPr/>
              </p:nvSpPr>
              <p:spPr bwMode="auto">
                <a:xfrm>
                  <a:off x="3749" y="1955"/>
                  <a:ext cx="69" cy="1"/>
                </a:xfrm>
                <a:custGeom>
                  <a:avLst/>
                  <a:gdLst/>
                  <a:ahLst/>
                  <a:cxnLst>
                    <a:cxn ang="0">
                      <a:pos x="347" y="0"/>
                    </a:cxn>
                    <a:cxn ang="0">
                      <a:pos x="332" y="0"/>
                    </a:cxn>
                    <a:cxn ang="0">
                      <a:pos x="227" y="0"/>
                    </a:cxn>
                    <a:cxn ang="0">
                      <a:pos x="12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7">
                      <a:moveTo>
                        <a:pt x="347" y="0"/>
                      </a:moveTo>
                      <a:lnTo>
                        <a:pt x="332" y="0"/>
                      </a:lnTo>
                      <a:lnTo>
                        <a:pt x="227" y="0"/>
                      </a:lnTo>
                      <a:lnTo>
                        <a:pt x="1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4" name="Line 4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47" y="1955"/>
                  <a:ext cx="29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5" name="Freeform 431"/>
                <p:cNvSpPr>
                  <a:spLocks noChangeAspect="1"/>
                </p:cNvSpPr>
                <p:nvPr/>
              </p:nvSpPr>
              <p:spPr bwMode="auto">
                <a:xfrm>
                  <a:off x="3982" y="1955"/>
                  <a:ext cx="64" cy="6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0" y="19"/>
                    </a:cxn>
                    <a:cxn ang="0">
                      <a:pos x="39" y="12"/>
                    </a:cxn>
                    <a:cxn ang="0">
                      <a:pos x="88" y="7"/>
                    </a:cxn>
                    <a:cxn ang="0">
                      <a:pos x="152" y="4"/>
                    </a:cxn>
                    <a:cxn ang="0">
                      <a:pos x="230" y="1"/>
                    </a:cxn>
                    <a:cxn ang="0">
                      <a:pos x="319" y="0"/>
                    </a:cxn>
                  </a:cxnLst>
                  <a:rect l="0" t="0" r="r" b="b"/>
                  <a:pathLst>
                    <a:path w="319" h="26">
                      <a:moveTo>
                        <a:pt x="0" y="26"/>
                      </a:moveTo>
                      <a:lnTo>
                        <a:pt x="10" y="19"/>
                      </a:lnTo>
                      <a:lnTo>
                        <a:pt x="39" y="12"/>
                      </a:lnTo>
                      <a:lnTo>
                        <a:pt x="88" y="7"/>
                      </a:lnTo>
                      <a:lnTo>
                        <a:pt x="152" y="4"/>
                      </a:lnTo>
                      <a:lnTo>
                        <a:pt x="230" y="1"/>
                      </a:lnTo>
                      <a:lnTo>
                        <a:pt x="31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6" name="Freeform 432"/>
                <p:cNvSpPr>
                  <a:spLocks noChangeAspect="1"/>
                </p:cNvSpPr>
                <p:nvPr/>
              </p:nvSpPr>
              <p:spPr bwMode="auto">
                <a:xfrm>
                  <a:off x="4075" y="1955"/>
                  <a:ext cx="165" cy="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2" y="3"/>
                    </a:cxn>
                    <a:cxn ang="0">
                      <a:pos x="200" y="7"/>
                    </a:cxn>
                    <a:cxn ang="0">
                      <a:pos x="276" y="8"/>
                    </a:cxn>
                    <a:cxn ang="0">
                      <a:pos x="291" y="8"/>
                    </a:cxn>
                    <a:cxn ang="0">
                      <a:pos x="366" y="9"/>
                    </a:cxn>
                    <a:cxn ang="0">
                      <a:pos x="496" y="8"/>
                    </a:cxn>
                    <a:cxn ang="0">
                      <a:pos x="581" y="7"/>
                    </a:cxn>
                    <a:cxn ang="0">
                      <a:pos x="665" y="5"/>
                    </a:cxn>
                    <a:cxn ang="0">
                      <a:pos x="736" y="4"/>
                    </a:cxn>
                    <a:cxn ang="0">
                      <a:pos x="825" y="3"/>
                    </a:cxn>
                    <a:cxn ang="0">
                      <a:pos x="827" y="2"/>
                    </a:cxn>
                  </a:cxnLst>
                  <a:rect l="0" t="0" r="r" b="b"/>
                  <a:pathLst>
                    <a:path w="827" h="9">
                      <a:moveTo>
                        <a:pt x="0" y="0"/>
                      </a:moveTo>
                      <a:lnTo>
                        <a:pt x="102" y="3"/>
                      </a:lnTo>
                      <a:lnTo>
                        <a:pt x="200" y="7"/>
                      </a:lnTo>
                      <a:lnTo>
                        <a:pt x="276" y="8"/>
                      </a:lnTo>
                      <a:lnTo>
                        <a:pt x="291" y="8"/>
                      </a:lnTo>
                      <a:lnTo>
                        <a:pt x="366" y="9"/>
                      </a:lnTo>
                      <a:lnTo>
                        <a:pt x="496" y="8"/>
                      </a:lnTo>
                      <a:lnTo>
                        <a:pt x="581" y="7"/>
                      </a:lnTo>
                      <a:lnTo>
                        <a:pt x="665" y="5"/>
                      </a:lnTo>
                      <a:lnTo>
                        <a:pt x="736" y="4"/>
                      </a:lnTo>
                      <a:lnTo>
                        <a:pt x="825" y="3"/>
                      </a:lnTo>
                      <a:lnTo>
                        <a:pt x="827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7" name="Freeform 433"/>
                <p:cNvSpPr>
                  <a:spLocks noChangeAspect="1"/>
                </p:cNvSpPr>
                <p:nvPr/>
              </p:nvSpPr>
              <p:spPr bwMode="auto">
                <a:xfrm>
                  <a:off x="4046" y="1955"/>
                  <a:ext cx="29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1"/>
                    </a:cxn>
                    <a:cxn ang="0">
                      <a:pos x="145" y="1"/>
                    </a:cxn>
                  </a:cxnLst>
                  <a:rect l="0" t="0" r="r" b="b"/>
                  <a:pathLst>
                    <a:path w="145" h="1">
                      <a:moveTo>
                        <a:pt x="0" y="0"/>
                      </a:moveTo>
                      <a:lnTo>
                        <a:pt x="40" y="1"/>
                      </a:lnTo>
                      <a:lnTo>
                        <a:pt x="145" y="1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8" name="Freeform 434"/>
                <p:cNvSpPr>
                  <a:spLocks noChangeAspect="1"/>
                </p:cNvSpPr>
                <p:nvPr/>
              </p:nvSpPr>
              <p:spPr bwMode="auto">
                <a:xfrm>
                  <a:off x="4240" y="1955"/>
                  <a:ext cx="275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76" y="1"/>
                    </a:cxn>
                    <a:cxn ang="0">
                      <a:pos x="318" y="0"/>
                    </a:cxn>
                    <a:cxn ang="0">
                      <a:pos x="419" y="1"/>
                    </a:cxn>
                    <a:cxn ang="0">
                      <a:pos x="519" y="2"/>
                    </a:cxn>
                    <a:cxn ang="0">
                      <a:pos x="606" y="3"/>
                    </a:cxn>
                    <a:cxn ang="0">
                      <a:pos x="693" y="4"/>
                    </a:cxn>
                    <a:cxn ang="0">
                      <a:pos x="782" y="6"/>
                    </a:cxn>
                    <a:cxn ang="0">
                      <a:pos x="868" y="8"/>
                    </a:cxn>
                    <a:cxn ang="0">
                      <a:pos x="955" y="10"/>
                    </a:cxn>
                    <a:cxn ang="0">
                      <a:pos x="1042" y="12"/>
                    </a:cxn>
                    <a:cxn ang="0">
                      <a:pos x="1129" y="15"/>
                    </a:cxn>
                    <a:cxn ang="0">
                      <a:pos x="1211" y="19"/>
                    </a:cxn>
                    <a:cxn ang="0">
                      <a:pos x="1292" y="22"/>
                    </a:cxn>
                    <a:cxn ang="0">
                      <a:pos x="1375" y="25"/>
                    </a:cxn>
                  </a:cxnLst>
                  <a:rect l="0" t="0" r="r" b="b"/>
                  <a:pathLst>
                    <a:path w="1375" h="25">
                      <a:moveTo>
                        <a:pt x="0" y="3"/>
                      </a:moveTo>
                      <a:lnTo>
                        <a:pt x="176" y="1"/>
                      </a:lnTo>
                      <a:lnTo>
                        <a:pt x="318" y="0"/>
                      </a:lnTo>
                      <a:lnTo>
                        <a:pt x="419" y="1"/>
                      </a:lnTo>
                      <a:lnTo>
                        <a:pt x="519" y="2"/>
                      </a:lnTo>
                      <a:lnTo>
                        <a:pt x="606" y="3"/>
                      </a:lnTo>
                      <a:lnTo>
                        <a:pt x="693" y="4"/>
                      </a:lnTo>
                      <a:lnTo>
                        <a:pt x="782" y="6"/>
                      </a:lnTo>
                      <a:lnTo>
                        <a:pt x="868" y="8"/>
                      </a:lnTo>
                      <a:lnTo>
                        <a:pt x="955" y="10"/>
                      </a:lnTo>
                      <a:lnTo>
                        <a:pt x="1042" y="12"/>
                      </a:lnTo>
                      <a:lnTo>
                        <a:pt x="1129" y="15"/>
                      </a:lnTo>
                      <a:lnTo>
                        <a:pt x="1211" y="19"/>
                      </a:lnTo>
                      <a:lnTo>
                        <a:pt x="1292" y="22"/>
                      </a:lnTo>
                      <a:lnTo>
                        <a:pt x="1375" y="2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9" name="Freeform 435"/>
                <p:cNvSpPr>
                  <a:spLocks noChangeAspect="1"/>
                </p:cNvSpPr>
                <p:nvPr/>
              </p:nvSpPr>
              <p:spPr bwMode="auto">
                <a:xfrm>
                  <a:off x="4342" y="1955"/>
                  <a:ext cx="213" cy="6"/>
                </a:xfrm>
                <a:custGeom>
                  <a:avLst/>
                  <a:gdLst/>
                  <a:ahLst/>
                  <a:cxnLst>
                    <a:cxn ang="0">
                      <a:pos x="1061" y="24"/>
                    </a:cxn>
                    <a:cxn ang="0">
                      <a:pos x="982" y="22"/>
                    </a:cxn>
                    <a:cxn ang="0">
                      <a:pos x="902" y="20"/>
                    </a:cxn>
                    <a:cxn ang="0">
                      <a:pos x="821" y="17"/>
                    </a:cxn>
                    <a:cxn ang="0">
                      <a:pos x="741" y="14"/>
                    </a:cxn>
                    <a:cxn ang="0">
                      <a:pos x="651" y="12"/>
                    </a:cxn>
                    <a:cxn ang="0">
                      <a:pos x="562" y="10"/>
                    </a:cxn>
                    <a:cxn ang="0">
                      <a:pos x="473" y="8"/>
                    </a:cxn>
                    <a:cxn ang="0">
                      <a:pos x="382" y="6"/>
                    </a:cxn>
                    <a:cxn ang="0">
                      <a:pos x="293" y="4"/>
                    </a:cxn>
                    <a:cxn ang="0">
                      <a:pos x="196" y="2"/>
                    </a:cxn>
                    <a:cxn ang="0">
                      <a:pos x="98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61" h="24">
                      <a:moveTo>
                        <a:pt x="1061" y="24"/>
                      </a:moveTo>
                      <a:lnTo>
                        <a:pt x="982" y="22"/>
                      </a:lnTo>
                      <a:lnTo>
                        <a:pt x="902" y="20"/>
                      </a:lnTo>
                      <a:lnTo>
                        <a:pt x="821" y="17"/>
                      </a:lnTo>
                      <a:lnTo>
                        <a:pt x="741" y="14"/>
                      </a:lnTo>
                      <a:lnTo>
                        <a:pt x="651" y="12"/>
                      </a:lnTo>
                      <a:lnTo>
                        <a:pt x="562" y="10"/>
                      </a:lnTo>
                      <a:lnTo>
                        <a:pt x="473" y="8"/>
                      </a:lnTo>
                      <a:lnTo>
                        <a:pt x="382" y="6"/>
                      </a:lnTo>
                      <a:lnTo>
                        <a:pt x="293" y="4"/>
                      </a:lnTo>
                      <a:lnTo>
                        <a:pt x="196" y="2"/>
                      </a:lnTo>
                      <a:lnTo>
                        <a:pt x="98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0" name="Line 436"/>
                <p:cNvSpPr>
                  <a:spLocks noChangeAspect="1" noChangeShapeType="1"/>
                </p:cNvSpPr>
                <p:nvPr/>
              </p:nvSpPr>
              <p:spPr bwMode="auto">
                <a:xfrm>
                  <a:off x="4515" y="1961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1" name="Line 437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956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2" name="Line 438"/>
                <p:cNvSpPr>
                  <a:spLocks noChangeAspect="1" noChangeShapeType="1"/>
                </p:cNvSpPr>
                <p:nvPr/>
              </p:nvSpPr>
              <p:spPr bwMode="auto">
                <a:xfrm>
                  <a:off x="4559" y="1953"/>
                  <a:ext cx="7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3" name="Freeform 439"/>
                <p:cNvSpPr>
                  <a:spLocks noChangeAspect="1"/>
                </p:cNvSpPr>
                <p:nvPr/>
              </p:nvSpPr>
              <p:spPr bwMode="auto">
                <a:xfrm>
                  <a:off x="2849" y="1934"/>
                  <a:ext cx="50" cy="17"/>
                </a:xfrm>
                <a:custGeom>
                  <a:avLst/>
                  <a:gdLst/>
                  <a:ahLst/>
                  <a:cxnLst>
                    <a:cxn ang="0">
                      <a:pos x="222" y="0"/>
                    </a:cxn>
                    <a:cxn ang="0">
                      <a:pos x="125" y="0"/>
                    </a:cxn>
                    <a:cxn ang="0">
                      <a:pos x="28" y="0"/>
                    </a:cxn>
                    <a:cxn ang="0">
                      <a:pos x="9" y="8"/>
                    </a:cxn>
                    <a:cxn ang="0">
                      <a:pos x="0" y="25"/>
                    </a:cxn>
                    <a:cxn ang="0">
                      <a:pos x="0" y="41"/>
                    </a:cxn>
                    <a:cxn ang="0">
                      <a:pos x="9" y="59"/>
                    </a:cxn>
                    <a:cxn ang="0">
                      <a:pos x="28" y="66"/>
                    </a:cxn>
                    <a:cxn ang="0">
                      <a:pos x="125" y="66"/>
                    </a:cxn>
                    <a:cxn ang="0">
                      <a:pos x="222" y="66"/>
                    </a:cxn>
                    <a:cxn ang="0">
                      <a:pos x="242" y="59"/>
                    </a:cxn>
                    <a:cxn ang="0">
                      <a:pos x="249" y="41"/>
                    </a:cxn>
                    <a:cxn ang="0">
                      <a:pos x="249" y="25"/>
                    </a:cxn>
                    <a:cxn ang="0">
                      <a:pos x="242" y="8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49" h="66">
                      <a:moveTo>
                        <a:pt x="222" y="0"/>
                      </a:moveTo>
                      <a:lnTo>
                        <a:pt x="125" y="0"/>
                      </a:lnTo>
                      <a:lnTo>
                        <a:pt x="28" y="0"/>
                      </a:lnTo>
                      <a:lnTo>
                        <a:pt x="9" y="8"/>
                      </a:lnTo>
                      <a:lnTo>
                        <a:pt x="0" y="25"/>
                      </a:lnTo>
                      <a:lnTo>
                        <a:pt x="0" y="41"/>
                      </a:lnTo>
                      <a:lnTo>
                        <a:pt x="9" y="59"/>
                      </a:lnTo>
                      <a:lnTo>
                        <a:pt x="28" y="66"/>
                      </a:lnTo>
                      <a:lnTo>
                        <a:pt x="125" y="66"/>
                      </a:lnTo>
                      <a:lnTo>
                        <a:pt x="222" y="66"/>
                      </a:lnTo>
                      <a:lnTo>
                        <a:pt x="242" y="59"/>
                      </a:lnTo>
                      <a:lnTo>
                        <a:pt x="249" y="41"/>
                      </a:lnTo>
                      <a:lnTo>
                        <a:pt x="249" y="25"/>
                      </a:lnTo>
                      <a:lnTo>
                        <a:pt x="242" y="8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4" name="Line 4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37" y="1952"/>
                  <a:ext cx="22" cy="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5" name="Freeform 441"/>
                <p:cNvSpPr>
                  <a:spLocks noChangeAspect="1"/>
                </p:cNvSpPr>
                <p:nvPr/>
              </p:nvSpPr>
              <p:spPr bwMode="auto">
                <a:xfrm>
                  <a:off x="3667" y="1792"/>
                  <a:ext cx="64" cy="25"/>
                </a:xfrm>
                <a:custGeom>
                  <a:avLst/>
                  <a:gdLst/>
                  <a:ahLst/>
                  <a:cxnLst>
                    <a:cxn ang="0">
                      <a:pos x="160" y="97"/>
                    </a:cxn>
                    <a:cxn ang="0">
                      <a:pos x="284" y="97"/>
                    </a:cxn>
                    <a:cxn ang="0">
                      <a:pos x="302" y="93"/>
                    </a:cxn>
                    <a:cxn ang="0">
                      <a:pos x="315" y="80"/>
                    </a:cxn>
                    <a:cxn ang="0">
                      <a:pos x="320" y="63"/>
                    </a:cxn>
                    <a:cxn ang="0">
                      <a:pos x="320" y="34"/>
                    </a:cxn>
                    <a:cxn ang="0">
                      <a:pos x="315" y="18"/>
                    </a:cxn>
                    <a:cxn ang="0">
                      <a:pos x="302" y="5"/>
                    </a:cxn>
                    <a:cxn ang="0">
                      <a:pos x="284" y="0"/>
                    </a:cxn>
                    <a:cxn ang="0">
                      <a:pos x="160" y="0"/>
                    </a:cxn>
                    <a:cxn ang="0">
                      <a:pos x="37" y="0"/>
                    </a:cxn>
                    <a:cxn ang="0">
                      <a:pos x="19" y="5"/>
                    </a:cxn>
                    <a:cxn ang="0">
                      <a:pos x="6" y="18"/>
                    </a:cxn>
                    <a:cxn ang="0">
                      <a:pos x="0" y="34"/>
                    </a:cxn>
                    <a:cxn ang="0">
                      <a:pos x="0" y="63"/>
                    </a:cxn>
                    <a:cxn ang="0">
                      <a:pos x="6" y="80"/>
                    </a:cxn>
                    <a:cxn ang="0">
                      <a:pos x="19" y="93"/>
                    </a:cxn>
                    <a:cxn ang="0">
                      <a:pos x="37" y="97"/>
                    </a:cxn>
                    <a:cxn ang="0">
                      <a:pos x="130" y="97"/>
                    </a:cxn>
                  </a:cxnLst>
                  <a:rect l="0" t="0" r="r" b="b"/>
                  <a:pathLst>
                    <a:path w="320" h="97">
                      <a:moveTo>
                        <a:pt x="160" y="97"/>
                      </a:moveTo>
                      <a:lnTo>
                        <a:pt x="284" y="97"/>
                      </a:lnTo>
                      <a:lnTo>
                        <a:pt x="302" y="93"/>
                      </a:lnTo>
                      <a:lnTo>
                        <a:pt x="315" y="80"/>
                      </a:lnTo>
                      <a:lnTo>
                        <a:pt x="320" y="63"/>
                      </a:lnTo>
                      <a:lnTo>
                        <a:pt x="320" y="34"/>
                      </a:lnTo>
                      <a:lnTo>
                        <a:pt x="315" y="18"/>
                      </a:lnTo>
                      <a:lnTo>
                        <a:pt x="302" y="5"/>
                      </a:lnTo>
                      <a:lnTo>
                        <a:pt x="284" y="0"/>
                      </a:lnTo>
                      <a:lnTo>
                        <a:pt x="160" y="0"/>
                      </a:lnTo>
                      <a:lnTo>
                        <a:pt x="37" y="0"/>
                      </a:lnTo>
                      <a:lnTo>
                        <a:pt x="19" y="5"/>
                      </a:lnTo>
                      <a:lnTo>
                        <a:pt x="6" y="18"/>
                      </a:lnTo>
                      <a:lnTo>
                        <a:pt x="0" y="34"/>
                      </a:lnTo>
                      <a:lnTo>
                        <a:pt x="0" y="63"/>
                      </a:lnTo>
                      <a:lnTo>
                        <a:pt x="6" y="80"/>
                      </a:lnTo>
                      <a:lnTo>
                        <a:pt x="19" y="93"/>
                      </a:lnTo>
                      <a:lnTo>
                        <a:pt x="37" y="97"/>
                      </a:lnTo>
                      <a:lnTo>
                        <a:pt x="130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6" name="Freeform 442"/>
                <p:cNvSpPr>
                  <a:spLocks noChangeAspect="1"/>
                </p:cNvSpPr>
                <p:nvPr/>
              </p:nvSpPr>
              <p:spPr bwMode="auto">
                <a:xfrm>
                  <a:off x="3667" y="1744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284" y="0"/>
                    </a:cxn>
                    <a:cxn ang="0">
                      <a:pos x="302" y="4"/>
                    </a:cxn>
                    <a:cxn ang="0">
                      <a:pos x="315" y="17"/>
                    </a:cxn>
                    <a:cxn ang="0">
                      <a:pos x="320" y="33"/>
                    </a:cxn>
                    <a:cxn ang="0">
                      <a:pos x="320" y="63"/>
                    </a:cxn>
                    <a:cxn ang="0">
                      <a:pos x="315" y="80"/>
                    </a:cxn>
                    <a:cxn ang="0">
                      <a:pos x="302" y="92"/>
                    </a:cxn>
                    <a:cxn ang="0">
                      <a:pos x="284" y="97"/>
                    </a:cxn>
                    <a:cxn ang="0">
                      <a:pos x="160" y="97"/>
                    </a:cxn>
                    <a:cxn ang="0">
                      <a:pos x="37" y="97"/>
                    </a:cxn>
                    <a:cxn ang="0">
                      <a:pos x="19" y="92"/>
                    </a:cxn>
                    <a:cxn ang="0">
                      <a:pos x="6" y="80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6" y="17"/>
                    </a:cxn>
                    <a:cxn ang="0">
                      <a:pos x="19" y="4"/>
                    </a:cxn>
                    <a:cxn ang="0">
                      <a:pos x="37" y="0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320" h="97">
                      <a:moveTo>
                        <a:pt x="160" y="0"/>
                      </a:moveTo>
                      <a:lnTo>
                        <a:pt x="284" y="0"/>
                      </a:lnTo>
                      <a:lnTo>
                        <a:pt x="302" y="4"/>
                      </a:lnTo>
                      <a:lnTo>
                        <a:pt x="315" y="17"/>
                      </a:lnTo>
                      <a:lnTo>
                        <a:pt x="320" y="33"/>
                      </a:lnTo>
                      <a:lnTo>
                        <a:pt x="320" y="63"/>
                      </a:lnTo>
                      <a:lnTo>
                        <a:pt x="315" y="80"/>
                      </a:lnTo>
                      <a:lnTo>
                        <a:pt x="302" y="92"/>
                      </a:lnTo>
                      <a:lnTo>
                        <a:pt x="284" y="97"/>
                      </a:lnTo>
                      <a:lnTo>
                        <a:pt x="160" y="97"/>
                      </a:lnTo>
                      <a:lnTo>
                        <a:pt x="37" y="97"/>
                      </a:lnTo>
                      <a:lnTo>
                        <a:pt x="19" y="92"/>
                      </a:lnTo>
                      <a:lnTo>
                        <a:pt x="6" y="80"/>
                      </a:lnTo>
                      <a:lnTo>
                        <a:pt x="0" y="63"/>
                      </a:lnTo>
                      <a:lnTo>
                        <a:pt x="0" y="33"/>
                      </a:lnTo>
                      <a:lnTo>
                        <a:pt x="6" y="17"/>
                      </a:lnTo>
                      <a:lnTo>
                        <a:pt x="19" y="4"/>
                      </a:lnTo>
                      <a:lnTo>
                        <a:pt x="37" y="0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7" name="Freeform 443"/>
                <p:cNvSpPr>
                  <a:spLocks noChangeAspect="1"/>
                </p:cNvSpPr>
                <p:nvPr/>
              </p:nvSpPr>
              <p:spPr bwMode="auto">
                <a:xfrm>
                  <a:off x="3590" y="1792"/>
                  <a:ext cx="64" cy="25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36" y="0"/>
                    </a:cxn>
                    <a:cxn ang="0">
                      <a:pos x="18" y="5"/>
                    </a:cxn>
                    <a:cxn ang="0">
                      <a:pos x="5" y="18"/>
                    </a:cxn>
                    <a:cxn ang="0">
                      <a:pos x="0" y="34"/>
                    </a:cxn>
                    <a:cxn ang="0">
                      <a:pos x="0" y="63"/>
                    </a:cxn>
                    <a:cxn ang="0">
                      <a:pos x="5" y="80"/>
                    </a:cxn>
                    <a:cxn ang="0">
                      <a:pos x="18" y="93"/>
                    </a:cxn>
                    <a:cxn ang="0">
                      <a:pos x="36" y="97"/>
                    </a:cxn>
                    <a:cxn ang="0">
                      <a:pos x="160" y="97"/>
                    </a:cxn>
                    <a:cxn ang="0">
                      <a:pos x="283" y="97"/>
                    </a:cxn>
                    <a:cxn ang="0">
                      <a:pos x="302" y="93"/>
                    </a:cxn>
                    <a:cxn ang="0">
                      <a:pos x="314" y="80"/>
                    </a:cxn>
                    <a:cxn ang="0">
                      <a:pos x="320" y="63"/>
                    </a:cxn>
                    <a:cxn ang="0">
                      <a:pos x="320" y="34"/>
                    </a:cxn>
                    <a:cxn ang="0">
                      <a:pos x="314" y="18"/>
                    </a:cxn>
                    <a:cxn ang="0">
                      <a:pos x="302" y="5"/>
                    </a:cxn>
                    <a:cxn ang="0">
                      <a:pos x="283" y="0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320" h="97">
                      <a:moveTo>
                        <a:pt x="160" y="0"/>
                      </a:moveTo>
                      <a:lnTo>
                        <a:pt x="36" y="0"/>
                      </a:lnTo>
                      <a:lnTo>
                        <a:pt x="18" y="5"/>
                      </a:lnTo>
                      <a:lnTo>
                        <a:pt x="5" y="18"/>
                      </a:lnTo>
                      <a:lnTo>
                        <a:pt x="0" y="34"/>
                      </a:lnTo>
                      <a:lnTo>
                        <a:pt x="0" y="63"/>
                      </a:lnTo>
                      <a:lnTo>
                        <a:pt x="5" y="80"/>
                      </a:lnTo>
                      <a:lnTo>
                        <a:pt x="18" y="93"/>
                      </a:lnTo>
                      <a:lnTo>
                        <a:pt x="36" y="97"/>
                      </a:lnTo>
                      <a:lnTo>
                        <a:pt x="160" y="97"/>
                      </a:lnTo>
                      <a:lnTo>
                        <a:pt x="283" y="97"/>
                      </a:lnTo>
                      <a:lnTo>
                        <a:pt x="302" y="93"/>
                      </a:lnTo>
                      <a:lnTo>
                        <a:pt x="314" y="80"/>
                      </a:lnTo>
                      <a:lnTo>
                        <a:pt x="320" y="63"/>
                      </a:lnTo>
                      <a:lnTo>
                        <a:pt x="320" y="34"/>
                      </a:lnTo>
                      <a:lnTo>
                        <a:pt x="314" y="18"/>
                      </a:lnTo>
                      <a:lnTo>
                        <a:pt x="302" y="5"/>
                      </a:lnTo>
                      <a:lnTo>
                        <a:pt x="283" y="0"/>
                      </a:lnTo>
                      <a:lnTo>
                        <a:pt x="19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8" name="Freeform 444"/>
                <p:cNvSpPr>
                  <a:spLocks noChangeAspect="1"/>
                </p:cNvSpPr>
                <p:nvPr/>
              </p:nvSpPr>
              <p:spPr bwMode="auto">
                <a:xfrm>
                  <a:off x="3590" y="1744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283" y="0"/>
                    </a:cxn>
                    <a:cxn ang="0">
                      <a:pos x="201" y="0"/>
                    </a:cxn>
                    <a:cxn ang="0">
                      <a:pos x="119" y="0"/>
                    </a:cxn>
                    <a:cxn ang="0">
                      <a:pos x="36" y="0"/>
                    </a:cxn>
                    <a:cxn ang="0">
                      <a:pos x="18" y="4"/>
                    </a:cxn>
                    <a:cxn ang="0">
                      <a:pos x="5" y="17"/>
                    </a:cxn>
                    <a:cxn ang="0">
                      <a:pos x="0" y="33"/>
                    </a:cxn>
                    <a:cxn ang="0">
                      <a:pos x="0" y="63"/>
                    </a:cxn>
                    <a:cxn ang="0">
                      <a:pos x="5" y="80"/>
                    </a:cxn>
                    <a:cxn ang="0">
                      <a:pos x="18" y="92"/>
                    </a:cxn>
                    <a:cxn ang="0">
                      <a:pos x="36" y="97"/>
                    </a:cxn>
                    <a:cxn ang="0">
                      <a:pos x="119" y="97"/>
                    </a:cxn>
                    <a:cxn ang="0">
                      <a:pos x="201" y="97"/>
                    </a:cxn>
                    <a:cxn ang="0">
                      <a:pos x="283" y="97"/>
                    </a:cxn>
                    <a:cxn ang="0">
                      <a:pos x="302" y="92"/>
                    </a:cxn>
                    <a:cxn ang="0">
                      <a:pos x="314" y="80"/>
                    </a:cxn>
                    <a:cxn ang="0">
                      <a:pos x="320" y="63"/>
                    </a:cxn>
                    <a:cxn ang="0">
                      <a:pos x="320" y="33"/>
                    </a:cxn>
                    <a:cxn ang="0">
                      <a:pos x="314" y="17"/>
                    </a:cxn>
                    <a:cxn ang="0">
                      <a:pos x="310" y="12"/>
                    </a:cxn>
                  </a:cxnLst>
                  <a:rect l="0" t="0" r="r" b="b"/>
                  <a:pathLst>
                    <a:path w="320" h="97">
                      <a:moveTo>
                        <a:pt x="283" y="0"/>
                      </a:moveTo>
                      <a:lnTo>
                        <a:pt x="201" y="0"/>
                      </a:lnTo>
                      <a:lnTo>
                        <a:pt x="119" y="0"/>
                      </a:lnTo>
                      <a:lnTo>
                        <a:pt x="36" y="0"/>
                      </a:lnTo>
                      <a:lnTo>
                        <a:pt x="18" y="4"/>
                      </a:lnTo>
                      <a:lnTo>
                        <a:pt x="5" y="17"/>
                      </a:lnTo>
                      <a:lnTo>
                        <a:pt x="0" y="33"/>
                      </a:lnTo>
                      <a:lnTo>
                        <a:pt x="0" y="63"/>
                      </a:lnTo>
                      <a:lnTo>
                        <a:pt x="5" y="80"/>
                      </a:lnTo>
                      <a:lnTo>
                        <a:pt x="18" y="92"/>
                      </a:lnTo>
                      <a:lnTo>
                        <a:pt x="36" y="97"/>
                      </a:lnTo>
                      <a:lnTo>
                        <a:pt x="119" y="97"/>
                      </a:lnTo>
                      <a:lnTo>
                        <a:pt x="201" y="97"/>
                      </a:lnTo>
                      <a:lnTo>
                        <a:pt x="283" y="97"/>
                      </a:lnTo>
                      <a:lnTo>
                        <a:pt x="302" y="92"/>
                      </a:lnTo>
                      <a:lnTo>
                        <a:pt x="314" y="80"/>
                      </a:lnTo>
                      <a:lnTo>
                        <a:pt x="320" y="63"/>
                      </a:lnTo>
                      <a:lnTo>
                        <a:pt x="320" y="33"/>
                      </a:lnTo>
                      <a:lnTo>
                        <a:pt x="314" y="17"/>
                      </a:lnTo>
                      <a:lnTo>
                        <a:pt x="310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19" name="Line 445"/>
                <p:cNvSpPr>
                  <a:spLocks noChangeAspect="1" noChangeShapeType="1"/>
                </p:cNvSpPr>
                <p:nvPr/>
              </p:nvSpPr>
              <p:spPr bwMode="auto">
                <a:xfrm>
                  <a:off x="3762" y="1693"/>
                  <a:ext cx="8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0" name="Line 446"/>
                <p:cNvSpPr>
                  <a:spLocks noChangeAspect="1" noChangeShapeType="1"/>
                </p:cNvSpPr>
                <p:nvPr/>
              </p:nvSpPr>
              <p:spPr bwMode="auto">
                <a:xfrm>
                  <a:off x="3778" y="1702"/>
                  <a:ext cx="7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1" name="Line 4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62" y="1645"/>
                  <a:ext cx="8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2" name="Line 4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78" y="1637"/>
                  <a:ext cx="7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3" name="Line 449"/>
                <p:cNvSpPr>
                  <a:spLocks noChangeAspect="1" noChangeShapeType="1"/>
                </p:cNvSpPr>
                <p:nvPr/>
              </p:nvSpPr>
              <p:spPr bwMode="auto">
                <a:xfrm>
                  <a:off x="3726" y="1678"/>
                  <a:ext cx="8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4" name="Line 450"/>
                <p:cNvSpPr>
                  <a:spLocks noChangeAspect="1" noChangeShapeType="1"/>
                </p:cNvSpPr>
                <p:nvPr/>
              </p:nvSpPr>
              <p:spPr bwMode="auto">
                <a:xfrm>
                  <a:off x="3742" y="1684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5" name="Line 45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26" y="1661"/>
                  <a:ext cx="8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6" name="Line 4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42" y="1658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7" name="Line 453"/>
                <p:cNvSpPr>
                  <a:spLocks noChangeAspect="1" noChangeShapeType="1"/>
                </p:cNvSpPr>
                <p:nvPr/>
              </p:nvSpPr>
              <p:spPr bwMode="auto">
                <a:xfrm>
                  <a:off x="3703" y="1671"/>
                  <a:ext cx="8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8" name="Line 454"/>
                <p:cNvSpPr>
                  <a:spLocks noChangeAspect="1" noChangeShapeType="1"/>
                </p:cNvSpPr>
                <p:nvPr/>
              </p:nvSpPr>
              <p:spPr bwMode="auto">
                <a:xfrm>
                  <a:off x="3719" y="1676"/>
                  <a:ext cx="7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29" name="Line 4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03" y="1669"/>
                  <a:ext cx="8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0" name="Line 4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19" y="1664"/>
                  <a:ext cx="7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1" name="Line 457"/>
                <p:cNvSpPr>
                  <a:spLocks noChangeAspect="1" noChangeShapeType="1"/>
                </p:cNvSpPr>
                <p:nvPr/>
              </p:nvSpPr>
              <p:spPr bwMode="auto">
                <a:xfrm>
                  <a:off x="3744" y="1685"/>
                  <a:ext cx="8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2" name="Line 458"/>
                <p:cNvSpPr>
                  <a:spLocks noChangeAspect="1" noChangeShapeType="1"/>
                </p:cNvSpPr>
                <p:nvPr/>
              </p:nvSpPr>
              <p:spPr bwMode="auto">
                <a:xfrm>
                  <a:off x="3760" y="1692"/>
                  <a:ext cx="2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3" name="Line 4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44" y="1654"/>
                  <a:ext cx="8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4" name="Line 4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60" y="1649"/>
                  <a:ext cx="2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5" name="Freeform 461"/>
                <p:cNvSpPr>
                  <a:spLocks noChangeAspect="1"/>
                </p:cNvSpPr>
                <p:nvPr/>
              </p:nvSpPr>
              <p:spPr bwMode="auto">
                <a:xfrm>
                  <a:off x="1889" y="1961"/>
                  <a:ext cx="40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31"/>
                    </a:cxn>
                    <a:cxn ang="0">
                      <a:pos x="33" y="58"/>
                    </a:cxn>
                    <a:cxn ang="0">
                      <a:pos x="78" y="91"/>
                    </a:cxn>
                    <a:cxn ang="0">
                      <a:pos x="130" y="117"/>
                    </a:cxn>
                    <a:cxn ang="0">
                      <a:pos x="200" y="144"/>
                    </a:cxn>
                  </a:cxnLst>
                  <a:rect l="0" t="0" r="r" b="b"/>
                  <a:pathLst>
                    <a:path w="200" h="144">
                      <a:moveTo>
                        <a:pt x="0" y="0"/>
                      </a:moveTo>
                      <a:lnTo>
                        <a:pt x="10" y="31"/>
                      </a:lnTo>
                      <a:lnTo>
                        <a:pt x="33" y="58"/>
                      </a:lnTo>
                      <a:lnTo>
                        <a:pt x="78" y="91"/>
                      </a:lnTo>
                      <a:lnTo>
                        <a:pt x="130" y="117"/>
                      </a:lnTo>
                      <a:lnTo>
                        <a:pt x="200" y="14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6" name="Line 462"/>
                <p:cNvSpPr>
                  <a:spLocks noChangeAspect="1" noChangeShapeType="1"/>
                </p:cNvSpPr>
                <p:nvPr/>
              </p:nvSpPr>
              <p:spPr bwMode="auto">
                <a:xfrm>
                  <a:off x="1929" y="1997"/>
                  <a:ext cx="169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7" name="Line 463"/>
                <p:cNvSpPr>
                  <a:spLocks noChangeAspect="1" noChangeShapeType="1"/>
                </p:cNvSpPr>
                <p:nvPr/>
              </p:nvSpPr>
              <p:spPr bwMode="auto">
                <a:xfrm>
                  <a:off x="1938" y="2001"/>
                  <a:ext cx="1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8" name="Freeform 464"/>
                <p:cNvSpPr>
                  <a:spLocks noChangeAspect="1"/>
                </p:cNvSpPr>
                <p:nvPr/>
              </p:nvSpPr>
              <p:spPr bwMode="auto">
                <a:xfrm>
                  <a:off x="1938" y="2001"/>
                  <a:ext cx="139" cy="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4"/>
                    </a:cxn>
                    <a:cxn ang="0">
                      <a:pos x="101" y="28"/>
                    </a:cxn>
                    <a:cxn ang="0">
                      <a:pos x="192" y="46"/>
                    </a:cxn>
                    <a:cxn ang="0">
                      <a:pos x="285" y="63"/>
                    </a:cxn>
                    <a:cxn ang="0">
                      <a:pos x="374" y="78"/>
                    </a:cxn>
                    <a:cxn ang="0">
                      <a:pos x="464" y="90"/>
                    </a:cxn>
                    <a:cxn ang="0">
                      <a:pos x="554" y="101"/>
                    </a:cxn>
                    <a:cxn ang="0">
                      <a:pos x="695" y="115"/>
                    </a:cxn>
                    <a:cxn ang="0">
                      <a:pos x="697" y="115"/>
                    </a:cxn>
                  </a:cxnLst>
                  <a:rect l="0" t="0" r="r" b="b"/>
                  <a:pathLst>
                    <a:path w="697" h="115">
                      <a:moveTo>
                        <a:pt x="0" y="0"/>
                      </a:moveTo>
                      <a:lnTo>
                        <a:pt x="11" y="4"/>
                      </a:lnTo>
                      <a:lnTo>
                        <a:pt x="101" y="28"/>
                      </a:lnTo>
                      <a:lnTo>
                        <a:pt x="192" y="46"/>
                      </a:lnTo>
                      <a:lnTo>
                        <a:pt x="285" y="63"/>
                      </a:lnTo>
                      <a:lnTo>
                        <a:pt x="374" y="78"/>
                      </a:lnTo>
                      <a:lnTo>
                        <a:pt x="464" y="90"/>
                      </a:lnTo>
                      <a:lnTo>
                        <a:pt x="554" y="101"/>
                      </a:lnTo>
                      <a:lnTo>
                        <a:pt x="695" y="115"/>
                      </a:lnTo>
                      <a:lnTo>
                        <a:pt x="697" y="1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39" name="Freeform 465"/>
                <p:cNvSpPr>
                  <a:spLocks noChangeAspect="1"/>
                </p:cNvSpPr>
                <p:nvPr/>
              </p:nvSpPr>
              <p:spPr bwMode="auto">
                <a:xfrm>
                  <a:off x="2075" y="1965"/>
                  <a:ext cx="23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9"/>
                    </a:cxn>
                    <a:cxn ang="0">
                      <a:pos x="36" y="33"/>
                    </a:cxn>
                    <a:cxn ang="0">
                      <a:pos x="61" y="59"/>
                    </a:cxn>
                    <a:cxn ang="0">
                      <a:pos x="85" y="86"/>
                    </a:cxn>
                    <a:cxn ang="0">
                      <a:pos x="114" y="132"/>
                    </a:cxn>
                  </a:cxnLst>
                  <a:rect l="0" t="0" r="r" b="b"/>
                  <a:pathLst>
                    <a:path w="114" h="132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36" y="33"/>
                      </a:lnTo>
                      <a:lnTo>
                        <a:pt x="61" y="59"/>
                      </a:lnTo>
                      <a:lnTo>
                        <a:pt x="85" y="86"/>
                      </a:lnTo>
                      <a:lnTo>
                        <a:pt x="114" y="13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0" name="Freeform 466"/>
                <p:cNvSpPr>
                  <a:spLocks noChangeAspect="1"/>
                </p:cNvSpPr>
                <p:nvPr/>
              </p:nvSpPr>
              <p:spPr bwMode="auto">
                <a:xfrm>
                  <a:off x="2079" y="1965"/>
                  <a:ext cx="23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39"/>
                    </a:cxn>
                    <a:cxn ang="0">
                      <a:pos x="80" y="81"/>
                    </a:cxn>
                    <a:cxn ang="0">
                      <a:pos x="114" y="132"/>
                    </a:cxn>
                  </a:cxnLst>
                  <a:rect l="0" t="0" r="r" b="b"/>
                  <a:pathLst>
                    <a:path w="114" h="132">
                      <a:moveTo>
                        <a:pt x="0" y="0"/>
                      </a:moveTo>
                      <a:lnTo>
                        <a:pt x="43" y="39"/>
                      </a:lnTo>
                      <a:lnTo>
                        <a:pt x="80" y="81"/>
                      </a:lnTo>
                      <a:lnTo>
                        <a:pt x="114" y="13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1" name="Line 4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5" y="1961"/>
                  <a:ext cx="1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2" name="Line 468"/>
                <p:cNvSpPr>
                  <a:spLocks noChangeAspect="1" noChangeShapeType="1"/>
                </p:cNvSpPr>
                <p:nvPr/>
              </p:nvSpPr>
              <p:spPr bwMode="auto">
                <a:xfrm>
                  <a:off x="2102" y="1997"/>
                  <a:ext cx="4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3" name="Line 4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48" y="1961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4" name="Line 470"/>
                <p:cNvSpPr>
                  <a:spLocks noChangeAspect="1" noChangeShapeType="1"/>
                </p:cNvSpPr>
                <p:nvPr/>
              </p:nvSpPr>
              <p:spPr bwMode="auto">
                <a:xfrm>
                  <a:off x="2103" y="2001"/>
                  <a:ext cx="4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5" name="Freeform 471"/>
                <p:cNvSpPr>
                  <a:spLocks noChangeAspect="1"/>
                </p:cNvSpPr>
                <p:nvPr/>
              </p:nvSpPr>
              <p:spPr bwMode="auto">
                <a:xfrm>
                  <a:off x="2086" y="2001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94" y="44"/>
                    </a:cxn>
                    <a:cxn ang="0">
                      <a:pos x="91" y="63"/>
                    </a:cxn>
                    <a:cxn ang="0">
                      <a:pos x="83" y="79"/>
                    </a:cxn>
                    <a:cxn ang="0">
                      <a:pos x="66" y="95"/>
                    </a:cxn>
                    <a:cxn ang="0">
                      <a:pos x="43" y="107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94" h="116">
                      <a:moveTo>
                        <a:pt x="84" y="0"/>
                      </a:moveTo>
                      <a:lnTo>
                        <a:pt x="94" y="44"/>
                      </a:lnTo>
                      <a:lnTo>
                        <a:pt x="91" y="63"/>
                      </a:lnTo>
                      <a:lnTo>
                        <a:pt x="83" y="79"/>
                      </a:lnTo>
                      <a:lnTo>
                        <a:pt x="66" y="95"/>
                      </a:lnTo>
                      <a:lnTo>
                        <a:pt x="43" y="107"/>
                      </a:lnTo>
                      <a:lnTo>
                        <a:pt x="0" y="1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6" name="Freeform 472"/>
                <p:cNvSpPr>
                  <a:spLocks noChangeAspect="1"/>
                </p:cNvSpPr>
                <p:nvPr/>
              </p:nvSpPr>
              <p:spPr bwMode="auto">
                <a:xfrm>
                  <a:off x="2077" y="2001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119" y="40"/>
                    </a:cxn>
                    <a:cxn ang="0">
                      <a:pos x="117" y="60"/>
                    </a:cxn>
                    <a:cxn ang="0">
                      <a:pos x="110" y="76"/>
                    </a:cxn>
                    <a:cxn ang="0">
                      <a:pos x="95" y="92"/>
                    </a:cxn>
                    <a:cxn ang="0">
                      <a:pos x="76" y="103"/>
                    </a:cxn>
                    <a:cxn ang="0">
                      <a:pos x="41" y="113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19" h="115">
                      <a:moveTo>
                        <a:pt x="110" y="0"/>
                      </a:moveTo>
                      <a:lnTo>
                        <a:pt x="119" y="40"/>
                      </a:lnTo>
                      <a:lnTo>
                        <a:pt x="117" y="60"/>
                      </a:lnTo>
                      <a:lnTo>
                        <a:pt x="110" y="76"/>
                      </a:lnTo>
                      <a:lnTo>
                        <a:pt x="95" y="92"/>
                      </a:lnTo>
                      <a:lnTo>
                        <a:pt x="76" y="103"/>
                      </a:lnTo>
                      <a:lnTo>
                        <a:pt x="41" y="113"/>
                      </a:lnTo>
                      <a:lnTo>
                        <a:pt x="0" y="11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7" name="Line 4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86" y="2030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8" name="Freeform 474"/>
                <p:cNvSpPr>
                  <a:spLocks noChangeAspect="1"/>
                </p:cNvSpPr>
                <p:nvPr/>
              </p:nvSpPr>
              <p:spPr bwMode="auto">
                <a:xfrm>
                  <a:off x="2086" y="2031"/>
                  <a:ext cx="62" cy="3"/>
                </a:xfrm>
                <a:custGeom>
                  <a:avLst/>
                  <a:gdLst/>
                  <a:ahLst/>
                  <a:cxnLst>
                    <a:cxn ang="0">
                      <a:pos x="308" y="13"/>
                    </a:cxn>
                    <a:cxn ang="0">
                      <a:pos x="282" y="13"/>
                    </a:cxn>
                    <a:cxn ang="0">
                      <a:pos x="188" y="10"/>
                    </a:cxn>
                    <a:cxn ang="0">
                      <a:pos x="9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8" h="13">
                      <a:moveTo>
                        <a:pt x="308" y="13"/>
                      </a:moveTo>
                      <a:lnTo>
                        <a:pt x="282" y="13"/>
                      </a:lnTo>
                      <a:lnTo>
                        <a:pt x="188" y="10"/>
                      </a:lnTo>
                      <a:lnTo>
                        <a:pt x="94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49" name="Line 4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48" y="2001"/>
                  <a:ext cx="1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0" name="Line 4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51" y="2001"/>
                  <a:ext cx="1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1" name="Freeform 477"/>
                <p:cNvSpPr>
                  <a:spLocks noChangeAspect="1"/>
                </p:cNvSpPr>
                <p:nvPr/>
              </p:nvSpPr>
              <p:spPr bwMode="auto">
                <a:xfrm>
                  <a:off x="2151" y="2033"/>
                  <a:ext cx="51" cy="1"/>
                </a:xfrm>
                <a:custGeom>
                  <a:avLst/>
                  <a:gdLst/>
                  <a:ahLst/>
                  <a:cxnLst>
                    <a:cxn ang="0">
                      <a:pos x="253" y="0"/>
                    </a:cxn>
                    <a:cxn ang="0">
                      <a:pos x="126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53" h="2">
                      <a:moveTo>
                        <a:pt x="253" y="0"/>
                      </a:moveTo>
                      <a:lnTo>
                        <a:pt x="126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2" name="Line 4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2" y="2001"/>
                  <a:ext cx="1" cy="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3" name="Line 479"/>
                <p:cNvSpPr>
                  <a:spLocks noChangeAspect="1" noChangeShapeType="1"/>
                </p:cNvSpPr>
                <p:nvPr/>
              </p:nvSpPr>
              <p:spPr bwMode="auto">
                <a:xfrm>
                  <a:off x="2151" y="2001"/>
                  <a:ext cx="5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4" name="Freeform 480"/>
                <p:cNvSpPr>
                  <a:spLocks noChangeAspect="1"/>
                </p:cNvSpPr>
                <p:nvPr/>
              </p:nvSpPr>
              <p:spPr bwMode="auto">
                <a:xfrm>
                  <a:off x="1889" y="1925"/>
                  <a:ext cx="40" cy="3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10" y="113"/>
                    </a:cxn>
                    <a:cxn ang="0">
                      <a:pos x="33" y="85"/>
                    </a:cxn>
                    <a:cxn ang="0">
                      <a:pos x="78" y="54"/>
                    </a:cxn>
                    <a:cxn ang="0">
                      <a:pos x="130" y="27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144">
                      <a:moveTo>
                        <a:pt x="0" y="144"/>
                      </a:moveTo>
                      <a:lnTo>
                        <a:pt x="10" y="113"/>
                      </a:lnTo>
                      <a:lnTo>
                        <a:pt x="33" y="85"/>
                      </a:lnTo>
                      <a:lnTo>
                        <a:pt x="78" y="54"/>
                      </a:lnTo>
                      <a:lnTo>
                        <a:pt x="130" y="27"/>
                      </a:lnTo>
                      <a:lnTo>
                        <a:pt x="20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5" name="Line 481"/>
                <p:cNvSpPr>
                  <a:spLocks noChangeAspect="1" noChangeShapeType="1"/>
                </p:cNvSpPr>
                <p:nvPr/>
              </p:nvSpPr>
              <p:spPr bwMode="auto">
                <a:xfrm>
                  <a:off x="1929" y="1925"/>
                  <a:ext cx="169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6" name="Line 4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5" y="1958"/>
                  <a:ext cx="1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7" name="Freeform 483"/>
                <p:cNvSpPr>
                  <a:spLocks noChangeAspect="1"/>
                </p:cNvSpPr>
                <p:nvPr/>
              </p:nvSpPr>
              <p:spPr bwMode="auto">
                <a:xfrm>
                  <a:off x="2075" y="1925"/>
                  <a:ext cx="23" cy="3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9" y="124"/>
                    </a:cxn>
                    <a:cxn ang="0">
                      <a:pos x="36" y="99"/>
                    </a:cxn>
                    <a:cxn ang="0">
                      <a:pos x="61" y="73"/>
                    </a:cxn>
                    <a:cxn ang="0">
                      <a:pos x="85" y="46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14" h="131">
                      <a:moveTo>
                        <a:pt x="0" y="131"/>
                      </a:moveTo>
                      <a:lnTo>
                        <a:pt x="9" y="124"/>
                      </a:lnTo>
                      <a:lnTo>
                        <a:pt x="36" y="99"/>
                      </a:lnTo>
                      <a:lnTo>
                        <a:pt x="61" y="73"/>
                      </a:lnTo>
                      <a:lnTo>
                        <a:pt x="85" y="46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8" name="Freeform 484"/>
                <p:cNvSpPr>
                  <a:spLocks noChangeAspect="1"/>
                </p:cNvSpPr>
                <p:nvPr/>
              </p:nvSpPr>
              <p:spPr bwMode="auto">
                <a:xfrm>
                  <a:off x="2079" y="1925"/>
                  <a:ext cx="23" cy="3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43" y="93"/>
                    </a:cxn>
                    <a:cxn ang="0">
                      <a:pos x="80" y="51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114" h="131">
                      <a:moveTo>
                        <a:pt x="0" y="131"/>
                      </a:moveTo>
                      <a:lnTo>
                        <a:pt x="43" y="93"/>
                      </a:lnTo>
                      <a:lnTo>
                        <a:pt x="80" y="5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59" name="Line 485"/>
                <p:cNvSpPr>
                  <a:spLocks noChangeAspect="1" noChangeShapeType="1"/>
                </p:cNvSpPr>
                <p:nvPr/>
              </p:nvSpPr>
              <p:spPr bwMode="auto">
                <a:xfrm>
                  <a:off x="2102" y="1925"/>
                  <a:ext cx="4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0" name="Line 486"/>
                <p:cNvSpPr>
                  <a:spLocks noChangeAspect="1" noChangeShapeType="1"/>
                </p:cNvSpPr>
                <p:nvPr/>
              </p:nvSpPr>
              <p:spPr bwMode="auto">
                <a:xfrm>
                  <a:off x="2103" y="1922"/>
                  <a:ext cx="4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1" name="Line 4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48" y="1925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2" name="Line 488"/>
                <p:cNvSpPr>
                  <a:spLocks noChangeAspect="1" noChangeShapeType="1"/>
                </p:cNvSpPr>
                <p:nvPr/>
              </p:nvSpPr>
              <p:spPr bwMode="auto">
                <a:xfrm>
                  <a:off x="2151" y="1922"/>
                  <a:ext cx="5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3" name="Line 4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51" y="1889"/>
                  <a:ext cx="1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4" name="Line 4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48" y="1889"/>
                  <a:ext cx="1" cy="3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5" name="Freeform 491"/>
                <p:cNvSpPr>
                  <a:spLocks noChangeAspect="1"/>
                </p:cNvSpPr>
                <p:nvPr/>
              </p:nvSpPr>
              <p:spPr bwMode="auto">
                <a:xfrm>
                  <a:off x="2151" y="1889"/>
                  <a:ext cx="51" cy="1"/>
                </a:xfrm>
                <a:custGeom>
                  <a:avLst/>
                  <a:gdLst/>
                  <a:ahLst/>
                  <a:cxnLst>
                    <a:cxn ang="0">
                      <a:pos x="253" y="2"/>
                    </a:cxn>
                    <a:cxn ang="0">
                      <a:pos x="12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3" h="2">
                      <a:moveTo>
                        <a:pt x="253" y="2"/>
                      </a:moveTo>
                      <a:lnTo>
                        <a:pt x="12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6" name="Line 4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2" y="1890"/>
                  <a:ext cx="1" cy="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7" name="Freeform 493"/>
                <p:cNvSpPr>
                  <a:spLocks noChangeAspect="1"/>
                </p:cNvSpPr>
                <p:nvPr/>
              </p:nvSpPr>
              <p:spPr bwMode="auto">
                <a:xfrm>
                  <a:off x="2086" y="1893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84" y="114"/>
                    </a:cxn>
                    <a:cxn ang="0">
                      <a:pos x="94" y="72"/>
                    </a:cxn>
                    <a:cxn ang="0">
                      <a:pos x="91" y="52"/>
                    </a:cxn>
                    <a:cxn ang="0">
                      <a:pos x="83" y="36"/>
                    </a:cxn>
                    <a:cxn ang="0">
                      <a:pos x="66" y="19"/>
                    </a:cxn>
                    <a:cxn ang="0">
                      <a:pos x="43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" h="114">
                      <a:moveTo>
                        <a:pt x="84" y="114"/>
                      </a:moveTo>
                      <a:lnTo>
                        <a:pt x="94" y="72"/>
                      </a:lnTo>
                      <a:lnTo>
                        <a:pt x="91" y="52"/>
                      </a:lnTo>
                      <a:lnTo>
                        <a:pt x="83" y="36"/>
                      </a:lnTo>
                      <a:lnTo>
                        <a:pt x="66" y="19"/>
                      </a:lnTo>
                      <a:lnTo>
                        <a:pt x="43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8" name="Freeform 494"/>
                <p:cNvSpPr>
                  <a:spLocks noChangeAspect="1"/>
                </p:cNvSpPr>
                <p:nvPr/>
              </p:nvSpPr>
              <p:spPr bwMode="auto">
                <a:xfrm>
                  <a:off x="2077" y="1893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110" y="114"/>
                    </a:cxn>
                    <a:cxn ang="0">
                      <a:pos x="119" y="75"/>
                    </a:cxn>
                    <a:cxn ang="0">
                      <a:pos x="117" y="56"/>
                    </a:cxn>
                    <a:cxn ang="0">
                      <a:pos x="110" y="39"/>
                    </a:cxn>
                    <a:cxn ang="0">
                      <a:pos x="95" y="24"/>
                    </a:cxn>
                    <a:cxn ang="0">
                      <a:pos x="76" y="12"/>
                    </a:cxn>
                    <a:cxn ang="0">
                      <a:pos x="4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9" h="114">
                      <a:moveTo>
                        <a:pt x="110" y="114"/>
                      </a:moveTo>
                      <a:lnTo>
                        <a:pt x="119" y="75"/>
                      </a:lnTo>
                      <a:lnTo>
                        <a:pt x="117" y="56"/>
                      </a:lnTo>
                      <a:lnTo>
                        <a:pt x="110" y="39"/>
                      </a:lnTo>
                      <a:lnTo>
                        <a:pt x="95" y="24"/>
                      </a:lnTo>
                      <a:lnTo>
                        <a:pt x="76" y="12"/>
                      </a:lnTo>
                      <a:lnTo>
                        <a:pt x="4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9" name="Freeform 495"/>
                <p:cNvSpPr>
                  <a:spLocks noChangeAspect="1"/>
                </p:cNvSpPr>
                <p:nvPr/>
              </p:nvSpPr>
              <p:spPr bwMode="auto">
                <a:xfrm>
                  <a:off x="2086" y="1889"/>
                  <a:ext cx="62" cy="3"/>
                </a:xfrm>
                <a:custGeom>
                  <a:avLst/>
                  <a:gdLst/>
                  <a:ahLst/>
                  <a:cxnLst>
                    <a:cxn ang="0">
                      <a:pos x="308" y="0"/>
                    </a:cxn>
                    <a:cxn ang="0">
                      <a:pos x="282" y="1"/>
                    </a:cxn>
                    <a:cxn ang="0">
                      <a:pos x="188" y="3"/>
                    </a:cxn>
                    <a:cxn ang="0">
                      <a:pos x="94" y="7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08" h="12">
                      <a:moveTo>
                        <a:pt x="308" y="0"/>
                      </a:moveTo>
                      <a:lnTo>
                        <a:pt x="282" y="1"/>
                      </a:lnTo>
                      <a:lnTo>
                        <a:pt x="188" y="3"/>
                      </a:lnTo>
                      <a:lnTo>
                        <a:pt x="94" y="7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0" name="Line 4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86" y="1892"/>
                  <a:ext cx="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1" name="Line 497"/>
                <p:cNvSpPr>
                  <a:spLocks noChangeAspect="1" noChangeShapeType="1"/>
                </p:cNvSpPr>
                <p:nvPr/>
              </p:nvSpPr>
              <p:spPr bwMode="auto">
                <a:xfrm>
                  <a:off x="1938" y="1922"/>
                  <a:ext cx="1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2" name="Freeform 498"/>
                <p:cNvSpPr>
                  <a:spLocks noChangeAspect="1"/>
                </p:cNvSpPr>
                <p:nvPr/>
              </p:nvSpPr>
              <p:spPr bwMode="auto">
                <a:xfrm>
                  <a:off x="1938" y="1893"/>
                  <a:ext cx="139" cy="29"/>
                </a:xfrm>
                <a:custGeom>
                  <a:avLst/>
                  <a:gdLst/>
                  <a:ahLst/>
                  <a:cxnLst>
                    <a:cxn ang="0">
                      <a:pos x="0" y="114"/>
                    </a:cxn>
                    <a:cxn ang="0">
                      <a:pos x="11" y="112"/>
                    </a:cxn>
                    <a:cxn ang="0">
                      <a:pos x="101" y="88"/>
                    </a:cxn>
                    <a:cxn ang="0">
                      <a:pos x="192" y="68"/>
                    </a:cxn>
                    <a:cxn ang="0">
                      <a:pos x="285" y="52"/>
                    </a:cxn>
                    <a:cxn ang="0">
                      <a:pos x="374" y="38"/>
                    </a:cxn>
                    <a:cxn ang="0">
                      <a:pos x="464" y="26"/>
                    </a:cxn>
                    <a:cxn ang="0">
                      <a:pos x="554" y="14"/>
                    </a:cxn>
                    <a:cxn ang="0">
                      <a:pos x="695" y="1"/>
                    </a:cxn>
                    <a:cxn ang="0">
                      <a:pos x="697" y="0"/>
                    </a:cxn>
                  </a:cxnLst>
                  <a:rect l="0" t="0" r="r" b="b"/>
                  <a:pathLst>
                    <a:path w="697" h="114">
                      <a:moveTo>
                        <a:pt x="0" y="114"/>
                      </a:moveTo>
                      <a:lnTo>
                        <a:pt x="11" y="112"/>
                      </a:lnTo>
                      <a:lnTo>
                        <a:pt x="101" y="88"/>
                      </a:lnTo>
                      <a:lnTo>
                        <a:pt x="192" y="68"/>
                      </a:lnTo>
                      <a:lnTo>
                        <a:pt x="285" y="52"/>
                      </a:lnTo>
                      <a:lnTo>
                        <a:pt x="374" y="38"/>
                      </a:lnTo>
                      <a:lnTo>
                        <a:pt x="464" y="26"/>
                      </a:lnTo>
                      <a:lnTo>
                        <a:pt x="554" y="14"/>
                      </a:lnTo>
                      <a:lnTo>
                        <a:pt x="695" y="1"/>
                      </a:lnTo>
                      <a:lnTo>
                        <a:pt x="697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3" name="Line 4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9" y="1958"/>
                  <a:ext cx="1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4" name="Line 500"/>
                <p:cNvSpPr>
                  <a:spLocks noChangeAspect="1" noChangeShapeType="1"/>
                </p:cNvSpPr>
                <p:nvPr/>
              </p:nvSpPr>
              <p:spPr bwMode="auto">
                <a:xfrm>
                  <a:off x="3158" y="1738"/>
                  <a:ext cx="20" cy="4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5" name="Line 5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63" y="1168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6" name="Freeform 502"/>
                <p:cNvSpPr>
                  <a:spLocks noChangeAspect="1"/>
                </p:cNvSpPr>
                <p:nvPr/>
              </p:nvSpPr>
              <p:spPr bwMode="auto">
                <a:xfrm>
                  <a:off x="4174" y="1144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6" y="31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52" h="64">
                      <a:moveTo>
                        <a:pt x="0" y="64"/>
                      </a:moveTo>
                      <a:lnTo>
                        <a:pt x="26" y="31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7" name="Line 5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89" y="1129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8" name="Freeform 504"/>
                <p:cNvSpPr>
                  <a:spLocks noChangeAspect="1"/>
                </p:cNvSpPr>
                <p:nvPr/>
              </p:nvSpPr>
              <p:spPr bwMode="auto">
                <a:xfrm>
                  <a:off x="3999" y="1961"/>
                  <a:ext cx="14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" y="88"/>
                    </a:cxn>
                    <a:cxn ang="0">
                      <a:pos x="68" y="174"/>
                    </a:cxn>
                  </a:cxnLst>
                  <a:rect l="0" t="0" r="r" b="b"/>
                  <a:pathLst>
                    <a:path w="68" h="174">
                      <a:moveTo>
                        <a:pt x="0" y="0"/>
                      </a:moveTo>
                      <a:lnTo>
                        <a:pt x="34" y="88"/>
                      </a:lnTo>
                      <a:lnTo>
                        <a:pt x="68" y="17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9" name="Freeform 505"/>
                <p:cNvSpPr>
                  <a:spLocks noChangeAspect="1"/>
                </p:cNvSpPr>
                <p:nvPr/>
              </p:nvSpPr>
              <p:spPr bwMode="auto">
                <a:xfrm>
                  <a:off x="4079" y="2215"/>
                  <a:ext cx="23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" y="147"/>
                    </a:cxn>
                    <a:cxn ang="0">
                      <a:pos x="115" y="294"/>
                    </a:cxn>
                  </a:cxnLst>
                  <a:rect l="0" t="0" r="r" b="b"/>
                  <a:pathLst>
                    <a:path w="115" h="294">
                      <a:moveTo>
                        <a:pt x="0" y="0"/>
                      </a:moveTo>
                      <a:lnTo>
                        <a:pt x="57" y="147"/>
                      </a:lnTo>
                      <a:lnTo>
                        <a:pt x="115" y="29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0" name="Line 5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07" y="1961"/>
                  <a:ext cx="3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1" name="Line 5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44" y="1961"/>
                  <a:ext cx="3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2" name="Freeform 508"/>
                <p:cNvSpPr>
                  <a:spLocks noChangeAspect="1"/>
                </p:cNvSpPr>
                <p:nvPr/>
              </p:nvSpPr>
              <p:spPr bwMode="auto">
                <a:xfrm>
                  <a:off x="3964" y="2128"/>
                  <a:ext cx="26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6" y="0"/>
                    </a:cxn>
                    <a:cxn ang="0">
                      <a:pos x="1311" y="0"/>
                    </a:cxn>
                  </a:cxnLst>
                  <a:rect l="0" t="0" r="r" b="b"/>
                  <a:pathLst>
                    <a:path w="1311">
                      <a:moveTo>
                        <a:pt x="0" y="0"/>
                      </a:moveTo>
                      <a:lnTo>
                        <a:pt x="656" y="0"/>
                      </a:lnTo>
                      <a:lnTo>
                        <a:pt x="131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3" name="Line 5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94" y="1968"/>
                  <a:ext cx="13" cy="2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4" name="Line 5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70" y="1993"/>
                  <a:ext cx="124" cy="24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5" name="Freeform 511"/>
                <p:cNvSpPr>
                  <a:spLocks noChangeAspect="1"/>
                </p:cNvSpPr>
                <p:nvPr/>
              </p:nvSpPr>
              <p:spPr bwMode="auto">
                <a:xfrm>
                  <a:off x="3178" y="1774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5" y="19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35">
                      <a:moveTo>
                        <a:pt x="0" y="35"/>
                      </a:moveTo>
                      <a:lnTo>
                        <a:pt x="35" y="19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6" name="Line 5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01" y="1761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7" name="Freeform 513"/>
                <p:cNvSpPr>
                  <a:spLocks noChangeAspect="1"/>
                </p:cNvSpPr>
                <p:nvPr/>
              </p:nvSpPr>
              <p:spPr bwMode="auto">
                <a:xfrm>
                  <a:off x="3224" y="1747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8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8" name="Line 5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47" y="1734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9" name="Freeform 515"/>
                <p:cNvSpPr>
                  <a:spLocks noChangeAspect="1"/>
                </p:cNvSpPr>
                <p:nvPr/>
              </p:nvSpPr>
              <p:spPr bwMode="auto">
                <a:xfrm>
                  <a:off x="3270" y="1720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9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9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0" name="Line 5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93" y="1707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1" name="Freeform 517"/>
                <p:cNvSpPr>
                  <a:spLocks noChangeAspect="1"/>
                </p:cNvSpPr>
                <p:nvPr/>
              </p:nvSpPr>
              <p:spPr bwMode="auto">
                <a:xfrm>
                  <a:off x="3316" y="1693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38" y="18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37">
                      <a:moveTo>
                        <a:pt x="0" y="37"/>
                      </a:moveTo>
                      <a:lnTo>
                        <a:pt x="38" y="18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2" name="Line 5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39" y="1680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3" name="Freeform 519"/>
                <p:cNvSpPr>
                  <a:spLocks noChangeAspect="1"/>
                </p:cNvSpPr>
                <p:nvPr/>
              </p:nvSpPr>
              <p:spPr bwMode="auto">
                <a:xfrm>
                  <a:off x="3362" y="1666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9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8" y="19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4" name="Line 5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85" y="1653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5" name="Freeform 521"/>
                <p:cNvSpPr>
                  <a:spLocks noChangeAspect="1"/>
                </p:cNvSpPr>
                <p:nvPr/>
              </p:nvSpPr>
              <p:spPr bwMode="auto">
                <a:xfrm>
                  <a:off x="3408" y="163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9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9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6" name="Line 5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31" y="1626"/>
                  <a:ext cx="15" cy="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7" name="Freeform 523"/>
                <p:cNvSpPr>
                  <a:spLocks noChangeAspect="1"/>
                </p:cNvSpPr>
                <p:nvPr/>
              </p:nvSpPr>
              <p:spPr bwMode="auto">
                <a:xfrm>
                  <a:off x="3454" y="1612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8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8" name="Line 5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77" y="1598"/>
                  <a:ext cx="15" cy="1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9" name="Freeform 525"/>
                <p:cNvSpPr>
                  <a:spLocks noChangeAspect="1"/>
                </p:cNvSpPr>
                <p:nvPr/>
              </p:nvSpPr>
              <p:spPr bwMode="auto">
                <a:xfrm>
                  <a:off x="3500" y="158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39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7">
                      <a:moveTo>
                        <a:pt x="0" y="37"/>
                      </a:moveTo>
                      <a:lnTo>
                        <a:pt x="39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0" name="Line 5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23" y="1571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1" name="Freeform 527"/>
                <p:cNvSpPr>
                  <a:spLocks noChangeAspect="1"/>
                </p:cNvSpPr>
                <p:nvPr/>
              </p:nvSpPr>
              <p:spPr bwMode="auto">
                <a:xfrm>
                  <a:off x="3546" y="1558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36">
                      <a:moveTo>
                        <a:pt x="0" y="36"/>
                      </a:moveTo>
                      <a:lnTo>
                        <a:pt x="38" y="19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2" name="Line 5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69" y="1544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3" name="Freeform 529"/>
                <p:cNvSpPr>
                  <a:spLocks noChangeAspect="1"/>
                </p:cNvSpPr>
                <p:nvPr/>
              </p:nvSpPr>
              <p:spPr bwMode="auto">
                <a:xfrm>
                  <a:off x="3592" y="1531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8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4" name="Line 5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15" y="1517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5" name="Freeform 531"/>
                <p:cNvSpPr>
                  <a:spLocks noChangeAspect="1"/>
                </p:cNvSpPr>
                <p:nvPr/>
              </p:nvSpPr>
              <p:spPr bwMode="auto">
                <a:xfrm>
                  <a:off x="3638" y="1504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9" y="18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5">
                      <a:moveTo>
                        <a:pt x="0" y="35"/>
                      </a:moveTo>
                      <a:lnTo>
                        <a:pt x="39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6" name="Line 5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1" y="1490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7" name="Freeform 533"/>
                <p:cNvSpPr>
                  <a:spLocks noChangeAspect="1"/>
                </p:cNvSpPr>
                <p:nvPr/>
              </p:nvSpPr>
              <p:spPr bwMode="auto">
                <a:xfrm>
                  <a:off x="3684" y="1477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38" y="18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37">
                      <a:moveTo>
                        <a:pt x="0" y="37"/>
                      </a:moveTo>
                      <a:lnTo>
                        <a:pt x="38" y="18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8" name="Line 5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07" y="1463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9" name="Freeform 535"/>
                <p:cNvSpPr>
                  <a:spLocks noChangeAspect="1"/>
                </p:cNvSpPr>
                <p:nvPr/>
              </p:nvSpPr>
              <p:spPr bwMode="auto">
                <a:xfrm>
                  <a:off x="3730" y="1449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9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77" h="36">
                      <a:moveTo>
                        <a:pt x="0" y="36"/>
                      </a:moveTo>
                      <a:lnTo>
                        <a:pt x="38" y="19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0" name="Line 5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53" y="1436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1" name="Freeform 537"/>
                <p:cNvSpPr>
                  <a:spLocks noChangeAspect="1"/>
                </p:cNvSpPr>
                <p:nvPr/>
              </p:nvSpPr>
              <p:spPr bwMode="auto">
                <a:xfrm>
                  <a:off x="3776" y="1423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8" y="18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36">
                      <a:moveTo>
                        <a:pt x="0" y="36"/>
                      </a:moveTo>
                      <a:lnTo>
                        <a:pt x="38" y="18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2" name="Line 5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9" y="1409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3" name="Freeform 539"/>
                <p:cNvSpPr>
                  <a:spLocks noChangeAspect="1"/>
                </p:cNvSpPr>
                <p:nvPr/>
              </p:nvSpPr>
              <p:spPr bwMode="auto">
                <a:xfrm>
                  <a:off x="3822" y="139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38" y="18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35">
                      <a:moveTo>
                        <a:pt x="0" y="35"/>
                      </a:moveTo>
                      <a:lnTo>
                        <a:pt x="38" y="18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4" name="Line 5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45" y="1382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5" name="Freeform 541"/>
                <p:cNvSpPr>
                  <a:spLocks noChangeAspect="1"/>
                </p:cNvSpPr>
                <p:nvPr/>
              </p:nvSpPr>
              <p:spPr bwMode="auto">
                <a:xfrm>
                  <a:off x="3868" y="1369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9" y="17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36">
                      <a:moveTo>
                        <a:pt x="0" y="36"/>
                      </a:moveTo>
                      <a:lnTo>
                        <a:pt x="39" y="17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6" name="Line 542"/>
                <p:cNvSpPr>
                  <a:spLocks noChangeAspect="1" noChangeShapeType="1"/>
                </p:cNvSpPr>
                <p:nvPr/>
              </p:nvSpPr>
              <p:spPr bwMode="auto">
                <a:xfrm>
                  <a:off x="3067" y="2130"/>
                  <a:ext cx="12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7" name="Line 543"/>
                <p:cNvSpPr>
                  <a:spLocks noChangeAspect="1" noChangeShapeType="1"/>
                </p:cNvSpPr>
                <p:nvPr/>
              </p:nvSpPr>
              <p:spPr bwMode="auto">
                <a:xfrm>
                  <a:off x="3051" y="2124"/>
                  <a:ext cx="16" cy="6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8" name="Line 544"/>
                <p:cNvSpPr>
                  <a:spLocks noChangeAspect="1" noChangeShapeType="1"/>
                </p:cNvSpPr>
                <p:nvPr/>
              </p:nvSpPr>
              <p:spPr bwMode="auto">
                <a:xfrm>
                  <a:off x="3863" y="1324"/>
                  <a:ext cx="2" cy="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9" name="Freeform 545"/>
                <p:cNvSpPr>
                  <a:spLocks noChangeAspect="1"/>
                </p:cNvSpPr>
                <p:nvPr/>
              </p:nvSpPr>
              <p:spPr bwMode="auto">
                <a:xfrm>
                  <a:off x="3869" y="1337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36"/>
                    </a:cxn>
                    <a:cxn ang="0">
                      <a:pos x="39" y="71"/>
                    </a:cxn>
                  </a:cxnLst>
                  <a:rect l="0" t="0" r="r" b="b"/>
                  <a:pathLst>
                    <a:path w="39" h="71">
                      <a:moveTo>
                        <a:pt x="0" y="0"/>
                      </a:moveTo>
                      <a:lnTo>
                        <a:pt x="20" y="36"/>
                      </a:lnTo>
                      <a:lnTo>
                        <a:pt x="39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0" name="Line 546"/>
                <p:cNvSpPr>
                  <a:spLocks noChangeAspect="1" noChangeShapeType="1"/>
                </p:cNvSpPr>
                <p:nvPr/>
              </p:nvSpPr>
              <p:spPr bwMode="auto">
                <a:xfrm>
                  <a:off x="3880" y="1364"/>
                  <a:ext cx="3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1" name="Line 5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56" y="1175"/>
                  <a:ext cx="7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2" name="Freeform 548"/>
                <p:cNvSpPr>
                  <a:spLocks noChangeAspect="1"/>
                </p:cNvSpPr>
                <p:nvPr/>
              </p:nvSpPr>
              <p:spPr bwMode="auto">
                <a:xfrm>
                  <a:off x="4133" y="1184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13" y="3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7" h="36">
                      <a:moveTo>
                        <a:pt x="77" y="0"/>
                      </a:moveTo>
                      <a:lnTo>
                        <a:pt x="13" y="3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3" name="Freeform 549"/>
                <p:cNvSpPr>
                  <a:spLocks noChangeAspect="1"/>
                </p:cNvSpPr>
                <p:nvPr/>
              </p:nvSpPr>
              <p:spPr bwMode="auto">
                <a:xfrm>
                  <a:off x="4110" y="1198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51" y="12"/>
                    </a:cxn>
                    <a:cxn ang="0">
                      <a:pos x="38" y="18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7" h="36">
                      <a:moveTo>
                        <a:pt x="77" y="0"/>
                      </a:moveTo>
                      <a:lnTo>
                        <a:pt x="51" y="12"/>
                      </a:lnTo>
                      <a:lnTo>
                        <a:pt x="38" y="1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4" name="Freeform 550"/>
                <p:cNvSpPr>
                  <a:spLocks noChangeAspect="1"/>
                </p:cNvSpPr>
                <p:nvPr/>
              </p:nvSpPr>
              <p:spPr bwMode="auto">
                <a:xfrm>
                  <a:off x="4087" y="1211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12" y="3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7" h="36">
                      <a:moveTo>
                        <a:pt x="77" y="0"/>
                      </a:moveTo>
                      <a:lnTo>
                        <a:pt x="12" y="31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5" name="Freeform 551"/>
                <p:cNvSpPr>
                  <a:spLocks noChangeAspect="1"/>
                </p:cNvSpPr>
                <p:nvPr/>
              </p:nvSpPr>
              <p:spPr bwMode="auto">
                <a:xfrm>
                  <a:off x="4064" y="122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50" y="11"/>
                    </a:cxn>
                    <a:cxn ang="0">
                      <a:pos x="38" y="1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6" h="35">
                      <a:moveTo>
                        <a:pt x="76" y="0"/>
                      </a:moveTo>
                      <a:lnTo>
                        <a:pt x="50" y="11"/>
                      </a:lnTo>
                      <a:lnTo>
                        <a:pt x="38" y="17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6" name="Freeform 552"/>
                <p:cNvSpPr>
                  <a:spLocks noChangeAspect="1"/>
                </p:cNvSpPr>
                <p:nvPr/>
              </p:nvSpPr>
              <p:spPr bwMode="auto">
                <a:xfrm>
                  <a:off x="4041" y="1238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12" y="29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5" h="35">
                      <a:moveTo>
                        <a:pt x="75" y="0"/>
                      </a:moveTo>
                      <a:lnTo>
                        <a:pt x="12" y="29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7" name="Freeform 553"/>
                <p:cNvSpPr>
                  <a:spLocks noChangeAspect="1"/>
                </p:cNvSpPr>
                <p:nvPr/>
              </p:nvSpPr>
              <p:spPr bwMode="auto">
                <a:xfrm>
                  <a:off x="4018" y="1252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51" y="13"/>
                    </a:cxn>
                    <a:cxn ang="0">
                      <a:pos x="39" y="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77" h="37">
                      <a:moveTo>
                        <a:pt x="77" y="0"/>
                      </a:moveTo>
                      <a:lnTo>
                        <a:pt x="51" y="13"/>
                      </a:lnTo>
                      <a:lnTo>
                        <a:pt x="39" y="19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8" name="Freeform 554"/>
                <p:cNvSpPr>
                  <a:spLocks noChangeAspect="1"/>
                </p:cNvSpPr>
                <p:nvPr/>
              </p:nvSpPr>
              <p:spPr bwMode="auto">
                <a:xfrm>
                  <a:off x="3995" y="126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5" y="35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77" h="37">
                      <a:moveTo>
                        <a:pt x="77" y="0"/>
                      </a:moveTo>
                      <a:lnTo>
                        <a:pt x="5" y="3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9" name="Freeform 555"/>
                <p:cNvSpPr>
                  <a:spLocks noChangeAspect="1"/>
                </p:cNvSpPr>
                <p:nvPr/>
              </p:nvSpPr>
              <p:spPr bwMode="auto">
                <a:xfrm>
                  <a:off x="3972" y="127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9" y="17"/>
                    </a:cxn>
                    <a:cxn ang="0">
                      <a:pos x="38" y="17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7" h="36">
                      <a:moveTo>
                        <a:pt x="77" y="0"/>
                      </a:moveTo>
                      <a:lnTo>
                        <a:pt x="39" y="17"/>
                      </a:lnTo>
                      <a:lnTo>
                        <a:pt x="38" y="17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0" name="Freeform 556"/>
                <p:cNvSpPr>
                  <a:spLocks noChangeAspect="1"/>
                </p:cNvSpPr>
                <p:nvPr/>
              </p:nvSpPr>
              <p:spPr bwMode="auto">
                <a:xfrm>
                  <a:off x="3949" y="1292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4" y="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6" h="36">
                      <a:moveTo>
                        <a:pt x="76" y="0"/>
                      </a:moveTo>
                      <a:lnTo>
                        <a:pt x="74" y="1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1" name="Freeform 557"/>
                <p:cNvSpPr>
                  <a:spLocks noChangeAspect="1"/>
                </p:cNvSpPr>
                <p:nvPr/>
              </p:nvSpPr>
              <p:spPr bwMode="auto">
                <a:xfrm>
                  <a:off x="3925" y="1306"/>
                  <a:ext cx="16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9" y="18"/>
                    </a:cxn>
                    <a:cxn ang="0">
                      <a:pos x="16" y="2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77" h="37">
                      <a:moveTo>
                        <a:pt x="77" y="0"/>
                      </a:moveTo>
                      <a:lnTo>
                        <a:pt x="39" y="18"/>
                      </a:lnTo>
                      <a:lnTo>
                        <a:pt x="16" y="29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2" name="Freeform 558"/>
                <p:cNvSpPr>
                  <a:spLocks noChangeAspect="1"/>
                </p:cNvSpPr>
                <p:nvPr/>
              </p:nvSpPr>
              <p:spPr bwMode="auto">
                <a:xfrm>
                  <a:off x="3903" y="1320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37" y="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6" h="36">
                      <a:moveTo>
                        <a:pt x="76" y="0"/>
                      </a:moveTo>
                      <a:lnTo>
                        <a:pt x="37" y="19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3" name="Freeform 559"/>
                <p:cNvSpPr>
                  <a:spLocks noChangeAspect="1"/>
                </p:cNvSpPr>
                <p:nvPr/>
              </p:nvSpPr>
              <p:spPr bwMode="auto">
                <a:xfrm>
                  <a:off x="3880" y="1333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58" y="8"/>
                    </a:cxn>
                    <a:cxn ang="0">
                      <a:pos x="39" y="1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7" h="35">
                      <a:moveTo>
                        <a:pt x="77" y="0"/>
                      </a:moveTo>
                      <a:lnTo>
                        <a:pt x="58" y="8"/>
                      </a:lnTo>
                      <a:lnTo>
                        <a:pt x="39" y="17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4" name="Freeform 560"/>
                <p:cNvSpPr>
                  <a:spLocks noChangeAspect="1"/>
                </p:cNvSpPr>
                <p:nvPr/>
              </p:nvSpPr>
              <p:spPr bwMode="auto">
                <a:xfrm>
                  <a:off x="3178" y="2140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6"/>
                    </a:cxn>
                    <a:cxn ang="0">
                      <a:pos x="73" y="34"/>
                    </a:cxn>
                  </a:cxnLst>
                  <a:rect l="0" t="0" r="r" b="b"/>
                  <a:pathLst>
                    <a:path w="73" h="34">
                      <a:moveTo>
                        <a:pt x="0" y="0"/>
                      </a:moveTo>
                      <a:lnTo>
                        <a:pt x="35" y="16"/>
                      </a:lnTo>
                      <a:lnTo>
                        <a:pt x="73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5" name="Line 561"/>
                <p:cNvSpPr>
                  <a:spLocks noChangeAspect="1" noChangeShapeType="1"/>
                </p:cNvSpPr>
                <p:nvPr/>
              </p:nvSpPr>
              <p:spPr bwMode="auto">
                <a:xfrm>
                  <a:off x="3201" y="2153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6" name="Freeform 562"/>
                <p:cNvSpPr>
                  <a:spLocks noChangeAspect="1"/>
                </p:cNvSpPr>
                <p:nvPr/>
              </p:nvSpPr>
              <p:spPr bwMode="auto">
                <a:xfrm>
                  <a:off x="3224" y="2167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7" y="36"/>
                    </a:cxn>
                  </a:cxnLst>
                  <a:rect l="0" t="0" r="r" b="b"/>
                  <a:pathLst>
                    <a:path w="77" h="36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7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7" name="Line 563"/>
                <p:cNvSpPr>
                  <a:spLocks noChangeAspect="1" noChangeShapeType="1"/>
                </p:cNvSpPr>
                <p:nvPr/>
              </p:nvSpPr>
              <p:spPr bwMode="auto">
                <a:xfrm>
                  <a:off x="3247" y="2180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8" name="Freeform 564"/>
                <p:cNvSpPr>
                  <a:spLocks noChangeAspect="1"/>
                </p:cNvSpPr>
                <p:nvPr/>
              </p:nvSpPr>
              <p:spPr bwMode="auto">
                <a:xfrm>
                  <a:off x="3270" y="2194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8"/>
                    </a:cxn>
                    <a:cxn ang="0">
                      <a:pos x="77" y="37"/>
                    </a:cxn>
                  </a:cxnLst>
                  <a:rect l="0" t="0" r="r" b="b"/>
                  <a:pathLst>
                    <a:path w="77" h="37">
                      <a:moveTo>
                        <a:pt x="0" y="0"/>
                      </a:moveTo>
                      <a:lnTo>
                        <a:pt x="39" y="18"/>
                      </a:lnTo>
                      <a:lnTo>
                        <a:pt x="77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39" name="Line 565"/>
                <p:cNvSpPr>
                  <a:spLocks noChangeAspect="1" noChangeShapeType="1"/>
                </p:cNvSpPr>
                <p:nvPr/>
              </p:nvSpPr>
              <p:spPr bwMode="auto">
                <a:xfrm>
                  <a:off x="3293" y="2207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0" name="Freeform 566"/>
                <p:cNvSpPr>
                  <a:spLocks noChangeAspect="1"/>
                </p:cNvSpPr>
                <p:nvPr/>
              </p:nvSpPr>
              <p:spPr bwMode="auto">
                <a:xfrm>
                  <a:off x="3316" y="2221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6" y="35"/>
                    </a:cxn>
                  </a:cxnLst>
                  <a:rect l="0" t="0" r="r" b="b"/>
                  <a:pathLst>
                    <a:path w="76" h="35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6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1" name="Line 567"/>
                <p:cNvSpPr>
                  <a:spLocks noChangeAspect="1" noChangeShapeType="1"/>
                </p:cNvSpPr>
                <p:nvPr/>
              </p:nvSpPr>
              <p:spPr bwMode="auto">
                <a:xfrm>
                  <a:off x="3339" y="2235"/>
                  <a:ext cx="15" cy="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2" name="Freeform 568"/>
                <p:cNvSpPr>
                  <a:spLocks noChangeAspect="1"/>
                </p:cNvSpPr>
                <p:nvPr/>
              </p:nvSpPr>
              <p:spPr bwMode="auto">
                <a:xfrm>
                  <a:off x="3362" y="2248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9"/>
                    </a:cxn>
                    <a:cxn ang="0">
                      <a:pos x="77" y="37"/>
                    </a:cxn>
                  </a:cxnLst>
                  <a:rect l="0" t="0" r="r" b="b"/>
                  <a:pathLst>
                    <a:path w="77" h="37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77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3" name="Line 569"/>
                <p:cNvSpPr>
                  <a:spLocks noChangeAspect="1" noChangeShapeType="1"/>
                </p:cNvSpPr>
                <p:nvPr/>
              </p:nvSpPr>
              <p:spPr bwMode="auto">
                <a:xfrm>
                  <a:off x="3385" y="2261"/>
                  <a:ext cx="15" cy="1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4" name="Freeform 570"/>
                <p:cNvSpPr>
                  <a:spLocks noChangeAspect="1"/>
                </p:cNvSpPr>
                <p:nvPr/>
              </p:nvSpPr>
              <p:spPr bwMode="auto">
                <a:xfrm>
                  <a:off x="3408" y="227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9"/>
                    </a:cxn>
                    <a:cxn ang="0">
                      <a:pos x="77" y="36"/>
                    </a:cxn>
                  </a:cxnLst>
                  <a:rect l="0" t="0" r="r" b="b"/>
                  <a:pathLst>
                    <a:path w="77" h="36">
                      <a:moveTo>
                        <a:pt x="0" y="0"/>
                      </a:moveTo>
                      <a:lnTo>
                        <a:pt x="39" y="19"/>
                      </a:lnTo>
                      <a:lnTo>
                        <a:pt x="77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5" name="Line 571"/>
                <p:cNvSpPr>
                  <a:spLocks noChangeAspect="1" noChangeShapeType="1"/>
                </p:cNvSpPr>
                <p:nvPr/>
              </p:nvSpPr>
              <p:spPr bwMode="auto">
                <a:xfrm>
                  <a:off x="3431" y="2289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6" name="Freeform 572"/>
                <p:cNvSpPr>
                  <a:spLocks noChangeAspect="1"/>
                </p:cNvSpPr>
                <p:nvPr/>
              </p:nvSpPr>
              <p:spPr bwMode="auto">
                <a:xfrm>
                  <a:off x="3454" y="2302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7" y="37"/>
                    </a:cxn>
                  </a:cxnLst>
                  <a:rect l="0" t="0" r="r" b="b"/>
                  <a:pathLst>
                    <a:path w="77" h="37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7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7" name="Line 573"/>
                <p:cNvSpPr>
                  <a:spLocks noChangeAspect="1" noChangeShapeType="1"/>
                </p:cNvSpPr>
                <p:nvPr/>
              </p:nvSpPr>
              <p:spPr bwMode="auto">
                <a:xfrm>
                  <a:off x="3477" y="2316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8" name="Freeform 574"/>
                <p:cNvSpPr>
                  <a:spLocks noChangeAspect="1"/>
                </p:cNvSpPr>
                <p:nvPr/>
              </p:nvSpPr>
              <p:spPr bwMode="auto">
                <a:xfrm>
                  <a:off x="3500" y="232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8"/>
                    </a:cxn>
                    <a:cxn ang="0">
                      <a:pos x="77" y="35"/>
                    </a:cxn>
                  </a:cxnLst>
                  <a:rect l="0" t="0" r="r" b="b"/>
                  <a:pathLst>
                    <a:path w="77" h="35">
                      <a:moveTo>
                        <a:pt x="0" y="0"/>
                      </a:moveTo>
                      <a:lnTo>
                        <a:pt x="39" y="18"/>
                      </a:lnTo>
                      <a:lnTo>
                        <a:pt x="77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9" name="Line 575"/>
                <p:cNvSpPr>
                  <a:spLocks noChangeAspect="1" noChangeShapeType="1"/>
                </p:cNvSpPr>
                <p:nvPr/>
              </p:nvSpPr>
              <p:spPr bwMode="auto">
                <a:xfrm>
                  <a:off x="3523" y="2343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0" name="Freeform 576"/>
                <p:cNvSpPr>
                  <a:spLocks noChangeAspect="1"/>
                </p:cNvSpPr>
                <p:nvPr/>
              </p:nvSpPr>
              <p:spPr bwMode="auto">
                <a:xfrm>
                  <a:off x="3546" y="2356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9"/>
                    </a:cxn>
                    <a:cxn ang="0">
                      <a:pos x="76" y="37"/>
                    </a:cxn>
                  </a:cxnLst>
                  <a:rect l="0" t="0" r="r" b="b"/>
                  <a:pathLst>
                    <a:path w="76" h="37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76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1" name="Line 577"/>
                <p:cNvSpPr>
                  <a:spLocks noChangeAspect="1" noChangeShapeType="1"/>
                </p:cNvSpPr>
                <p:nvPr/>
              </p:nvSpPr>
              <p:spPr bwMode="auto">
                <a:xfrm>
                  <a:off x="3569" y="2370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2" name="Freeform 578"/>
                <p:cNvSpPr>
                  <a:spLocks noChangeAspect="1"/>
                </p:cNvSpPr>
                <p:nvPr/>
              </p:nvSpPr>
              <p:spPr bwMode="auto">
                <a:xfrm>
                  <a:off x="3592" y="2383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9"/>
                    </a:cxn>
                    <a:cxn ang="0">
                      <a:pos x="77" y="36"/>
                    </a:cxn>
                  </a:cxnLst>
                  <a:rect l="0" t="0" r="r" b="b"/>
                  <a:pathLst>
                    <a:path w="77" h="36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77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3" name="Line 579"/>
                <p:cNvSpPr>
                  <a:spLocks noChangeAspect="1" noChangeShapeType="1"/>
                </p:cNvSpPr>
                <p:nvPr/>
              </p:nvSpPr>
              <p:spPr bwMode="auto">
                <a:xfrm>
                  <a:off x="3615" y="2397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4" name="Freeform 580"/>
                <p:cNvSpPr>
                  <a:spLocks noChangeAspect="1"/>
                </p:cNvSpPr>
                <p:nvPr/>
              </p:nvSpPr>
              <p:spPr bwMode="auto">
                <a:xfrm>
                  <a:off x="3638" y="2410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8"/>
                    </a:cxn>
                    <a:cxn ang="0">
                      <a:pos x="77" y="37"/>
                    </a:cxn>
                  </a:cxnLst>
                  <a:rect l="0" t="0" r="r" b="b"/>
                  <a:pathLst>
                    <a:path w="77" h="37">
                      <a:moveTo>
                        <a:pt x="0" y="0"/>
                      </a:moveTo>
                      <a:lnTo>
                        <a:pt x="39" y="18"/>
                      </a:lnTo>
                      <a:lnTo>
                        <a:pt x="77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5" name="Line 581"/>
                <p:cNvSpPr>
                  <a:spLocks noChangeAspect="1" noChangeShapeType="1"/>
                </p:cNvSpPr>
                <p:nvPr/>
              </p:nvSpPr>
              <p:spPr bwMode="auto">
                <a:xfrm>
                  <a:off x="3661" y="2424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6" name="Freeform 582"/>
                <p:cNvSpPr>
                  <a:spLocks noChangeAspect="1"/>
                </p:cNvSpPr>
                <p:nvPr/>
              </p:nvSpPr>
              <p:spPr bwMode="auto">
                <a:xfrm>
                  <a:off x="3684" y="2437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5" y="35"/>
                    </a:cxn>
                  </a:cxnLst>
                  <a:rect l="0" t="0" r="r" b="b"/>
                  <a:pathLst>
                    <a:path w="75" h="35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5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7" name="Line 583"/>
                <p:cNvSpPr>
                  <a:spLocks noChangeAspect="1" noChangeShapeType="1"/>
                </p:cNvSpPr>
                <p:nvPr/>
              </p:nvSpPr>
              <p:spPr bwMode="auto">
                <a:xfrm>
                  <a:off x="3707" y="2451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8" name="Freeform 584"/>
                <p:cNvSpPr>
                  <a:spLocks noChangeAspect="1"/>
                </p:cNvSpPr>
                <p:nvPr/>
              </p:nvSpPr>
              <p:spPr bwMode="auto">
                <a:xfrm>
                  <a:off x="3730" y="24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7" y="36"/>
                    </a:cxn>
                  </a:cxnLst>
                  <a:rect l="0" t="0" r="r" b="b"/>
                  <a:pathLst>
                    <a:path w="77" h="36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7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9" name="Line 585"/>
                <p:cNvSpPr>
                  <a:spLocks noChangeAspect="1" noChangeShapeType="1"/>
                </p:cNvSpPr>
                <p:nvPr/>
              </p:nvSpPr>
              <p:spPr bwMode="auto">
                <a:xfrm>
                  <a:off x="3753" y="2478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0" name="Freeform 586"/>
                <p:cNvSpPr>
                  <a:spLocks noChangeAspect="1"/>
                </p:cNvSpPr>
                <p:nvPr/>
              </p:nvSpPr>
              <p:spPr bwMode="auto">
                <a:xfrm>
                  <a:off x="3776" y="2491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9"/>
                    </a:cxn>
                    <a:cxn ang="0">
                      <a:pos x="76" y="36"/>
                    </a:cxn>
                  </a:cxnLst>
                  <a:rect l="0" t="0" r="r" b="b"/>
                  <a:pathLst>
                    <a:path w="76" h="36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76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1" name="Line 587"/>
                <p:cNvSpPr>
                  <a:spLocks noChangeAspect="1" noChangeShapeType="1"/>
                </p:cNvSpPr>
                <p:nvPr/>
              </p:nvSpPr>
              <p:spPr bwMode="auto">
                <a:xfrm>
                  <a:off x="3799" y="2505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2" name="Freeform 588"/>
                <p:cNvSpPr>
                  <a:spLocks noChangeAspect="1"/>
                </p:cNvSpPr>
                <p:nvPr/>
              </p:nvSpPr>
              <p:spPr bwMode="auto">
                <a:xfrm>
                  <a:off x="3822" y="251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" y="18"/>
                    </a:cxn>
                    <a:cxn ang="0">
                      <a:pos x="76" y="37"/>
                    </a:cxn>
                  </a:cxnLst>
                  <a:rect l="0" t="0" r="r" b="b"/>
                  <a:pathLst>
                    <a:path w="76" h="37">
                      <a:moveTo>
                        <a:pt x="0" y="0"/>
                      </a:moveTo>
                      <a:lnTo>
                        <a:pt x="38" y="18"/>
                      </a:lnTo>
                      <a:lnTo>
                        <a:pt x="76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3" name="Line 589"/>
                <p:cNvSpPr>
                  <a:spLocks noChangeAspect="1" noChangeShapeType="1"/>
                </p:cNvSpPr>
                <p:nvPr/>
              </p:nvSpPr>
              <p:spPr bwMode="auto">
                <a:xfrm>
                  <a:off x="3845" y="2532"/>
                  <a:ext cx="15" cy="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4" name="Freeform 590"/>
                <p:cNvSpPr>
                  <a:spLocks noChangeAspect="1"/>
                </p:cNvSpPr>
                <p:nvPr/>
              </p:nvSpPr>
              <p:spPr bwMode="auto">
                <a:xfrm>
                  <a:off x="3868" y="2546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18"/>
                    </a:cxn>
                    <a:cxn ang="0">
                      <a:pos x="75" y="34"/>
                    </a:cxn>
                  </a:cxnLst>
                  <a:rect l="0" t="0" r="r" b="b"/>
                  <a:pathLst>
                    <a:path w="75" h="34">
                      <a:moveTo>
                        <a:pt x="0" y="0"/>
                      </a:moveTo>
                      <a:lnTo>
                        <a:pt x="39" y="18"/>
                      </a:lnTo>
                      <a:lnTo>
                        <a:pt x="75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5" name="Line 5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58" y="2140"/>
                  <a:ext cx="20" cy="4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6" name="Line 5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63" y="2594"/>
                  <a:ext cx="2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7" name="Freeform 593"/>
                <p:cNvSpPr>
                  <a:spLocks noChangeAspect="1"/>
                </p:cNvSpPr>
                <p:nvPr/>
              </p:nvSpPr>
              <p:spPr bwMode="auto">
                <a:xfrm>
                  <a:off x="3869" y="2568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0" y="71"/>
                    </a:cxn>
                    <a:cxn ang="0">
                      <a:pos x="20" y="35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39" h="71">
                      <a:moveTo>
                        <a:pt x="0" y="71"/>
                      </a:moveTo>
                      <a:lnTo>
                        <a:pt x="20" y="35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8" name="Line 5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80" y="2554"/>
                  <a:ext cx="3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9" name="Line 59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56" y="2743"/>
                  <a:ext cx="7" cy="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0" name="Freeform 596"/>
                <p:cNvSpPr>
                  <a:spLocks noChangeAspect="1"/>
                </p:cNvSpPr>
                <p:nvPr/>
              </p:nvSpPr>
              <p:spPr bwMode="auto">
                <a:xfrm>
                  <a:off x="4133" y="2730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6"/>
                    </a:cxn>
                    <a:cxn ang="0">
                      <a:pos x="13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6">
                      <a:moveTo>
                        <a:pt x="77" y="36"/>
                      </a:moveTo>
                      <a:lnTo>
                        <a:pt x="13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1" name="Freeform 597"/>
                <p:cNvSpPr>
                  <a:spLocks noChangeAspect="1"/>
                </p:cNvSpPr>
                <p:nvPr/>
              </p:nvSpPr>
              <p:spPr bwMode="auto">
                <a:xfrm>
                  <a:off x="4110" y="2716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7"/>
                    </a:cxn>
                    <a:cxn ang="0">
                      <a:pos x="51" y="24"/>
                    </a:cxn>
                    <a:cxn ang="0">
                      <a:pos x="38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7">
                      <a:moveTo>
                        <a:pt x="77" y="37"/>
                      </a:moveTo>
                      <a:lnTo>
                        <a:pt x="51" y="24"/>
                      </a:lnTo>
                      <a:lnTo>
                        <a:pt x="38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2" name="Freeform 598"/>
                <p:cNvSpPr>
                  <a:spLocks noChangeAspect="1"/>
                </p:cNvSpPr>
                <p:nvPr/>
              </p:nvSpPr>
              <p:spPr bwMode="auto">
                <a:xfrm>
                  <a:off x="4087" y="2703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6"/>
                    </a:cxn>
                    <a:cxn ang="0">
                      <a:pos x="12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6">
                      <a:moveTo>
                        <a:pt x="77" y="36"/>
                      </a:moveTo>
                      <a:lnTo>
                        <a:pt x="12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3" name="Freeform 599"/>
                <p:cNvSpPr>
                  <a:spLocks noChangeAspect="1"/>
                </p:cNvSpPr>
                <p:nvPr/>
              </p:nvSpPr>
              <p:spPr bwMode="auto">
                <a:xfrm>
                  <a:off x="4064" y="268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6" y="36"/>
                    </a:cxn>
                    <a:cxn ang="0">
                      <a:pos x="50" y="24"/>
                    </a:cxn>
                    <a:cxn ang="0">
                      <a:pos x="38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36">
                      <a:moveTo>
                        <a:pt x="76" y="36"/>
                      </a:moveTo>
                      <a:lnTo>
                        <a:pt x="50" y="24"/>
                      </a:lnTo>
                      <a:lnTo>
                        <a:pt x="38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4" name="Freeform 600"/>
                <p:cNvSpPr>
                  <a:spLocks noChangeAspect="1"/>
                </p:cNvSpPr>
                <p:nvPr/>
              </p:nvSpPr>
              <p:spPr bwMode="auto">
                <a:xfrm>
                  <a:off x="4041" y="2676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5" y="37"/>
                    </a:cxn>
                    <a:cxn ang="0">
                      <a:pos x="12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5" h="37">
                      <a:moveTo>
                        <a:pt x="75" y="37"/>
                      </a:moveTo>
                      <a:lnTo>
                        <a:pt x="1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5" name="Freeform 601"/>
                <p:cNvSpPr>
                  <a:spLocks noChangeAspect="1"/>
                </p:cNvSpPr>
                <p:nvPr/>
              </p:nvSpPr>
              <p:spPr bwMode="auto">
                <a:xfrm>
                  <a:off x="4018" y="2662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7"/>
                    </a:cxn>
                    <a:cxn ang="0">
                      <a:pos x="51" y="24"/>
                    </a:cxn>
                    <a:cxn ang="0">
                      <a:pos x="3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7">
                      <a:moveTo>
                        <a:pt x="77" y="37"/>
                      </a:moveTo>
                      <a:lnTo>
                        <a:pt x="51" y="24"/>
                      </a:lnTo>
                      <a:lnTo>
                        <a:pt x="39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6" name="Freeform 602"/>
                <p:cNvSpPr>
                  <a:spLocks noChangeAspect="1"/>
                </p:cNvSpPr>
                <p:nvPr/>
              </p:nvSpPr>
              <p:spPr bwMode="auto">
                <a:xfrm>
                  <a:off x="3995" y="2649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5"/>
                    </a:cxn>
                    <a:cxn ang="0">
                      <a:pos x="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5">
                      <a:moveTo>
                        <a:pt x="77" y="35"/>
                      </a:moveTo>
                      <a:lnTo>
                        <a:pt x="5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7" name="Freeform 603"/>
                <p:cNvSpPr>
                  <a:spLocks noChangeAspect="1"/>
                </p:cNvSpPr>
                <p:nvPr/>
              </p:nvSpPr>
              <p:spPr bwMode="auto">
                <a:xfrm>
                  <a:off x="3972" y="2635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5"/>
                    </a:cxn>
                    <a:cxn ang="0">
                      <a:pos x="39" y="17"/>
                    </a:cxn>
                    <a:cxn ang="0">
                      <a:pos x="38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5">
                      <a:moveTo>
                        <a:pt x="77" y="35"/>
                      </a:moveTo>
                      <a:lnTo>
                        <a:pt x="39" y="17"/>
                      </a:lnTo>
                      <a:lnTo>
                        <a:pt x="38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8" name="Freeform 604"/>
                <p:cNvSpPr>
                  <a:spLocks noChangeAspect="1"/>
                </p:cNvSpPr>
                <p:nvPr/>
              </p:nvSpPr>
              <p:spPr bwMode="auto">
                <a:xfrm>
                  <a:off x="3949" y="2622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6" y="36"/>
                    </a:cxn>
                    <a:cxn ang="0">
                      <a:pos x="74" y="3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36">
                      <a:moveTo>
                        <a:pt x="76" y="36"/>
                      </a:moveTo>
                      <a:lnTo>
                        <a:pt x="74" y="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9" name="Freeform 605"/>
                <p:cNvSpPr>
                  <a:spLocks noChangeAspect="1"/>
                </p:cNvSpPr>
                <p:nvPr/>
              </p:nvSpPr>
              <p:spPr bwMode="auto">
                <a:xfrm>
                  <a:off x="3925" y="2608"/>
                  <a:ext cx="16" cy="9"/>
                </a:xfrm>
                <a:custGeom>
                  <a:avLst/>
                  <a:gdLst/>
                  <a:ahLst/>
                  <a:cxnLst>
                    <a:cxn ang="0">
                      <a:pos x="77" y="37"/>
                    </a:cxn>
                    <a:cxn ang="0">
                      <a:pos x="39" y="18"/>
                    </a:cxn>
                    <a:cxn ang="0">
                      <a:pos x="1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7">
                      <a:moveTo>
                        <a:pt x="77" y="37"/>
                      </a:moveTo>
                      <a:lnTo>
                        <a:pt x="39" y="18"/>
                      </a:lnTo>
                      <a:lnTo>
                        <a:pt x="16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0" name="Freeform 606"/>
                <p:cNvSpPr>
                  <a:spLocks noChangeAspect="1"/>
                </p:cNvSpPr>
                <p:nvPr/>
              </p:nvSpPr>
              <p:spPr bwMode="auto">
                <a:xfrm>
                  <a:off x="3903" y="2594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76" y="37"/>
                    </a:cxn>
                    <a:cxn ang="0">
                      <a:pos x="37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6" h="37">
                      <a:moveTo>
                        <a:pt x="76" y="37"/>
                      </a:moveTo>
                      <a:lnTo>
                        <a:pt x="3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1" name="Freeform 607"/>
                <p:cNvSpPr>
                  <a:spLocks noChangeAspect="1"/>
                </p:cNvSpPr>
                <p:nvPr/>
              </p:nvSpPr>
              <p:spPr bwMode="auto">
                <a:xfrm>
                  <a:off x="3880" y="2581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77" y="36"/>
                    </a:cxn>
                    <a:cxn ang="0">
                      <a:pos x="58" y="28"/>
                    </a:cxn>
                    <a:cxn ang="0">
                      <a:pos x="39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36">
                      <a:moveTo>
                        <a:pt x="77" y="36"/>
                      </a:moveTo>
                      <a:lnTo>
                        <a:pt x="58" y="28"/>
                      </a:lnTo>
                      <a:lnTo>
                        <a:pt x="39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2" name="Line 608"/>
                <p:cNvSpPr>
                  <a:spLocks noChangeAspect="1" noChangeShapeType="1"/>
                </p:cNvSpPr>
                <p:nvPr/>
              </p:nvSpPr>
              <p:spPr bwMode="auto">
                <a:xfrm>
                  <a:off x="4163" y="2748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3" name="Freeform 609"/>
                <p:cNvSpPr>
                  <a:spLocks noChangeAspect="1"/>
                </p:cNvSpPr>
                <p:nvPr/>
              </p:nvSpPr>
              <p:spPr bwMode="auto">
                <a:xfrm>
                  <a:off x="4174" y="2763"/>
                  <a:ext cx="10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31"/>
                    </a:cxn>
                    <a:cxn ang="0">
                      <a:pos x="52" y="63"/>
                    </a:cxn>
                  </a:cxnLst>
                  <a:rect l="0" t="0" r="r" b="b"/>
                  <a:pathLst>
                    <a:path w="52" h="63">
                      <a:moveTo>
                        <a:pt x="0" y="0"/>
                      </a:moveTo>
                      <a:lnTo>
                        <a:pt x="26" y="31"/>
                      </a:lnTo>
                      <a:lnTo>
                        <a:pt x="52" y="6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4" name="Line 610"/>
                <p:cNvSpPr>
                  <a:spLocks noChangeAspect="1" noChangeShapeType="1"/>
                </p:cNvSpPr>
                <p:nvPr/>
              </p:nvSpPr>
              <p:spPr bwMode="auto">
                <a:xfrm>
                  <a:off x="4189" y="2787"/>
                  <a:ext cx="5" cy="7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5" name="Freeform 611"/>
                <p:cNvSpPr>
                  <a:spLocks noChangeAspect="1"/>
                </p:cNvSpPr>
                <p:nvPr/>
              </p:nvSpPr>
              <p:spPr bwMode="auto">
                <a:xfrm>
                  <a:off x="3667" y="210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160" y="0"/>
                    </a:cxn>
                    <a:cxn ang="0">
                      <a:pos x="284" y="0"/>
                    </a:cxn>
                    <a:cxn ang="0">
                      <a:pos x="302" y="5"/>
                    </a:cxn>
                    <a:cxn ang="0">
                      <a:pos x="315" y="17"/>
                    </a:cxn>
                    <a:cxn ang="0">
                      <a:pos x="320" y="34"/>
                    </a:cxn>
                    <a:cxn ang="0">
                      <a:pos x="320" y="64"/>
                    </a:cxn>
                    <a:cxn ang="0">
                      <a:pos x="315" y="80"/>
                    </a:cxn>
                    <a:cxn ang="0">
                      <a:pos x="302" y="93"/>
                    </a:cxn>
                    <a:cxn ang="0">
                      <a:pos x="284" y="97"/>
                    </a:cxn>
                    <a:cxn ang="0">
                      <a:pos x="160" y="97"/>
                    </a:cxn>
                    <a:cxn ang="0">
                      <a:pos x="37" y="97"/>
                    </a:cxn>
                    <a:cxn ang="0">
                      <a:pos x="19" y="93"/>
                    </a:cxn>
                    <a:cxn ang="0">
                      <a:pos x="6" y="80"/>
                    </a:cxn>
                    <a:cxn ang="0">
                      <a:pos x="0" y="64"/>
                    </a:cxn>
                    <a:cxn ang="0">
                      <a:pos x="0" y="34"/>
                    </a:cxn>
                    <a:cxn ang="0">
                      <a:pos x="6" y="17"/>
                    </a:cxn>
                    <a:cxn ang="0">
                      <a:pos x="19" y="5"/>
                    </a:cxn>
                    <a:cxn ang="0">
                      <a:pos x="37" y="0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320" h="97">
                      <a:moveTo>
                        <a:pt x="160" y="0"/>
                      </a:moveTo>
                      <a:lnTo>
                        <a:pt x="284" y="0"/>
                      </a:lnTo>
                      <a:lnTo>
                        <a:pt x="302" y="5"/>
                      </a:lnTo>
                      <a:lnTo>
                        <a:pt x="315" y="17"/>
                      </a:lnTo>
                      <a:lnTo>
                        <a:pt x="320" y="34"/>
                      </a:lnTo>
                      <a:lnTo>
                        <a:pt x="320" y="64"/>
                      </a:lnTo>
                      <a:lnTo>
                        <a:pt x="315" y="80"/>
                      </a:lnTo>
                      <a:lnTo>
                        <a:pt x="302" y="93"/>
                      </a:lnTo>
                      <a:lnTo>
                        <a:pt x="284" y="97"/>
                      </a:lnTo>
                      <a:lnTo>
                        <a:pt x="160" y="97"/>
                      </a:lnTo>
                      <a:lnTo>
                        <a:pt x="37" y="97"/>
                      </a:lnTo>
                      <a:lnTo>
                        <a:pt x="19" y="93"/>
                      </a:lnTo>
                      <a:lnTo>
                        <a:pt x="6" y="80"/>
                      </a:lnTo>
                      <a:lnTo>
                        <a:pt x="0" y="64"/>
                      </a:lnTo>
                      <a:lnTo>
                        <a:pt x="0" y="34"/>
                      </a:lnTo>
                      <a:lnTo>
                        <a:pt x="6" y="17"/>
                      </a:lnTo>
                      <a:lnTo>
                        <a:pt x="19" y="5"/>
                      </a:lnTo>
                      <a:lnTo>
                        <a:pt x="37" y="0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6" name="Freeform 612"/>
                <p:cNvSpPr>
                  <a:spLocks noChangeAspect="1"/>
                </p:cNvSpPr>
                <p:nvPr/>
              </p:nvSpPr>
              <p:spPr bwMode="auto">
                <a:xfrm>
                  <a:off x="3667" y="2155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160" y="96"/>
                    </a:cxn>
                    <a:cxn ang="0">
                      <a:pos x="284" y="96"/>
                    </a:cxn>
                    <a:cxn ang="0">
                      <a:pos x="302" y="92"/>
                    </a:cxn>
                    <a:cxn ang="0">
                      <a:pos x="315" y="79"/>
                    </a:cxn>
                    <a:cxn ang="0">
                      <a:pos x="320" y="63"/>
                    </a:cxn>
                    <a:cxn ang="0">
                      <a:pos x="320" y="33"/>
                    </a:cxn>
                    <a:cxn ang="0">
                      <a:pos x="315" y="17"/>
                    </a:cxn>
                    <a:cxn ang="0">
                      <a:pos x="302" y="4"/>
                    </a:cxn>
                    <a:cxn ang="0">
                      <a:pos x="284" y="0"/>
                    </a:cxn>
                    <a:cxn ang="0">
                      <a:pos x="160" y="0"/>
                    </a:cxn>
                    <a:cxn ang="0">
                      <a:pos x="37" y="0"/>
                    </a:cxn>
                    <a:cxn ang="0">
                      <a:pos x="19" y="4"/>
                    </a:cxn>
                    <a:cxn ang="0">
                      <a:pos x="6" y="17"/>
                    </a:cxn>
                    <a:cxn ang="0">
                      <a:pos x="0" y="33"/>
                    </a:cxn>
                    <a:cxn ang="0">
                      <a:pos x="0" y="63"/>
                    </a:cxn>
                    <a:cxn ang="0">
                      <a:pos x="6" y="79"/>
                    </a:cxn>
                    <a:cxn ang="0">
                      <a:pos x="19" y="92"/>
                    </a:cxn>
                    <a:cxn ang="0">
                      <a:pos x="37" y="96"/>
                    </a:cxn>
                    <a:cxn ang="0">
                      <a:pos x="130" y="96"/>
                    </a:cxn>
                  </a:cxnLst>
                  <a:rect l="0" t="0" r="r" b="b"/>
                  <a:pathLst>
                    <a:path w="320" h="96">
                      <a:moveTo>
                        <a:pt x="160" y="96"/>
                      </a:moveTo>
                      <a:lnTo>
                        <a:pt x="284" y="96"/>
                      </a:lnTo>
                      <a:lnTo>
                        <a:pt x="302" y="92"/>
                      </a:lnTo>
                      <a:lnTo>
                        <a:pt x="315" y="79"/>
                      </a:lnTo>
                      <a:lnTo>
                        <a:pt x="320" y="63"/>
                      </a:lnTo>
                      <a:lnTo>
                        <a:pt x="320" y="33"/>
                      </a:lnTo>
                      <a:lnTo>
                        <a:pt x="315" y="17"/>
                      </a:lnTo>
                      <a:lnTo>
                        <a:pt x="302" y="4"/>
                      </a:lnTo>
                      <a:lnTo>
                        <a:pt x="284" y="0"/>
                      </a:lnTo>
                      <a:lnTo>
                        <a:pt x="160" y="0"/>
                      </a:lnTo>
                      <a:lnTo>
                        <a:pt x="37" y="0"/>
                      </a:lnTo>
                      <a:lnTo>
                        <a:pt x="19" y="4"/>
                      </a:lnTo>
                      <a:lnTo>
                        <a:pt x="6" y="17"/>
                      </a:lnTo>
                      <a:lnTo>
                        <a:pt x="0" y="33"/>
                      </a:lnTo>
                      <a:lnTo>
                        <a:pt x="0" y="63"/>
                      </a:lnTo>
                      <a:lnTo>
                        <a:pt x="6" y="79"/>
                      </a:lnTo>
                      <a:lnTo>
                        <a:pt x="19" y="92"/>
                      </a:lnTo>
                      <a:lnTo>
                        <a:pt x="37" y="96"/>
                      </a:lnTo>
                      <a:lnTo>
                        <a:pt x="130" y="9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7" name="Freeform 613"/>
                <p:cNvSpPr>
                  <a:spLocks noChangeAspect="1"/>
                </p:cNvSpPr>
                <p:nvPr/>
              </p:nvSpPr>
              <p:spPr bwMode="auto">
                <a:xfrm>
                  <a:off x="3590" y="2155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283" y="96"/>
                    </a:cxn>
                    <a:cxn ang="0">
                      <a:pos x="201" y="96"/>
                    </a:cxn>
                    <a:cxn ang="0">
                      <a:pos x="119" y="96"/>
                    </a:cxn>
                    <a:cxn ang="0">
                      <a:pos x="36" y="96"/>
                    </a:cxn>
                    <a:cxn ang="0">
                      <a:pos x="18" y="92"/>
                    </a:cxn>
                    <a:cxn ang="0">
                      <a:pos x="5" y="79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5" y="17"/>
                    </a:cxn>
                    <a:cxn ang="0">
                      <a:pos x="18" y="4"/>
                    </a:cxn>
                    <a:cxn ang="0">
                      <a:pos x="36" y="0"/>
                    </a:cxn>
                    <a:cxn ang="0">
                      <a:pos x="119" y="0"/>
                    </a:cxn>
                    <a:cxn ang="0">
                      <a:pos x="201" y="0"/>
                    </a:cxn>
                    <a:cxn ang="0">
                      <a:pos x="283" y="0"/>
                    </a:cxn>
                    <a:cxn ang="0">
                      <a:pos x="302" y="4"/>
                    </a:cxn>
                    <a:cxn ang="0">
                      <a:pos x="314" y="17"/>
                    </a:cxn>
                    <a:cxn ang="0">
                      <a:pos x="320" y="33"/>
                    </a:cxn>
                    <a:cxn ang="0">
                      <a:pos x="320" y="63"/>
                    </a:cxn>
                    <a:cxn ang="0">
                      <a:pos x="314" y="79"/>
                    </a:cxn>
                    <a:cxn ang="0">
                      <a:pos x="310" y="84"/>
                    </a:cxn>
                  </a:cxnLst>
                  <a:rect l="0" t="0" r="r" b="b"/>
                  <a:pathLst>
                    <a:path w="320" h="96">
                      <a:moveTo>
                        <a:pt x="283" y="96"/>
                      </a:moveTo>
                      <a:lnTo>
                        <a:pt x="201" y="96"/>
                      </a:lnTo>
                      <a:lnTo>
                        <a:pt x="119" y="96"/>
                      </a:lnTo>
                      <a:lnTo>
                        <a:pt x="36" y="96"/>
                      </a:lnTo>
                      <a:lnTo>
                        <a:pt x="18" y="92"/>
                      </a:lnTo>
                      <a:lnTo>
                        <a:pt x="5" y="79"/>
                      </a:lnTo>
                      <a:lnTo>
                        <a:pt x="0" y="63"/>
                      </a:lnTo>
                      <a:lnTo>
                        <a:pt x="0" y="33"/>
                      </a:lnTo>
                      <a:lnTo>
                        <a:pt x="5" y="17"/>
                      </a:lnTo>
                      <a:lnTo>
                        <a:pt x="18" y="4"/>
                      </a:lnTo>
                      <a:lnTo>
                        <a:pt x="36" y="0"/>
                      </a:lnTo>
                      <a:lnTo>
                        <a:pt x="119" y="0"/>
                      </a:lnTo>
                      <a:lnTo>
                        <a:pt x="201" y="0"/>
                      </a:lnTo>
                      <a:lnTo>
                        <a:pt x="283" y="0"/>
                      </a:lnTo>
                      <a:lnTo>
                        <a:pt x="302" y="4"/>
                      </a:lnTo>
                      <a:lnTo>
                        <a:pt x="314" y="17"/>
                      </a:lnTo>
                      <a:lnTo>
                        <a:pt x="320" y="33"/>
                      </a:lnTo>
                      <a:lnTo>
                        <a:pt x="320" y="63"/>
                      </a:lnTo>
                      <a:lnTo>
                        <a:pt x="314" y="79"/>
                      </a:lnTo>
                      <a:lnTo>
                        <a:pt x="310" y="8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8" name="Freeform 614"/>
                <p:cNvSpPr>
                  <a:spLocks noChangeAspect="1"/>
                </p:cNvSpPr>
                <p:nvPr/>
              </p:nvSpPr>
              <p:spPr bwMode="auto">
                <a:xfrm>
                  <a:off x="3590" y="2106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160" y="97"/>
                    </a:cxn>
                    <a:cxn ang="0">
                      <a:pos x="36" y="97"/>
                    </a:cxn>
                    <a:cxn ang="0">
                      <a:pos x="18" y="93"/>
                    </a:cxn>
                    <a:cxn ang="0">
                      <a:pos x="5" y="80"/>
                    </a:cxn>
                    <a:cxn ang="0">
                      <a:pos x="0" y="64"/>
                    </a:cxn>
                    <a:cxn ang="0">
                      <a:pos x="0" y="34"/>
                    </a:cxn>
                    <a:cxn ang="0">
                      <a:pos x="5" y="17"/>
                    </a:cxn>
                    <a:cxn ang="0">
                      <a:pos x="18" y="5"/>
                    </a:cxn>
                    <a:cxn ang="0">
                      <a:pos x="36" y="0"/>
                    </a:cxn>
                    <a:cxn ang="0">
                      <a:pos x="160" y="0"/>
                    </a:cxn>
                    <a:cxn ang="0">
                      <a:pos x="283" y="0"/>
                    </a:cxn>
                    <a:cxn ang="0">
                      <a:pos x="302" y="5"/>
                    </a:cxn>
                    <a:cxn ang="0">
                      <a:pos x="314" y="17"/>
                    </a:cxn>
                    <a:cxn ang="0">
                      <a:pos x="320" y="34"/>
                    </a:cxn>
                    <a:cxn ang="0">
                      <a:pos x="320" y="64"/>
                    </a:cxn>
                    <a:cxn ang="0">
                      <a:pos x="314" y="80"/>
                    </a:cxn>
                    <a:cxn ang="0">
                      <a:pos x="302" y="93"/>
                    </a:cxn>
                    <a:cxn ang="0">
                      <a:pos x="283" y="97"/>
                    </a:cxn>
                    <a:cxn ang="0">
                      <a:pos x="190" y="97"/>
                    </a:cxn>
                  </a:cxnLst>
                  <a:rect l="0" t="0" r="r" b="b"/>
                  <a:pathLst>
                    <a:path w="320" h="97">
                      <a:moveTo>
                        <a:pt x="160" y="97"/>
                      </a:moveTo>
                      <a:lnTo>
                        <a:pt x="36" y="97"/>
                      </a:lnTo>
                      <a:lnTo>
                        <a:pt x="18" y="93"/>
                      </a:lnTo>
                      <a:lnTo>
                        <a:pt x="5" y="80"/>
                      </a:lnTo>
                      <a:lnTo>
                        <a:pt x="0" y="64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18" y="5"/>
                      </a:lnTo>
                      <a:lnTo>
                        <a:pt x="36" y="0"/>
                      </a:lnTo>
                      <a:lnTo>
                        <a:pt x="160" y="0"/>
                      </a:lnTo>
                      <a:lnTo>
                        <a:pt x="283" y="0"/>
                      </a:lnTo>
                      <a:lnTo>
                        <a:pt x="302" y="5"/>
                      </a:lnTo>
                      <a:lnTo>
                        <a:pt x="314" y="17"/>
                      </a:lnTo>
                      <a:lnTo>
                        <a:pt x="320" y="34"/>
                      </a:lnTo>
                      <a:lnTo>
                        <a:pt x="320" y="64"/>
                      </a:lnTo>
                      <a:lnTo>
                        <a:pt x="314" y="80"/>
                      </a:lnTo>
                      <a:lnTo>
                        <a:pt x="302" y="93"/>
                      </a:lnTo>
                      <a:lnTo>
                        <a:pt x="283" y="97"/>
                      </a:lnTo>
                      <a:lnTo>
                        <a:pt x="190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9" name="Freeform 615"/>
                <p:cNvSpPr>
                  <a:spLocks noChangeAspect="1"/>
                </p:cNvSpPr>
                <p:nvPr/>
              </p:nvSpPr>
              <p:spPr bwMode="auto">
                <a:xfrm>
                  <a:off x="2849" y="1972"/>
                  <a:ext cx="50" cy="17"/>
                </a:xfrm>
                <a:custGeom>
                  <a:avLst/>
                  <a:gdLst/>
                  <a:ahLst/>
                  <a:cxnLst>
                    <a:cxn ang="0">
                      <a:pos x="222" y="65"/>
                    </a:cxn>
                    <a:cxn ang="0">
                      <a:pos x="125" y="65"/>
                    </a:cxn>
                    <a:cxn ang="0">
                      <a:pos x="28" y="65"/>
                    </a:cxn>
                    <a:cxn ang="0">
                      <a:pos x="9" y="58"/>
                    </a:cxn>
                    <a:cxn ang="0">
                      <a:pos x="0" y="40"/>
                    </a:cxn>
                    <a:cxn ang="0">
                      <a:pos x="0" y="25"/>
                    </a:cxn>
                    <a:cxn ang="0">
                      <a:pos x="9" y="7"/>
                    </a:cxn>
                    <a:cxn ang="0">
                      <a:pos x="28" y="0"/>
                    </a:cxn>
                    <a:cxn ang="0">
                      <a:pos x="125" y="0"/>
                    </a:cxn>
                    <a:cxn ang="0">
                      <a:pos x="222" y="0"/>
                    </a:cxn>
                    <a:cxn ang="0">
                      <a:pos x="242" y="7"/>
                    </a:cxn>
                    <a:cxn ang="0">
                      <a:pos x="249" y="25"/>
                    </a:cxn>
                    <a:cxn ang="0">
                      <a:pos x="249" y="40"/>
                    </a:cxn>
                    <a:cxn ang="0">
                      <a:pos x="242" y="58"/>
                    </a:cxn>
                    <a:cxn ang="0">
                      <a:pos x="222" y="65"/>
                    </a:cxn>
                  </a:cxnLst>
                  <a:rect l="0" t="0" r="r" b="b"/>
                  <a:pathLst>
                    <a:path w="249" h="65">
                      <a:moveTo>
                        <a:pt x="222" y="65"/>
                      </a:moveTo>
                      <a:lnTo>
                        <a:pt x="125" y="65"/>
                      </a:lnTo>
                      <a:lnTo>
                        <a:pt x="28" y="65"/>
                      </a:lnTo>
                      <a:lnTo>
                        <a:pt x="9" y="58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9" y="7"/>
                      </a:lnTo>
                      <a:lnTo>
                        <a:pt x="28" y="0"/>
                      </a:lnTo>
                      <a:lnTo>
                        <a:pt x="125" y="0"/>
                      </a:lnTo>
                      <a:lnTo>
                        <a:pt x="222" y="0"/>
                      </a:lnTo>
                      <a:lnTo>
                        <a:pt x="242" y="7"/>
                      </a:lnTo>
                      <a:lnTo>
                        <a:pt x="249" y="25"/>
                      </a:lnTo>
                      <a:lnTo>
                        <a:pt x="249" y="40"/>
                      </a:lnTo>
                      <a:lnTo>
                        <a:pt x="242" y="58"/>
                      </a:lnTo>
                      <a:lnTo>
                        <a:pt x="222" y="6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0" name="Line 616"/>
                <p:cNvSpPr>
                  <a:spLocks noChangeAspect="1" noChangeShapeType="1"/>
                </p:cNvSpPr>
                <p:nvPr/>
              </p:nvSpPr>
              <p:spPr bwMode="auto">
                <a:xfrm>
                  <a:off x="3703" y="2252"/>
                  <a:ext cx="8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1" name="Line 617"/>
                <p:cNvSpPr>
                  <a:spLocks noChangeAspect="1" noChangeShapeType="1"/>
                </p:cNvSpPr>
                <p:nvPr/>
              </p:nvSpPr>
              <p:spPr bwMode="auto">
                <a:xfrm>
                  <a:off x="3719" y="2257"/>
                  <a:ext cx="7" cy="2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2" name="Line 618"/>
                <p:cNvSpPr>
                  <a:spLocks noChangeAspect="1" noChangeShapeType="1"/>
                </p:cNvSpPr>
                <p:nvPr/>
              </p:nvSpPr>
              <p:spPr bwMode="auto">
                <a:xfrm>
                  <a:off x="3726" y="2259"/>
                  <a:ext cx="10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3" name="Freeform 619"/>
                <p:cNvSpPr>
                  <a:spLocks noChangeAspect="1"/>
                </p:cNvSpPr>
                <p:nvPr/>
              </p:nvSpPr>
              <p:spPr bwMode="auto">
                <a:xfrm>
                  <a:off x="3744" y="2265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15"/>
                    </a:cxn>
                    <a:cxn ang="0">
                      <a:pos x="80" y="30"/>
                    </a:cxn>
                  </a:cxnLst>
                  <a:rect l="0" t="0" r="r" b="b"/>
                  <a:pathLst>
                    <a:path w="80" h="30">
                      <a:moveTo>
                        <a:pt x="0" y="0"/>
                      </a:moveTo>
                      <a:lnTo>
                        <a:pt x="41" y="15"/>
                      </a:lnTo>
                      <a:lnTo>
                        <a:pt x="80" y="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4" name="Freeform 620"/>
                <p:cNvSpPr>
                  <a:spLocks noChangeAspect="1"/>
                </p:cNvSpPr>
                <p:nvPr/>
              </p:nvSpPr>
              <p:spPr bwMode="auto">
                <a:xfrm>
                  <a:off x="3768" y="2277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13"/>
                    </a:cxn>
                    <a:cxn ang="0">
                      <a:pos x="78" y="34"/>
                    </a:cxn>
                  </a:cxnLst>
                  <a:rect l="0" t="0" r="r" b="b"/>
                  <a:pathLst>
                    <a:path w="78" h="34">
                      <a:moveTo>
                        <a:pt x="0" y="0"/>
                      </a:moveTo>
                      <a:lnTo>
                        <a:pt x="28" y="13"/>
                      </a:lnTo>
                      <a:lnTo>
                        <a:pt x="78" y="3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5" name="Line 6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03" y="2249"/>
                  <a:ext cx="8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6" name="Line 6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19" y="2244"/>
                  <a:ext cx="7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7" name="Line 6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26" y="2241"/>
                  <a:ext cx="10" cy="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8" name="Freeform 624"/>
                <p:cNvSpPr>
                  <a:spLocks noChangeAspect="1"/>
                </p:cNvSpPr>
                <p:nvPr/>
              </p:nvSpPr>
              <p:spPr bwMode="auto">
                <a:xfrm>
                  <a:off x="3744" y="2231"/>
                  <a:ext cx="16" cy="7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41" y="14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28">
                      <a:moveTo>
                        <a:pt x="0" y="28"/>
                      </a:moveTo>
                      <a:lnTo>
                        <a:pt x="41" y="14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9" name="Freeform 625"/>
                <p:cNvSpPr>
                  <a:spLocks noChangeAspect="1"/>
                </p:cNvSpPr>
                <p:nvPr/>
              </p:nvSpPr>
              <p:spPr bwMode="auto">
                <a:xfrm>
                  <a:off x="3768" y="2218"/>
                  <a:ext cx="15" cy="9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8" y="21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78" h="34">
                      <a:moveTo>
                        <a:pt x="0" y="34"/>
                      </a:moveTo>
                      <a:lnTo>
                        <a:pt x="28" y="21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4521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00" b="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1200" name="Group 31"/>
            <p:cNvGrpSpPr>
              <a:grpSpLocks/>
            </p:cNvGrpSpPr>
            <p:nvPr/>
          </p:nvGrpSpPr>
          <p:grpSpPr bwMode="auto">
            <a:xfrm>
              <a:off x="1811338" y="2487613"/>
              <a:ext cx="2541296" cy="617537"/>
              <a:chOff x="285" y="1287"/>
              <a:chExt cx="5009" cy="1906"/>
            </a:xfrm>
          </p:grpSpPr>
          <p:pic>
            <p:nvPicPr>
              <p:cNvPr id="1201" name="Picture 32" descr="Podded T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373366"/>
                  </a:clrFrom>
                  <a:clrTo>
                    <a:srgbClr val="3733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" y="1290"/>
                <a:ext cx="2508" cy="1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2" name="Picture 33" descr="Podded T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373366"/>
                  </a:clrFrom>
                  <a:clrTo>
                    <a:srgbClr val="3733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786" y="1287"/>
                <a:ext cx="2508" cy="1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03" name="Rectangle 82"/>
            <p:cNvSpPr>
              <a:spLocks noChangeArrowheads="1"/>
            </p:cNvSpPr>
            <p:nvPr/>
          </p:nvSpPr>
          <p:spPr bwMode="auto">
            <a:xfrm>
              <a:off x="5867400" y="3449638"/>
              <a:ext cx="742571" cy="32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2200" dirty="0" smtClean="0">
                  <a:solidFill>
                    <a:schemeClr val="bg1"/>
                  </a:solidFill>
                  <a:latin typeface="Arial" pitchFamily="34" charset="0"/>
                </a:rPr>
                <a:t>QSST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04" name="Rectangle 29"/>
            <p:cNvSpPr>
              <a:spLocks noChangeArrowheads="1"/>
            </p:cNvSpPr>
            <p:nvPr/>
          </p:nvSpPr>
          <p:spPr bwMode="auto">
            <a:xfrm>
              <a:off x="4989513" y="1828801"/>
              <a:ext cx="2384287" cy="29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45215" eaLnBrk="1" hangingPunct="1"/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</a:rPr>
                <a:t>High Fineness Ratio</a:t>
              </a:r>
              <a:endParaRPr lang="en-US" sz="1900" b="0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1206" name="Text Box 4"/>
          <p:cNvSpPr txBox="1">
            <a:spLocks noChangeArrowheads="1"/>
          </p:cNvSpPr>
          <p:nvPr/>
        </p:nvSpPr>
        <p:spPr bwMode="auto">
          <a:xfrm>
            <a:off x="887593" y="6110898"/>
            <a:ext cx="7840226" cy="3878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94493" tIns="47245" rIns="94493" bIns="472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dirty="0">
                <a:solidFill>
                  <a:srgbClr val="FFFFFF"/>
                </a:solidFill>
              </a:rPr>
              <a:t>Rigid / Flex Coupling Is Significant In Current and Future Designs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97" y="286814"/>
            <a:ext cx="7543325" cy="572465"/>
          </a:xfrm>
        </p:spPr>
        <p:txBody>
          <a:bodyPr>
            <a:spAutoFit/>
          </a:bodyPr>
          <a:lstStyle/>
          <a:p>
            <a:r>
              <a:rPr lang="en-US" dirty="0" smtClean="0"/>
              <a:t>Rigid / Flex Coupling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3776" y="1036593"/>
            <a:ext cx="9144000" cy="5235575"/>
            <a:chOff x="0" y="900113"/>
            <a:chExt cx="9144000" cy="523557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900113"/>
              <a:ext cx="9144000" cy="5235575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66">
                    <a:alpha val="60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88225" tIns="44113" rIns="88225" bIns="44113"/>
            <a:lstStyle/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Symbol" pitchFamily="18" charset="2"/>
                <a:buChar char="·"/>
                <a:defRPr/>
              </a:pPr>
              <a:endParaRPr lang="en-US" kern="0">
                <a:solidFill>
                  <a:srgbClr val="FFFFFF"/>
                </a:solidFill>
                <a:sym typeface="Symbol" pitchFamily="18" charset="2"/>
              </a:endParaRPr>
            </a:p>
          </p:txBody>
        </p:sp>
        <p:pic>
          <p:nvPicPr>
            <p:cNvPr id="7" name="Picture 6" descr="_MG_2391_filtered_sh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6F8BB5"/>
                </a:clrFrom>
                <a:clrTo>
                  <a:srgbClr val="6F8BB5">
                    <a:alpha val="0"/>
                  </a:srgbClr>
                </a:clrTo>
              </a:clrChange>
            </a:blip>
            <a:srcRect l="25546" t="20316" r="43732" b="24110"/>
            <a:stretch>
              <a:fillRect/>
            </a:stretch>
          </p:blipFill>
          <p:spPr bwMode="auto">
            <a:xfrm>
              <a:off x="7118350" y="4010025"/>
              <a:ext cx="1639888" cy="1981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8" name="Picture 8" descr="DS3_293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5B5F2"/>
                </a:clrFrom>
                <a:clrTo>
                  <a:srgbClr val="75B5F2">
                    <a:alpha val="0"/>
                  </a:srgbClr>
                </a:clrTo>
              </a:clrChange>
            </a:blip>
            <a:srcRect l="3941" t="13821" r="6583" b="17969"/>
            <a:stretch>
              <a:fillRect/>
            </a:stretch>
          </p:blipFill>
          <p:spPr bwMode="auto">
            <a:xfrm>
              <a:off x="5489575" y="911225"/>
              <a:ext cx="3586163" cy="203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232525" y="3089275"/>
              <a:ext cx="29114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196013" y="2679700"/>
              <a:ext cx="21574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0000"/>
                  </a:solidFill>
                </a:rPr>
                <a:t>UNSTABLE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196013" y="3081338"/>
              <a:ext cx="21574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339933"/>
                  </a:solidFill>
                </a:rPr>
                <a:t>STABLE</a:t>
              </a: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6"/>
            <a:srcRect l="2679" t="6058" r="3455" b="6252"/>
            <a:stretch>
              <a:fillRect/>
            </a:stretch>
          </p:blipFill>
          <p:spPr bwMode="auto">
            <a:xfrm>
              <a:off x="0" y="2068513"/>
              <a:ext cx="6432550" cy="40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801"/>
          <p:cNvSpPr txBox="1">
            <a:spLocks noChangeArrowheads="1"/>
          </p:cNvSpPr>
          <p:nvPr/>
        </p:nvSpPr>
        <p:spPr bwMode="auto">
          <a:xfrm>
            <a:off x="1487607" y="6340455"/>
            <a:ext cx="7342494" cy="36930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91412" tIns="45705" rIns="91412" bIns="4570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Rigid / Flex Coupling – Ranges from Poor Flying Qualities to BFF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5" name="bff01-1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1527" y="4526791"/>
            <a:ext cx="1511726" cy="14321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675" y="4705350"/>
            <a:ext cx="100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BFF Shape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/>
          <a:p>
            <a:r>
              <a:rPr lang="en-US" sz="3200" dirty="0" smtClean="0"/>
              <a:t>BFF IRAD &amp; CRAD</a:t>
            </a:r>
            <a:endParaRPr lang="en-US" sz="32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77683" y="1009220"/>
            <a:ext cx="8504710" cy="4505849"/>
          </a:xfrm>
        </p:spPr>
        <p:txBody>
          <a:bodyPr/>
          <a:lstStyle/>
          <a:p>
            <a:r>
              <a:rPr lang="en-US" sz="2400" dirty="0" smtClean="0"/>
              <a:t>BFF IRAD 2005-2007</a:t>
            </a:r>
          </a:p>
          <a:p>
            <a:pPr lvl="1"/>
            <a:r>
              <a:rPr lang="en-US" sz="2000" dirty="0" smtClean="0"/>
              <a:t>5 Aircraft Built and Test Flown</a:t>
            </a:r>
          </a:p>
          <a:p>
            <a:pPr lvl="1"/>
            <a:r>
              <a:rPr lang="en-US" sz="2000" dirty="0" smtClean="0"/>
              <a:t>Verified Ability to Predict BFF Onset</a:t>
            </a:r>
          </a:p>
          <a:p>
            <a:pPr lvl="1"/>
            <a:r>
              <a:rPr lang="en-US" sz="2000" dirty="0" smtClean="0"/>
              <a:t>BFF04 First BFF Suppression</a:t>
            </a:r>
          </a:p>
          <a:p>
            <a:pPr lvl="1"/>
            <a:r>
              <a:rPr lang="en-US" sz="2000" dirty="0" smtClean="0"/>
              <a:t>BFF05 Multiple Flutter Modes Suppressed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BFF AFRL CRAD 2009</a:t>
            </a:r>
          </a:p>
          <a:p>
            <a:pPr lvl="1"/>
            <a:r>
              <a:rPr lang="en-US" sz="2000" dirty="0" smtClean="0"/>
              <a:t>2 Aircraft Built and Test Flown</a:t>
            </a:r>
          </a:p>
          <a:p>
            <a:pPr lvl="1"/>
            <a:r>
              <a:rPr lang="en-US" sz="2000" dirty="0" smtClean="0"/>
              <a:t>Included Leading Edge Stagnation Point (LESP) Sensors</a:t>
            </a:r>
          </a:p>
          <a:p>
            <a:pPr lvl="1"/>
            <a:r>
              <a:rPr lang="en-US" sz="2000" dirty="0" smtClean="0"/>
              <a:t>BFF06 LESP for BFF Control</a:t>
            </a:r>
          </a:p>
          <a:p>
            <a:pPr lvl="1"/>
            <a:r>
              <a:rPr lang="en-US" sz="2000" dirty="0" smtClean="0"/>
              <a:t>BFF07 Additional Flutter Suppression Control Development  </a:t>
            </a:r>
          </a:p>
          <a:p>
            <a:pPr lvl="1"/>
            <a:endParaRPr lang="en-US" sz="2000" dirty="0" smtClean="0"/>
          </a:p>
        </p:txBody>
      </p:sp>
      <p:pic>
        <p:nvPicPr>
          <p:cNvPr id="7" name="Picture 113" descr="_MG_2562_s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891232"/>
            <a:ext cx="1865312" cy="1393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12" descr="_MG_2663_s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688" y="2530130"/>
            <a:ext cx="1733736" cy="1354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_MG_8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569" y="5291433"/>
            <a:ext cx="2362200" cy="1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/>
          <a:p>
            <a:r>
              <a:rPr lang="en-US" sz="3200" dirty="0" smtClean="0"/>
              <a:t>BFF IRAD &amp; CRAD Video</a:t>
            </a:r>
            <a:endParaRPr lang="en-US" sz="3200" dirty="0"/>
          </a:p>
        </p:txBody>
      </p:sp>
      <p:pic>
        <p:nvPicPr>
          <p:cNvPr id="4" name="AIAA at LM_0004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575" y="12573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/>
          <a:p>
            <a:r>
              <a:rPr lang="en-US" sz="3200" dirty="0" smtClean="0"/>
              <a:t>BFF IRAD &amp; CRAD Summary</a:t>
            </a:r>
            <a:endParaRPr lang="en-US" sz="3200" dirty="0"/>
          </a:p>
        </p:txBody>
      </p:sp>
      <p:graphicFrame>
        <p:nvGraphicFramePr>
          <p:cNvPr id="6" name="Group 131"/>
          <p:cNvGraphicFramePr>
            <a:graphicFrameLocks noGrp="1"/>
          </p:cNvGraphicFramePr>
          <p:nvPr>
            <p:ph idx="1"/>
          </p:nvPr>
        </p:nvGraphicFramePr>
        <p:xfrm>
          <a:off x="427038" y="1008063"/>
          <a:ext cx="8353425" cy="3566159"/>
        </p:xfrm>
        <a:graphic>
          <a:graphicData uri="http://schemas.openxmlformats.org/drawingml/2006/table">
            <a:tbl>
              <a:tblPr/>
              <a:tblGrid>
                <a:gridCol w="944562"/>
                <a:gridCol w="1130300"/>
                <a:gridCol w="1422400"/>
                <a:gridCol w="825500"/>
                <a:gridCol w="901700"/>
                <a:gridCol w="3128963"/>
              </a:tblGrid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Vehicle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Effector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Open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Closed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Open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Verify open loop, obtain TF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Pitch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Outboard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Missed pitch rate transport delay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CB Accels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Body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 Suppression, destruction due to wing B/T flutter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CB &amp; Wing Accels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Outboard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 suppression, realized MFMC, destruction due to amplitude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Body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LESP transport delay incorrectly specified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BFF07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CB &amp; Wing Accels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Body &amp; Outboard Flap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74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Fuzzy logic MFMC successful, destruction due to amplitude 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24" descr="_MG_9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624388"/>
            <a:ext cx="20383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5" descr="DS3_2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4752976"/>
            <a:ext cx="200501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6" descr="_MG_96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854576"/>
            <a:ext cx="19875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7" descr="DS3_29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888" y="4973638"/>
            <a:ext cx="2168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9"/>
          <p:cNvSpPr txBox="1">
            <a:spLocks noChangeArrowheads="1"/>
          </p:cNvSpPr>
          <p:nvPr/>
        </p:nvSpPr>
        <p:spPr bwMode="auto">
          <a:xfrm>
            <a:off x="2076450" y="6410325"/>
            <a:ext cx="5778500" cy="350904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square" lIns="88432" tIns="44215" rIns="88432" bIns="442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dirty="0">
                <a:solidFill>
                  <a:srgbClr val="FFFFFF"/>
                </a:solidFill>
              </a:rPr>
              <a:t> Demonstrated Suppression of Multiple Flutter Modes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991100" y="2495550"/>
            <a:ext cx="390525" cy="333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91100" y="2990850"/>
            <a:ext cx="390525" cy="333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91100" y="4048125"/>
            <a:ext cx="390525" cy="333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 noChangeArrowheads="1"/>
          </p:cNvSpPr>
          <p:nvPr/>
        </p:nvSpPr>
        <p:spPr bwMode="auto">
          <a:xfrm>
            <a:off x="2790582" y="1189303"/>
            <a:ext cx="4983652" cy="4470135"/>
          </a:xfrm>
          <a:custGeom>
            <a:avLst/>
            <a:gdLst>
              <a:gd name="T0" fmla="*/ 967455 w 3848100"/>
              <a:gd name="T1" fmla="*/ 1806172 h 3642078"/>
              <a:gd name="T2" fmla="*/ 2181625 w 3848100"/>
              <a:gd name="T3" fmla="*/ 1182051 h 3642078"/>
              <a:gd name="T4" fmla="*/ 3246101 w 3848100"/>
              <a:gd name="T5" fmla="*/ 104020 h 3642078"/>
              <a:gd name="T6" fmla="*/ 4925978 w 3848100"/>
              <a:gd name="T7" fmla="*/ 557928 h 3642078"/>
              <a:gd name="T8" fmla="*/ 6522692 w 3848100"/>
              <a:gd name="T9" fmla="*/ 1777802 h 3642078"/>
              <a:gd name="T10" fmla="*/ 7354315 w 3848100"/>
              <a:gd name="T11" fmla="*/ 4189180 h 3642078"/>
              <a:gd name="T12" fmla="*/ 5291889 w 3848100"/>
              <a:gd name="T13" fmla="*/ 5905517 h 3642078"/>
              <a:gd name="T14" fmla="*/ 1932139 w 3848100"/>
              <a:gd name="T15" fmla="*/ 5366499 h 3642078"/>
              <a:gd name="T16" fmla="*/ 252259 w 3848100"/>
              <a:gd name="T17" fmla="*/ 3706907 h 3642078"/>
              <a:gd name="T18" fmla="*/ 418585 w 3848100"/>
              <a:gd name="T19" fmla="*/ 2600510 h 3642078"/>
              <a:gd name="T20" fmla="*/ 967455 w 3848100"/>
              <a:gd name="T21" fmla="*/ 1806172 h 36420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48100"/>
              <a:gd name="T34" fmla="*/ 0 h 3642078"/>
              <a:gd name="T35" fmla="*/ 3848100 w 3848100"/>
              <a:gd name="T36" fmla="*/ 3642078 h 36420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48100" h="3642078">
                <a:moveTo>
                  <a:pt x="492478" y="1078089"/>
                </a:moveTo>
                <a:cubicBezTo>
                  <a:pt x="642056" y="936978"/>
                  <a:pt x="917223" y="874889"/>
                  <a:pt x="1110545" y="705556"/>
                </a:cubicBezTo>
                <a:cubicBezTo>
                  <a:pt x="1303867" y="536223"/>
                  <a:pt x="1419578" y="124178"/>
                  <a:pt x="1652411" y="62089"/>
                </a:cubicBezTo>
                <a:cubicBezTo>
                  <a:pt x="1885244" y="0"/>
                  <a:pt x="2229556" y="166512"/>
                  <a:pt x="2507545" y="333023"/>
                </a:cubicBezTo>
                <a:cubicBezTo>
                  <a:pt x="2785534" y="499534"/>
                  <a:pt x="3114323" y="699912"/>
                  <a:pt x="3320345" y="1061156"/>
                </a:cubicBezTo>
                <a:cubicBezTo>
                  <a:pt x="3526367" y="1422400"/>
                  <a:pt x="3848100" y="2089856"/>
                  <a:pt x="3743678" y="2500489"/>
                </a:cubicBezTo>
                <a:cubicBezTo>
                  <a:pt x="3639256" y="2911122"/>
                  <a:pt x="3153833" y="3407834"/>
                  <a:pt x="2693811" y="3524956"/>
                </a:cubicBezTo>
                <a:cubicBezTo>
                  <a:pt x="2233789" y="3642078"/>
                  <a:pt x="1411112" y="3421945"/>
                  <a:pt x="983545" y="3203223"/>
                </a:cubicBezTo>
                <a:cubicBezTo>
                  <a:pt x="555978" y="2984501"/>
                  <a:pt x="256822" y="2487790"/>
                  <a:pt x="128411" y="2212623"/>
                </a:cubicBezTo>
                <a:cubicBezTo>
                  <a:pt x="0" y="1937456"/>
                  <a:pt x="146756" y="1741312"/>
                  <a:pt x="213078" y="1552223"/>
                </a:cubicBezTo>
                <a:cubicBezTo>
                  <a:pt x="279400" y="1363134"/>
                  <a:pt x="342900" y="1219200"/>
                  <a:pt x="492478" y="1078089"/>
                </a:cubicBezTo>
                <a:close/>
              </a:path>
            </a:pathLst>
          </a:custGeom>
          <a:solidFill>
            <a:schemeClr val="accent2">
              <a:lumMod val="75000"/>
              <a:alpha val="45000"/>
            </a:scheme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94522" tIns="47261" rIns="94522" bIns="47261"/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MAD Program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3227" y="1161680"/>
            <a:ext cx="5495806" cy="16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500" dirty="0">
                <a:solidFill>
                  <a:schemeClr val="bg2"/>
                </a:solidFill>
              </a:rPr>
              <a:t> MAD is the Program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500" dirty="0">
                <a:solidFill>
                  <a:schemeClr val="bg2"/>
                </a:solidFill>
              </a:rPr>
              <a:t> The Vehicle is a </a:t>
            </a:r>
            <a:r>
              <a:rPr lang="en-US" sz="2500" dirty="0" smtClean="0">
                <a:solidFill>
                  <a:schemeClr val="bg2"/>
                </a:solidFill>
              </a:rPr>
              <a:t>MUTT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500" dirty="0" smtClean="0">
                <a:solidFill>
                  <a:schemeClr val="bg2"/>
                </a:solidFill>
              </a:rPr>
              <a:t> X-56A is MAD</a:t>
            </a:r>
            <a:endParaRPr lang="en-US" sz="2500" dirty="0">
              <a:solidFill>
                <a:schemeClr val="bg2"/>
              </a:solidFill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2600167" y="3777881"/>
            <a:ext cx="2701940" cy="2573813"/>
          </a:xfrm>
          <a:custGeom>
            <a:avLst/>
            <a:gdLst>
              <a:gd name="T0" fmla="*/ 346308 w 2439811"/>
              <a:gd name="T1" fmla="*/ 1718085 h 2366433"/>
              <a:gd name="T2" fmla="*/ 210373 w 2439811"/>
              <a:gd name="T3" fmla="*/ 986452 h 2366433"/>
              <a:gd name="T4" fmla="*/ 744401 w 2439811"/>
              <a:gd name="T5" fmla="*/ 386138 h 2366433"/>
              <a:gd name="T6" fmla="*/ 1560005 w 2439811"/>
              <a:gd name="T7" fmla="*/ 76602 h 2366433"/>
              <a:gd name="T8" fmla="*/ 2142578 w 2439811"/>
              <a:gd name="T9" fmla="*/ 142262 h 2366433"/>
              <a:gd name="T10" fmla="*/ 2734861 w 2439811"/>
              <a:gd name="T11" fmla="*/ 930173 h 2366433"/>
              <a:gd name="T12" fmla="*/ 2453284 w 2439811"/>
              <a:gd name="T13" fmla="*/ 1286610 h 2366433"/>
              <a:gd name="T14" fmla="*/ 2453284 w 2439811"/>
              <a:gd name="T15" fmla="*/ 1727464 h 2366433"/>
              <a:gd name="T16" fmla="*/ 2628055 w 2439811"/>
              <a:gd name="T17" fmla="*/ 2346535 h 2366433"/>
              <a:gd name="T18" fmla="*/ 1433780 w 2439811"/>
              <a:gd name="T19" fmla="*/ 2609174 h 2366433"/>
              <a:gd name="T20" fmla="*/ 181245 w 2439811"/>
              <a:gd name="T21" fmla="*/ 2421576 h 2366433"/>
              <a:gd name="T22" fmla="*/ 346308 w 2439811"/>
              <a:gd name="T23" fmla="*/ 1718085 h 23664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9811"/>
              <a:gd name="T37" fmla="*/ 0 h 2366433"/>
              <a:gd name="T38" fmla="*/ 2439811 w 2439811"/>
              <a:gd name="T39" fmla="*/ 2366433 h 23664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9811" h="2366433">
                <a:moveTo>
                  <a:pt x="301978" y="1550811"/>
                </a:moveTo>
                <a:cubicBezTo>
                  <a:pt x="306211" y="1334911"/>
                  <a:pt x="125589" y="1090789"/>
                  <a:pt x="183444" y="890411"/>
                </a:cubicBezTo>
                <a:cubicBezTo>
                  <a:pt x="241299" y="690033"/>
                  <a:pt x="452967" y="485422"/>
                  <a:pt x="649111" y="348544"/>
                </a:cubicBezTo>
                <a:cubicBezTo>
                  <a:pt x="845256" y="211666"/>
                  <a:pt x="1157111" y="105833"/>
                  <a:pt x="1360311" y="69144"/>
                </a:cubicBezTo>
                <a:cubicBezTo>
                  <a:pt x="1563511" y="32455"/>
                  <a:pt x="1697567" y="0"/>
                  <a:pt x="1868311" y="128411"/>
                </a:cubicBezTo>
                <a:cubicBezTo>
                  <a:pt x="2039055" y="256822"/>
                  <a:pt x="2339622" y="667455"/>
                  <a:pt x="2384778" y="839611"/>
                </a:cubicBezTo>
                <a:cubicBezTo>
                  <a:pt x="2429934" y="1011767"/>
                  <a:pt x="2180167" y="1041400"/>
                  <a:pt x="2139245" y="1161344"/>
                </a:cubicBezTo>
                <a:cubicBezTo>
                  <a:pt x="2098323" y="1281288"/>
                  <a:pt x="2113844" y="1399821"/>
                  <a:pt x="2139244" y="1559277"/>
                </a:cubicBezTo>
                <a:cubicBezTo>
                  <a:pt x="2164644" y="1718733"/>
                  <a:pt x="2439811" y="1985433"/>
                  <a:pt x="2291644" y="2118077"/>
                </a:cubicBezTo>
                <a:cubicBezTo>
                  <a:pt x="2143477" y="2250721"/>
                  <a:pt x="1605844" y="2343855"/>
                  <a:pt x="1250244" y="2355144"/>
                </a:cubicBezTo>
                <a:cubicBezTo>
                  <a:pt x="894644" y="2366433"/>
                  <a:pt x="316088" y="2319866"/>
                  <a:pt x="158044" y="2185811"/>
                </a:cubicBezTo>
                <a:cubicBezTo>
                  <a:pt x="0" y="2051756"/>
                  <a:pt x="297745" y="1766711"/>
                  <a:pt x="301978" y="1550811"/>
                </a:cubicBezTo>
                <a:close/>
              </a:path>
            </a:pathLst>
          </a:custGeom>
          <a:solidFill>
            <a:schemeClr val="accent1">
              <a:alpha val="56078"/>
            </a:schemeClr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lIns="94522" tIns="47261" rIns="94522" bIns="47261"/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264" y="1709897"/>
            <a:ext cx="1611972" cy="72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74" y="3532242"/>
            <a:ext cx="1139214" cy="6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489241" y="4619414"/>
            <a:ext cx="1244271" cy="4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MUTT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853378" y="4862301"/>
            <a:ext cx="1016100" cy="4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MAD</a:t>
            </a:r>
          </a:p>
        </p:txBody>
      </p:sp>
      <p:pic>
        <p:nvPicPr>
          <p:cNvPr id="13" name="Picture 4" descr="pack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5567" y="4025583"/>
            <a:ext cx="1820445" cy="8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/>
          <a:srcRect l="47345"/>
          <a:stretch>
            <a:fillRect/>
          </a:stretch>
        </p:blipFill>
        <p:spPr bwMode="auto">
          <a:xfrm>
            <a:off x="3082773" y="5396971"/>
            <a:ext cx="1697331" cy="4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14360" y="5883593"/>
            <a:ext cx="1016101" cy="4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r>
              <a:rPr lang="en-US" sz="2500" b="1" dirty="0">
                <a:solidFill>
                  <a:schemeClr val="bg2"/>
                </a:solidFill>
              </a:rPr>
              <a:t>IFAC</a:t>
            </a:r>
          </a:p>
        </p:txBody>
      </p:sp>
      <p:pic>
        <p:nvPicPr>
          <p:cNvPr id="16" name="Picture 7" descr="P:\Eng\Public\01_ASE_MAD\99_Authors_Working\Hays\planform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870">
            <a:off x="3903532" y="2668959"/>
            <a:ext cx="2470487" cy="156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C006A_A_Oblique_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524" y="2541006"/>
            <a:ext cx="1441254" cy="7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32115" y="6438900"/>
            <a:ext cx="4351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IFAC – Integrated Flight and Aeroelastic Controls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 descr="Gen_arrange_sid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41" b="25739"/>
          <a:stretch>
            <a:fillRect/>
          </a:stretch>
        </p:blipFill>
        <p:spPr>
          <a:xfrm>
            <a:off x="0" y="385626"/>
            <a:ext cx="4702580" cy="2456513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7683" y="474291"/>
            <a:ext cx="7560837" cy="549539"/>
          </a:xfrm>
        </p:spPr>
        <p:txBody>
          <a:bodyPr/>
          <a:lstStyle/>
          <a:p>
            <a:r>
              <a:rPr lang="en-US" sz="3200" dirty="0" smtClean="0"/>
              <a:t>MAD/MUTT        X-56A</a:t>
            </a:r>
            <a:endParaRPr lang="en-US" sz="3200" dirty="0"/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 flipV="1">
            <a:off x="2361329" y="1766729"/>
            <a:ext cx="1194206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1625106" y="2221944"/>
            <a:ext cx="672204" cy="246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 flipV="1">
            <a:off x="3710657" y="2096451"/>
            <a:ext cx="347181" cy="184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2243139" y="1961118"/>
            <a:ext cx="716524" cy="24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2413037" y="1884840"/>
            <a:ext cx="881497" cy="4921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9" name="Text Box 14"/>
          <p:cNvSpPr txBox="1">
            <a:spLocks noChangeArrowheads="1"/>
          </p:cNvSpPr>
          <p:nvPr/>
        </p:nvSpPr>
        <p:spPr bwMode="auto">
          <a:xfrm>
            <a:off x="1716714" y="2464716"/>
            <a:ext cx="6484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15.8”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0" name="Text Box 15"/>
          <p:cNvSpPr txBox="1">
            <a:spLocks noChangeArrowheads="1"/>
          </p:cNvSpPr>
          <p:nvPr/>
        </p:nvSpPr>
        <p:spPr bwMode="auto">
          <a:xfrm>
            <a:off x="3066271" y="2160234"/>
            <a:ext cx="79627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27.3”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1" name="Text Box 16"/>
          <p:cNvSpPr txBox="1">
            <a:spLocks noChangeArrowheads="1"/>
          </p:cNvSpPr>
          <p:nvPr/>
        </p:nvSpPr>
        <p:spPr bwMode="auto">
          <a:xfrm>
            <a:off x="2639605" y="2462258"/>
            <a:ext cx="6649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24.6”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2" name="Text Box 17"/>
          <p:cNvSpPr txBox="1">
            <a:spLocks noChangeArrowheads="1"/>
          </p:cNvSpPr>
          <p:nvPr/>
        </p:nvSpPr>
        <p:spPr bwMode="auto">
          <a:xfrm>
            <a:off x="3341624" y="2462254"/>
            <a:ext cx="944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31”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3" name="Text Box 18"/>
          <p:cNvSpPr txBox="1">
            <a:spLocks noChangeArrowheads="1"/>
          </p:cNvSpPr>
          <p:nvPr/>
        </p:nvSpPr>
        <p:spPr bwMode="auto">
          <a:xfrm>
            <a:off x="4041144" y="2469317"/>
            <a:ext cx="8738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chemeClr val="bg2"/>
                </a:solidFill>
              </a:rPr>
              <a:t>52.4”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 flipH="1">
            <a:off x="2888257" y="1961118"/>
            <a:ext cx="5" cy="53641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>
            <a:off x="3531142" y="1774592"/>
            <a:ext cx="4697" cy="73770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 flipH="1">
            <a:off x="4282147" y="1166337"/>
            <a:ext cx="2221" cy="134335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137" name="Group 28"/>
          <p:cNvGrpSpPr>
            <a:grpSpLocks/>
          </p:cNvGrpSpPr>
          <p:nvPr/>
        </p:nvGrpSpPr>
        <p:grpSpPr bwMode="auto">
          <a:xfrm>
            <a:off x="2201242" y="1916945"/>
            <a:ext cx="92264" cy="90058"/>
            <a:chOff x="4914" y="2654"/>
            <a:chExt cx="86" cy="84"/>
          </a:xfrm>
        </p:grpSpPr>
        <p:sp>
          <p:nvSpPr>
            <p:cNvPr id="148" name="Oval 24"/>
            <p:cNvSpPr>
              <a:spLocks noChangeArrowheads="1"/>
            </p:cNvSpPr>
            <p:nvPr/>
          </p:nvSpPr>
          <p:spPr bwMode="auto">
            <a:xfrm>
              <a:off x="4915" y="2654"/>
              <a:ext cx="83" cy="8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 dirty="0">
                <a:solidFill>
                  <a:schemeClr val="bg2"/>
                </a:solidFill>
              </a:endParaRPr>
            </a:p>
          </p:txBody>
        </p:sp>
        <p:sp>
          <p:nvSpPr>
            <p:cNvPr id="149" name="Freeform 26"/>
            <p:cNvSpPr>
              <a:spLocks/>
            </p:cNvSpPr>
            <p:nvPr/>
          </p:nvSpPr>
          <p:spPr bwMode="auto">
            <a:xfrm>
              <a:off x="4955" y="2656"/>
              <a:ext cx="45" cy="39"/>
            </a:xfrm>
            <a:custGeom>
              <a:avLst/>
              <a:gdLst>
                <a:gd name="T0" fmla="*/ 0 w 45"/>
                <a:gd name="T1" fmla="*/ 0 h 39"/>
                <a:gd name="T2" fmla="*/ 0 w 45"/>
                <a:gd name="T3" fmla="*/ 39 h 39"/>
                <a:gd name="T4" fmla="*/ 45 w 45"/>
                <a:gd name="T5" fmla="*/ 39 h 39"/>
                <a:gd name="T6" fmla="*/ 37 w 45"/>
                <a:gd name="T7" fmla="*/ 19 h 39"/>
                <a:gd name="T8" fmla="*/ 22 w 45"/>
                <a:gd name="T9" fmla="*/ 3 h 39"/>
                <a:gd name="T10" fmla="*/ 0 w 4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0" y="0"/>
                  </a:moveTo>
                  <a:lnTo>
                    <a:pt x="0" y="39"/>
                  </a:lnTo>
                  <a:lnTo>
                    <a:pt x="45" y="39"/>
                  </a:lnTo>
                  <a:lnTo>
                    <a:pt x="37" y="19"/>
                  </a:lnTo>
                  <a:lnTo>
                    <a:pt x="2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 dirty="0">
                <a:solidFill>
                  <a:schemeClr val="bg2"/>
                </a:solidFill>
              </a:endParaRPr>
            </a:p>
          </p:txBody>
        </p:sp>
        <p:sp>
          <p:nvSpPr>
            <p:cNvPr id="150" name="Freeform 27"/>
            <p:cNvSpPr>
              <a:spLocks/>
            </p:cNvSpPr>
            <p:nvPr/>
          </p:nvSpPr>
          <p:spPr bwMode="auto">
            <a:xfrm>
              <a:off x="4914" y="2693"/>
              <a:ext cx="41" cy="45"/>
            </a:xfrm>
            <a:custGeom>
              <a:avLst/>
              <a:gdLst>
                <a:gd name="T0" fmla="*/ 41 w 41"/>
                <a:gd name="T1" fmla="*/ 0 h 45"/>
                <a:gd name="T2" fmla="*/ 41 w 41"/>
                <a:gd name="T3" fmla="*/ 45 h 45"/>
                <a:gd name="T4" fmla="*/ 18 w 41"/>
                <a:gd name="T5" fmla="*/ 39 h 45"/>
                <a:gd name="T6" fmla="*/ 6 w 41"/>
                <a:gd name="T7" fmla="*/ 21 h 45"/>
                <a:gd name="T8" fmla="*/ 0 w 41"/>
                <a:gd name="T9" fmla="*/ 2 h 45"/>
                <a:gd name="T10" fmla="*/ 41 w 41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5"/>
                <a:gd name="T20" fmla="*/ 41 w 41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5">
                  <a:moveTo>
                    <a:pt x="41" y="0"/>
                  </a:moveTo>
                  <a:lnTo>
                    <a:pt x="41" y="45"/>
                  </a:lnTo>
                  <a:lnTo>
                    <a:pt x="18" y="39"/>
                  </a:lnTo>
                  <a:lnTo>
                    <a:pt x="6" y="21"/>
                  </a:lnTo>
                  <a:lnTo>
                    <a:pt x="0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142" name="Line 23"/>
          <p:cNvSpPr>
            <a:spLocks noChangeShapeType="1"/>
          </p:cNvSpPr>
          <p:nvPr/>
        </p:nvSpPr>
        <p:spPr bwMode="auto">
          <a:xfrm>
            <a:off x="3252891" y="1894969"/>
            <a:ext cx="2235" cy="29006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43" name="Line 11"/>
          <p:cNvSpPr>
            <a:spLocks noChangeShapeType="1"/>
          </p:cNvSpPr>
          <p:nvPr/>
        </p:nvSpPr>
        <p:spPr bwMode="auto">
          <a:xfrm flipV="1">
            <a:off x="3710657" y="2057081"/>
            <a:ext cx="349643" cy="3799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44" name="Text Box 15"/>
          <p:cNvSpPr txBox="1">
            <a:spLocks noChangeArrowheads="1"/>
          </p:cNvSpPr>
          <p:nvPr/>
        </p:nvSpPr>
        <p:spPr bwMode="auto">
          <a:xfrm>
            <a:off x="3691654" y="2049705"/>
            <a:ext cx="80224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solidFill>
                  <a:schemeClr val="bg2"/>
                </a:solidFill>
              </a:rPr>
              <a:t>5.5°</a:t>
            </a:r>
          </a:p>
        </p:txBody>
      </p:sp>
      <p:sp>
        <p:nvSpPr>
          <p:cNvPr id="145" name="Line 23"/>
          <p:cNvSpPr>
            <a:spLocks noChangeShapeType="1"/>
          </p:cNvSpPr>
          <p:nvPr/>
        </p:nvSpPr>
        <p:spPr bwMode="auto">
          <a:xfrm flipH="1">
            <a:off x="1952589" y="2231787"/>
            <a:ext cx="4925" cy="295274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 flipH="1">
            <a:off x="3255135" y="2386857"/>
            <a:ext cx="981" cy="280461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47" name="Line 9"/>
          <p:cNvSpPr>
            <a:spLocks noChangeShapeType="1"/>
          </p:cNvSpPr>
          <p:nvPr/>
        </p:nvSpPr>
        <p:spPr bwMode="auto">
          <a:xfrm flipV="1">
            <a:off x="4092312" y="1171258"/>
            <a:ext cx="384116" cy="246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51" name="Text Box 8"/>
          <p:cNvSpPr txBox="1">
            <a:spLocks noChangeArrowheads="1"/>
          </p:cNvSpPr>
          <p:nvPr/>
        </p:nvSpPr>
        <p:spPr bwMode="auto">
          <a:xfrm>
            <a:off x="231126" y="2720958"/>
            <a:ext cx="4678329" cy="38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 smtClean="0">
                <a:solidFill>
                  <a:schemeClr val="bg2"/>
                </a:solidFill>
              </a:rPr>
              <a:t>TOGW			480 lb		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 smtClean="0">
                <a:solidFill>
                  <a:schemeClr val="bg2"/>
                </a:solidFill>
              </a:rPr>
              <a:t>Reference Area 	  	56.0 ft</a:t>
            </a:r>
            <a:r>
              <a:rPr lang="en-US" sz="1200" u="sng" baseline="30000" dirty="0" smtClean="0">
                <a:solidFill>
                  <a:schemeClr val="bg2"/>
                </a:solidFill>
              </a:rPr>
              <a:t>2		</a:t>
            </a:r>
            <a:endParaRPr lang="en-US" sz="1200" u="sng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 smtClean="0">
                <a:solidFill>
                  <a:schemeClr val="bg2"/>
                </a:solidFill>
              </a:rPr>
              <a:t>W/S			8.6 lb/ft</a:t>
            </a:r>
            <a:r>
              <a:rPr lang="en-US" sz="1200" u="sng" baseline="30000" dirty="0" smtClean="0">
                <a:solidFill>
                  <a:schemeClr val="bg2"/>
                </a:solidFill>
              </a:rPr>
              <a:t>2</a:t>
            </a:r>
            <a:r>
              <a:rPr lang="en-US" sz="1200" u="sng" dirty="0" smtClean="0">
                <a:solidFill>
                  <a:schemeClr val="bg2"/>
                </a:solidFill>
              </a:rPr>
              <a:t>		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 smtClean="0">
                <a:solidFill>
                  <a:schemeClr val="bg2"/>
                </a:solidFill>
              </a:rPr>
              <a:t>T/W			0.225		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 smtClean="0">
                <a:solidFill>
                  <a:schemeClr val="bg2"/>
                </a:solidFill>
              </a:rPr>
              <a:t>Span</a:t>
            </a:r>
            <a:r>
              <a:rPr lang="en-US" sz="1200" u="sng" dirty="0">
                <a:solidFill>
                  <a:schemeClr val="bg2"/>
                </a:solidFill>
              </a:rPr>
              <a:t>			28.0 </a:t>
            </a:r>
            <a:r>
              <a:rPr lang="en-US" sz="1200" u="sng" dirty="0" smtClean="0">
                <a:solidFill>
                  <a:schemeClr val="bg2"/>
                </a:solidFill>
              </a:rPr>
              <a:t>ft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Aspect Ratio 		</a:t>
            </a:r>
            <a:r>
              <a:rPr lang="en-US" sz="1200" u="sng" dirty="0" smtClean="0">
                <a:solidFill>
                  <a:schemeClr val="bg2"/>
                </a:solidFill>
              </a:rPr>
              <a:t>14.0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Fuselage Length		7.56 </a:t>
            </a:r>
            <a:r>
              <a:rPr lang="en-US" sz="1200" u="sng" dirty="0" smtClean="0">
                <a:solidFill>
                  <a:schemeClr val="bg2"/>
                </a:solidFill>
              </a:rPr>
              <a:t>ft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Fuselage </a:t>
            </a:r>
            <a:r>
              <a:rPr lang="en-US" sz="1200" u="sng" dirty="0" smtClean="0">
                <a:solidFill>
                  <a:schemeClr val="bg2"/>
                </a:solidFill>
              </a:rPr>
              <a:t>Depth</a:t>
            </a:r>
            <a:r>
              <a:rPr lang="en-US" sz="1200" u="sng" dirty="0">
                <a:solidFill>
                  <a:schemeClr val="bg2"/>
                </a:solidFill>
              </a:rPr>
              <a:t>		</a:t>
            </a:r>
            <a:r>
              <a:rPr lang="en-US" sz="1200" u="sng" dirty="0" smtClean="0">
                <a:solidFill>
                  <a:schemeClr val="bg2"/>
                </a:solidFill>
              </a:rPr>
              <a:t>1.33 </a:t>
            </a:r>
            <a:r>
              <a:rPr lang="en-US" sz="1200" u="sng" dirty="0">
                <a:solidFill>
                  <a:schemeClr val="bg2"/>
                </a:solidFill>
              </a:rPr>
              <a:t>ft	</a:t>
            </a:r>
            <a:r>
              <a:rPr lang="en-US" sz="1200" u="sng" dirty="0" smtClean="0">
                <a:solidFill>
                  <a:schemeClr val="bg2"/>
                </a:solidFill>
              </a:rPr>
              <a:t>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Total Height		</a:t>
            </a:r>
            <a:r>
              <a:rPr lang="en-US" sz="1200" u="sng" dirty="0" smtClean="0">
                <a:solidFill>
                  <a:schemeClr val="bg2"/>
                </a:solidFill>
              </a:rPr>
              <a:t>4.37 </a:t>
            </a:r>
            <a:r>
              <a:rPr lang="en-US" sz="1200" u="sng" dirty="0">
                <a:solidFill>
                  <a:schemeClr val="bg2"/>
                </a:solidFill>
              </a:rPr>
              <a:t>ft	</a:t>
            </a:r>
            <a:r>
              <a:rPr lang="en-US" sz="1200" u="sng" dirty="0" smtClean="0">
                <a:solidFill>
                  <a:schemeClr val="bg2"/>
                </a:solidFill>
              </a:rPr>
              <a:t>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Fuselage Width		3.17 </a:t>
            </a:r>
            <a:r>
              <a:rPr lang="en-US" sz="1200" u="sng" dirty="0" smtClean="0">
                <a:solidFill>
                  <a:schemeClr val="bg2"/>
                </a:solidFill>
              </a:rPr>
              <a:t>ft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Wetted Area		</a:t>
            </a:r>
            <a:r>
              <a:rPr lang="en-US" sz="1200" u="sng" dirty="0" smtClean="0">
                <a:solidFill>
                  <a:schemeClr val="bg2"/>
                </a:solidFill>
              </a:rPr>
              <a:t>170.70 </a:t>
            </a:r>
            <a:r>
              <a:rPr lang="en-US" sz="1200" u="sng" dirty="0">
                <a:solidFill>
                  <a:schemeClr val="bg2"/>
                </a:solidFill>
              </a:rPr>
              <a:t>ft</a:t>
            </a:r>
            <a:r>
              <a:rPr lang="en-US" sz="1200" u="sng" baseline="30000" dirty="0">
                <a:solidFill>
                  <a:schemeClr val="bg2"/>
                </a:solidFill>
              </a:rPr>
              <a:t>2</a:t>
            </a:r>
            <a:r>
              <a:rPr lang="en-US" sz="1200" u="sng" dirty="0">
                <a:solidFill>
                  <a:schemeClr val="bg2"/>
                </a:solidFill>
              </a:rPr>
              <a:t>	</a:t>
            </a:r>
            <a:r>
              <a:rPr lang="en-US" sz="1200" u="sng" dirty="0" smtClean="0">
                <a:solidFill>
                  <a:schemeClr val="bg2"/>
                </a:solidFill>
              </a:rPr>
              <a:t>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	Fuselage		41.27 ft</a:t>
            </a:r>
            <a:r>
              <a:rPr lang="en-US" sz="1200" u="sng" baseline="30000" dirty="0">
                <a:solidFill>
                  <a:schemeClr val="bg2"/>
                </a:solidFill>
              </a:rPr>
              <a:t>2</a:t>
            </a:r>
            <a:r>
              <a:rPr lang="en-US" sz="1200" u="sng" dirty="0">
                <a:solidFill>
                  <a:schemeClr val="bg2"/>
                </a:solidFill>
              </a:rPr>
              <a:t>	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	Wing		</a:t>
            </a:r>
            <a:r>
              <a:rPr lang="en-US" sz="1200" u="sng" dirty="0" smtClean="0">
                <a:solidFill>
                  <a:schemeClr val="bg2"/>
                </a:solidFill>
              </a:rPr>
              <a:t>113.43 </a:t>
            </a:r>
            <a:r>
              <a:rPr lang="en-US" sz="1200" u="sng" dirty="0">
                <a:solidFill>
                  <a:schemeClr val="bg2"/>
                </a:solidFill>
              </a:rPr>
              <a:t>ft</a:t>
            </a:r>
            <a:r>
              <a:rPr lang="en-US" sz="1200" u="sng" baseline="30000" dirty="0">
                <a:solidFill>
                  <a:schemeClr val="bg2"/>
                </a:solidFill>
              </a:rPr>
              <a:t>2</a:t>
            </a:r>
            <a:r>
              <a:rPr lang="en-US" sz="1200" u="sng" dirty="0">
                <a:solidFill>
                  <a:schemeClr val="bg2"/>
                </a:solidFill>
              </a:rPr>
              <a:t>	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	Winglet		</a:t>
            </a:r>
            <a:r>
              <a:rPr lang="en-US" sz="1200" u="sng" dirty="0" smtClean="0">
                <a:solidFill>
                  <a:schemeClr val="bg2"/>
                </a:solidFill>
              </a:rPr>
              <a:t>16.00 </a:t>
            </a:r>
            <a:r>
              <a:rPr lang="en-US" sz="1200" u="sng" dirty="0">
                <a:solidFill>
                  <a:schemeClr val="bg2"/>
                </a:solidFill>
              </a:rPr>
              <a:t>ft</a:t>
            </a:r>
            <a:r>
              <a:rPr lang="en-US" sz="1200" u="sng" baseline="30000" dirty="0">
                <a:solidFill>
                  <a:schemeClr val="bg2"/>
                </a:solidFill>
              </a:rPr>
              <a:t>2</a:t>
            </a:r>
            <a:r>
              <a:rPr lang="en-US" sz="1200" u="sng" dirty="0">
                <a:solidFill>
                  <a:schemeClr val="bg2"/>
                </a:solidFill>
              </a:rPr>
              <a:t>	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Wing Leading Edge Sweep		22.00</a:t>
            </a:r>
            <a:r>
              <a:rPr lang="en-US" sz="1200" u="sng" dirty="0" smtClean="0">
                <a:solidFill>
                  <a:schemeClr val="bg2"/>
                </a:solidFill>
              </a:rPr>
              <a:t>°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Wing Trailing Edge Sweep		22.00</a:t>
            </a:r>
            <a:r>
              <a:rPr lang="en-US" sz="1200" u="sng" dirty="0" smtClean="0">
                <a:solidFill>
                  <a:schemeClr val="bg2"/>
                </a:solidFill>
              </a:rPr>
              <a:t>°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Fuselage Leading Edge Sweep	</a:t>
            </a:r>
            <a:r>
              <a:rPr lang="en-US" sz="1200" u="sng" dirty="0" smtClean="0">
                <a:solidFill>
                  <a:schemeClr val="bg2"/>
                </a:solidFill>
              </a:rPr>
              <a:t>	60.00°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Fuselage Trailing Edge Sweep	   	-22.00</a:t>
            </a:r>
            <a:r>
              <a:rPr lang="en-US" sz="1200" u="sng" dirty="0" smtClean="0">
                <a:solidFill>
                  <a:schemeClr val="bg2"/>
                </a:solidFill>
              </a:rPr>
              <a:t>°	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3012874" algn="l"/>
                <a:tab pos="3780861" algn="l"/>
                <a:tab pos="3897373" algn="l"/>
                <a:tab pos="7094038" algn="l"/>
                <a:tab pos="7561722" algn="l"/>
              </a:tabLst>
            </a:pPr>
            <a:endParaRPr lang="en-US" sz="1200" u="sng" dirty="0">
              <a:solidFill>
                <a:schemeClr val="bg2"/>
              </a:solidFill>
            </a:endParaRPr>
          </a:p>
        </p:txBody>
      </p:sp>
      <p:sp>
        <p:nvSpPr>
          <p:cNvPr id="152" name="Text Box 12"/>
          <p:cNvSpPr txBox="1">
            <a:spLocks noChangeArrowheads="1"/>
          </p:cNvSpPr>
          <p:nvPr/>
        </p:nvSpPr>
        <p:spPr bwMode="auto">
          <a:xfrm>
            <a:off x="4706235" y="880752"/>
            <a:ext cx="4748915" cy="190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M.A.C. 		   	2.00 </a:t>
            </a:r>
            <a:r>
              <a:rPr lang="en-US" sz="1200" u="sng" dirty="0" smtClean="0">
                <a:solidFill>
                  <a:schemeClr val="bg2"/>
                </a:solidFill>
              </a:rPr>
              <a:t>ft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Root Chord 		  	4.33 </a:t>
            </a:r>
            <a:r>
              <a:rPr lang="en-US" sz="1200" u="sng" dirty="0" smtClean="0">
                <a:solidFill>
                  <a:schemeClr val="bg2"/>
                </a:solidFill>
              </a:rPr>
              <a:t>ft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	Thickness Ratio		    	16.5</a:t>
            </a:r>
            <a:r>
              <a:rPr lang="en-US" sz="1200" u="sng" dirty="0" smtClean="0">
                <a:solidFill>
                  <a:schemeClr val="bg2"/>
                </a:solidFill>
              </a:rPr>
              <a:t>%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Tip Chord		    	2.00 </a:t>
            </a:r>
            <a:r>
              <a:rPr lang="en-US" sz="1200" u="sng" dirty="0" smtClean="0">
                <a:solidFill>
                  <a:schemeClr val="bg2"/>
                </a:solidFill>
              </a:rPr>
              <a:t>ft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	Thickness Ratio		    	10.0</a:t>
            </a:r>
            <a:r>
              <a:rPr lang="en-US" sz="1200" u="sng" dirty="0" smtClean="0">
                <a:solidFill>
                  <a:schemeClr val="bg2"/>
                </a:solidFill>
              </a:rPr>
              <a:t>%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Body Flap Reference Area (Ea)	 </a:t>
            </a:r>
            <a:r>
              <a:rPr lang="en-US" sz="1200" u="sng" dirty="0" smtClean="0">
                <a:solidFill>
                  <a:schemeClr val="bg2"/>
                </a:solidFill>
              </a:rPr>
              <a:t>		1.10 ft2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Control Surface Reference Area (Ea)	    	1.15 </a:t>
            </a:r>
            <a:r>
              <a:rPr lang="en-US" sz="1200" u="sng" dirty="0" smtClean="0">
                <a:solidFill>
                  <a:schemeClr val="bg2"/>
                </a:solidFill>
              </a:rPr>
              <a:t>ft2	</a:t>
            </a:r>
            <a:endParaRPr lang="en-US" sz="1200" u="sng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Winglet Reference Area (Ea)		    	</a:t>
            </a:r>
            <a:r>
              <a:rPr lang="en-US" sz="1200" u="sng" dirty="0" smtClean="0">
                <a:solidFill>
                  <a:schemeClr val="bg2"/>
                </a:solidFill>
              </a:rPr>
              <a:t>3. 90 ft</a:t>
            </a:r>
            <a:r>
              <a:rPr lang="en-US" sz="1200" u="sng" baseline="30000" dirty="0" smtClean="0">
                <a:solidFill>
                  <a:schemeClr val="bg2"/>
                </a:solidFill>
              </a:rPr>
              <a:t>2	</a:t>
            </a:r>
            <a:endParaRPr lang="en-US" sz="1200" u="sng" baseline="300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77531" algn="l"/>
                <a:tab pos="2367962" algn="l"/>
                <a:tab pos="2835646" algn="l"/>
                <a:tab pos="3191743" algn="l"/>
                <a:tab pos="3897373" algn="l"/>
                <a:tab pos="4132035" algn="l"/>
                <a:tab pos="4258392" algn="l"/>
                <a:tab pos="4726076" algn="l"/>
                <a:tab pos="5203608" algn="l"/>
                <a:tab pos="7094038" algn="l"/>
                <a:tab pos="7561722" algn="l"/>
              </a:tabLst>
            </a:pPr>
            <a:r>
              <a:rPr lang="en-US" sz="1200" u="sng" dirty="0">
                <a:solidFill>
                  <a:schemeClr val="bg2"/>
                </a:solidFill>
              </a:rPr>
              <a:t>Winglet Height		    	2.58 </a:t>
            </a:r>
            <a:r>
              <a:rPr lang="en-US" sz="1200" u="sng" dirty="0" smtClean="0">
                <a:solidFill>
                  <a:schemeClr val="bg2"/>
                </a:solidFill>
              </a:rPr>
              <a:t>ft	</a:t>
            </a:r>
            <a:endParaRPr lang="en-US" sz="1200" u="sng" dirty="0">
              <a:solidFill>
                <a:schemeClr val="bg2"/>
              </a:solidFill>
            </a:endParaRPr>
          </a:p>
        </p:txBody>
      </p:sp>
      <p:pic>
        <p:nvPicPr>
          <p:cNvPr id="154" name="Picture 50" descr="top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93" t="21478" r="5054" b="12341"/>
          <a:stretch>
            <a:fillRect/>
          </a:stretch>
        </p:blipFill>
        <p:spPr bwMode="auto">
          <a:xfrm>
            <a:off x="4930817" y="3720429"/>
            <a:ext cx="4365275" cy="27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5" name="Straight Connector 154"/>
          <p:cNvCxnSpPr/>
          <p:nvPr/>
        </p:nvCxnSpPr>
        <p:spPr>
          <a:xfrm>
            <a:off x="6051986" y="4990407"/>
            <a:ext cx="15070" cy="14672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</p:cxnSp>
      <p:grpSp>
        <p:nvGrpSpPr>
          <p:cNvPr id="156" name="Group 29"/>
          <p:cNvGrpSpPr>
            <a:grpSpLocks/>
          </p:cNvGrpSpPr>
          <p:nvPr/>
        </p:nvGrpSpPr>
        <p:grpSpPr bwMode="auto">
          <a:xfrm>
            <a:off x="6007567" y="4946017"/>
            <a:ext cx="93173" cy="90945"/>
            <a:chOff x="4347" y="2808"/>
            <a:chExt cx="86" cy="84"/>
          </a:xfrm>
        </p:grpSpPr>
        <p:sp>
          <p:nvSpPr>
            <p:cNvPr id="170" name="Oval 30"/>
            <p:cNvSpPr>
              <a:spLocks noChangeArrowheads="1"/>
            </p:cNvSpPr>
            <p:nvPr/>
          </p:nvSpPr>
          <p:spPr bwMode="auto">
            <a:xfrm>
              <a:off x="4348" y="2808"/>
              <a:ext cx="83" cy="8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1" name="Freeform 31"/>
            <p:cNvSpPr>
              <a:spLocks/>
            </p:cNvSpPr>
            <p:nvPr/>
          </p:nvSpPr>
          <p:spPr bwMode="auto">
            <a:xfrm>
              <a:off x="4388" y="2810"/>
              <a:ext cx="45" cy="39"/>
            </a:xfrm>
            <a:custGeom>
              <a:avLst/>
              <a:gdLst>
                <a:gd name="T0" fmla="*/ 0 w 45"/>
                <a:gd name="T1" fmla="*/ 0 h 39"/>
                <a:gd name="T2" fmla="*/ 0 w 45"/>
                <a:gd name="T3" fmla="*/ 39 h 39"/>
                <a:gd name="T4" fmla="*/ 45 w 45"/>
                <a:gd name="T5" fmla="*/ 39 h 39"/>
                <a:gd name="T6" fmla="*/ 37 w 45"/>
                <a:gd name="T7" fmla="*/ 19 h 39"/>
                <a:gd name="T8" fmla="*/ 22 w 45"/>
                <a:gd name="T9" fmla="*/ 3 h 39"/>
                <a:gd name="T10" fmla="*/ 0 w 4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9"/>
                <a:gd name="T20" fmla="*/ 45 w 4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9">
                  <a:moveTo>
                    <a:pt x="0" y="0"/>
                  </a:moveTo>
                  <a:lnTo>
                    <a:pt x="0" y="39"/>
                  </a:lnTo>
                  <a:lnTo>
                    <a:pt x="45" y="39"/>
                  </a:lnTo>
                  <a:lnTo>
                    <a:pt x="37" y="19"/>
                  </a:lnTo>
                  <a:lnTo>
                    <a:pt x="2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72" name="Freeform 32"/>
            <p:cNvSpPr>
              <a:spLocks/>
            </p:cNvSpPr>
            <p:nvPr/>
          </p:nvSpPr>
          <p:spPr bwMode="auto">
            <a:xfrm>
              <a:off x="4347" y="2847"/>
              <a:ext cx="41" cy="45"/>
            </a:xfrm>
            <a:custGeom>
              <a:avLst/>
              <a:gdLst>
                <a:gd name="T0" fmla="*/ 41 w 41"/>
                <a:gd name="T1" fmla="*/ 0 h 45"/>
                <a:gd name="T2" fmla="*/ 41 w 41"/>
                <a:gd name="T3" fmla="*/ 45 h 45"/>
                <a:gd name="T4" fmla="*/ 18 w 41"/>
                <a:gd name="T5" fmla="*/ 39 h 45"/>
                <a:gd name="T6" fmla="*/ 6 w 41"/>
                <a:gd name="T7" fmla="*/ 21 h 45"/>
                <a:gd name="T8" fmla="*/ 0 w 41"/>
                <a:gd name="T9" fmla="*/ 2 h 45"/>
                <a:gd name="T10" fmla="*/ 41 w 41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5"/>
                <a:gd name="T20" fmla="*/ 41 w 41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5">
                  <a:moveTo>
                    <a:pt x="41" y="0"/>
                  </a:moveTo>
                  <a:lnTo>
                    <a:pt x="41" y="45"/>
                  </a:lnTo>
                  <a:lnTo>
                    <a:pt x="18" y="39"/>
                  </a:lnTo>
                  <a:lnTo>
                    <a:pt x="6" y="21"/>
                  </a:lnTo>
                  <a:lnTo>
                    <a:pt x="0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157" name="Line 39"/>
          <p:cNvSpPr>
            <a:spLocks noChangeShapeType="1"/>
          </p:cNvSpPr>
          <p:nvPr/>
        </p:nvSpPr>
        <p:spPr bwMode="auto">
          <a:xfrm flipH="1">
            <a:off x="6420343" y="5104087"/>
            <a:ext cx="4334" cy="706986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58" name="Text Box 42"/>
          <p:cNvSpPr txBox="1">
            <a:spLocks noChangeArrowheads="1"/>
          </p:cNvSpPr>
          <p:nvPr/>
        </p:nvSpPr>
        <p:spPr bwMode="auto">
          <a:xfrm>
            <a:off x="5491866" y="5909598"/>
            <a:ext cx="513533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10”</a:t>
            </a: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5491866" y="6234032"/>
            <a:ext cx="513533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14’</a:t>
            </a:r>
          </a:p>
        </p:txBody>
      </p:sp>
      <p:sp>
        <p:nvSpPr>
          <p:cNvPr id="160" name="Text Box 46"/>
          <p:cNvSpPr txBox="1">
            <a:spLocks noChangeArrowheads="1"/>
          </p:cNvSpPr>
          <p:nvPr/>
        </p:nvSpPr>
        <p:spPr bwMode="auto">
          <a:xfrm>
            <a:off x="5491866" y="5594538"/>
            <a:ext cx="513533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19”</a:t>
            </a:r>
          </a:p>
        </p:txBody>
      </p:sp>
      <p:sp>
        <p:nvSpPr>
          <p:cNvPr id="161" name="Line 47"/>
          <p:cNvSpPr>
            <a:spLocks noChangeShapeType="1"/>
          </p:cNvSpPr>
          <p:nvPr/>
        </p:nvSpPr>
        <p:spPr bwMode="auto">
          <a:xfrm flipH="1">
            <a:off x="5855890" y="5713633"/>
            <a:ext cx="192846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2" name="Line 48"/>
          <p:cNvSpPr>
            <a:spLocks noChangeShapeType="1"/>
          </p:cNvSpPr>
          <p:nvPr/>
        </p:nvSpPr>
        <p:spPr bwMode="auto">
          <a:xfrm flipH="1">
            <a:off x="5855890" y="5998376"/>
            <a:ext cx="192846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3" name="Line 49"/>
          <p:cNvSpPr>
            <a:spLocks noChangeShapeType="1"/>
          </p:cNvSpPr>
          <p:nvPr/>
        </p:nvSpPr>
        <p:spPr bwMode="auto">
          <a:xfrm flipH="1" flipV="1">
            <a:off x="6067053" y="6378888"/>
            <a:ext cx="3186386" cy="12499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4" name="Line 54"/>
          <p:cNvSpPr>
            <a:spLocks noChangeShapeType="1"/>
          </p:cNvSpPr>
          <p:nvPr/>
        </p:nvSpPr>
        <p:spPr bwMode="auto">
          <a:xfrm>
            <a:off x="6420343" y="5713632"/>
            <a:ext cx="181026" cy="1351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5" name="Line 55"/>
          <p:cNvSpPr>
            <a:spLocks noChangeShapeType="1"/>
          </p:cNvSpPr>
          <p:nvPr/>
        </p:nvSpPr>
        <p:spPr bwMode="auto">
          <a:xfrm>
            <a:off x="6245914" y="5992963"/>
            <a:ext cx="355455" cy="7454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lIns="94522" tIns="47261" rIns="94522" bIns="47261"/>
          <a:lstStyle/>
          <a:p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6" name="Text Box 56"/>
          <p:cNvSpPr txBox="1">
            <a:spLocks noChangeArrowheads="1"/>
          </p:cNvSpPr>
          <p:nvPr/>
        </p:nvSpPr>
        <p:spPr bwMode="auto">
          <a:xfrm>
            <a:off x="6576745" y="5594538"/>
            <a:ext cx="1700943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Wing / Body Break</a:t>
            </a:r>
          </a:p>
        </p:txBody>
      </p:sp>
      <p:sp>
        <p:nvSpPr>
          <p:cNvPr id="167" name="Text Box 57"/>
          <p:cNvSpPr txBox="1">
            <a:spLocks noChangeArrowheads="1"/>
          </p:cNvSpPr>
          <p:nvPr/>
        </p:nvSpPr>
        <p:spPr bwMode="auto">
          <a:xfrm>
            <a:off x="6564434" y="5883614"/>
            <a:ext cx="2219136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Centerline to Thrust Axis</a:t>
            </a:r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6601369" y="6225096"/>
            <a:ext cx="918568" cy="2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522" tIns="47261" rIns="94522" bIns="47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bg2"/>
                </a:solidFill>
              </a:rPr>
              <a:t>Half Span</a:t>
            </a:r>
          </a:p>
        </p:txBody>
      </p:sp>
      <p:cxnSp>
        <p:nvCxnSpPr>
          <p:cNvPr id="169" name="Straight Connector 168"/>
          <p:cNvCxnSpPr>
            <a:endCxn id="165" idx="0"/>
          </p:cNvCxnSpPr>
          <p:nvPr/>
        </p:nvCxnSpPr>
        <p:spPr>
          <a:xfrm rot="16200000" flipH="1">
            <a:off x="5719578" y="5466627"/>
            <a:ext cx="1031397" cy="2127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73" name="Straight Connector 172"/>
          <p:cNvCxnSpPr/>
          <p:nvPr/>
        </p:nvCxnSpPr>
        <p:spPr>
          <a:xfrm>
            <a:off x="157586" y="2669763"/>
            <a:ext cx="4254818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</p:cxnSp>
      <p:pic>
        <p:nvPicPr>
          <p:cNvPr id="174" name="Picture 173" descr="Gen_arrange_fron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57" t="28530" r="-1490" b="35664"/>
          <a:stretch>
            <a:fillRect/>
          </a:stretch>
        </p:blipFill>
        <p:spPr>
          <a:xfrm>
            <a:off x="4870153" y="2377198"/>
            <a:ext cx="4584997" cy="1402322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 bwMode="auto">
          <a:xfrm>
            <a:off x="2852382" y="573206"/>
            <a:ext cx="491319" cy="300251"/>
          </a:xfrm>
          <a:prstGeom prst="righ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(2007).potx</Template>
  <TotalTime>1289</TotalTime>
  <Pages>2</Pages>
  <Words>787</Words>
  <Application>Microsoft Macintosh PowerPoint</Application>
  <PresentationFormat>Custom</PresentationFormat>
  <Paragraphs>238</Paragraphs>
  <Slides>19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LM White</vt:lpstr>
      <vt:lpstr>Equation</vt:lpstr>
      <vt:lpstr>Body Freedom Flutter and the X-56A</vt:lpstr>
      <vt:lpstr>Outline</vt:lpstr>
      <vt:lpstr>Rigid / Flex Coupling (RFC)</vt:lpstr>
      <vt:lpstr>Rigid / Flex Coupling</vt:lpstr>
      <vt:lpstr>BFF IRAD &amp; CRAD</vt:lpstr>
      <vt:lpstr>BFF IRAD &amp; CRAD Video</vt:lpstr>
      <vt:lpstr>BFF IRAD &amp; CRAD Summary</vt:lpstr>
      <vt:lpstr>MAD Program</vt:lpstr>
      <vt:lpstr>MAD/MUTT        X-56A</vt:lpstr>
      <vt:lpstr>Multi-utility Aeroelastic Demonstration</vt:lpstr>
      <vt:lpstr>X-56A Flex - Empty </vt:lpstr>
      <vt:lpstr>X-56A Flex - Full</vt:lpstr>
      <vt:lpstr>X-56A Stiff - Full</vt:lpstr>
      <vt:lpstr>Flight Control Considerations</vt:lpstr>
      <vt:lpstr>Stabilization Over the Entire Flight Envelope → Regulator point designs every 20 KEAS → Closed-loop poles plotted every 10 KEAS</vt:lpstr>
      <vt:lpstr>Zona Dynamic Flight Simulation</vt:lpstr>
      <vt:lpstr>X-56A</vt:lpstr>
      <vt:lpstr>Summary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Sylvia Morgan</dc:creator>
  <cp:lastModifiedBy>NASA LaRC</cp:lastModifiedBy>
  <cp:revision>116</cp:revision>
  <cp:lastPrinted>2009-04-22T19:24:48Z</cp:lastPrinted>
  <dcterms:created xsi:type="dcterms:W3CDTF">2010-08-10T16:53:37Z</dcterms:created>
  <dcterms:modified xsi:type="dcterms:W3CDTF">2012-05-16T13:46:09Z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LADC\jberanek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</Properties>
</file>