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1" r:id="rId23"/>
    <p:sldId id="283" r:id="rId24"/>
    <p:sldId id="286" r:id="rId25"/>
    <p:sldId id="288" r:id="rId26"/>
    <p:sldId id="293" r:id="rId27"/>
    <p:sldId id="294" r:id="rId28"/>
    <p:sldId id="295" r:id="rId29"/>
    <p:sldId id="297" r:id="rId30"/>
    <p:sldId id="300" r:id="rId31"/>
    <p:sldId id="302" r:id="rId32"/>
    <p:sldId id="307" r:id="rId33"/>
    <p:sldId id="308" r:id="rId34"/>
    <p:sldId id="309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2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2550" y="-102"/>
      </p:cViewPr>
      <p:guideLst>
        <p:guide orient="horz" pos="2928"/>
        <p:guide pos="2208"/>
      </p:guideLst>
    </p:cSldViewPr>
  </p:notes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7" Type="http://schemas.openxmlformats.org/officeDocument/2006/relationships/image" Target="../media/image78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4" Type="http://schemas.openxmlformats.org/officeDocument/2006/relationships/image" Target="../media/image8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3.wmf"/><Relationship Id="rId7" Type="http://schemas.openxmlformats.org/officeDocument/2006/relationships/image" Target="../media/image55.wmf"/><Relationship Id="rId12" Type="http://schemas.openxmlformats.org/officeDocument/2006/relationships/image" Target="../media/image60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4.wmf"/><Relationship Id="rId11" Type="http://schemas.openxmlformats.org/officeDocument/2006/relationships/image" Target="../media/image59.wmf"/><Relationship Id="rId5" Type="http://schemas.openxmlformats.org/officeDocument/2006/relationships/image" Target="../media/image7.wmf"/><Relationship Id="rId10" Type="http://schemas.openxmlformats.org/officeDocument/2006/relationships/image" Target="../media/image58.wmf"/><Relationship Id="rId4" Type="http://schemas.openxmlformats.org/officeDocument/2006/relationships/image" Target="../media/image6.wmf"/><Relationship Id="rId9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Relationship Id="rId9" Type="http://schemas.openxmlformats.org/officeDocument/2006/relationships/image" Target="../media/image7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6F06235-C605-4FA6-8BBC-FD9F20E8DAF5}" type="datetimeFigureOut">
              <a:rPr lang="en-US" smtClean="0"/>
              <a:pPr/>
              <a:t>4/10/2012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26661AF-B404-4F90-A01F-F91697E172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78D338-3E05-45A8-A27F-7568F10745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F679-F408-4E16-805F-139391FFC840}" type="datetimeFigureOut">
              <a:rPr lang="en-US" smtClean="0"/>
              <a:pPr/>
              <a:t>4/10/2012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F117-1360-44FE-8E58-A50286DA9B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F679-F408-4E16-805F-139391FFC840}" type="datetimeFigureOut">
              <a:rPr lang="en-US" smtClean="0"/>
              <a:pPr/>
              <a:t>4/10/2012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F117-1360-44FE-8E58-A50286DA9B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F679-F408-4E16-805F-139391FFC840}" type="datetimeFigureOut">
              <a:rPr lang="en-US" smtClean="0"/>
              <a:pPr/>
              <a:t>4/10/2012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F117-1360-44FE-8E58-A50286DA9B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F679-F408-4E16-805F-139391FFC840}" type="datetimeFigureOut">
              <a:rPr lang="en-US" smtClean="0"/>
              <a:pPr/>
              <a:t>4/10/2012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F117-1360-44FE-8E58-A50286DA9B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0" y="6550025"/>
            <a:ext cx="40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324892B-76CB-4EE9-9E4F-C80E79BABFB5}" type="slidenum">
              <a:rPr lang="en-US" sz="1400">
                <a:solidFill>
                  <a:prstClr val="black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27038" y="6657975"/>
            <a:ext cx="3995004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i="1" dirty="0" err="1" smtClean="0">
                <a:solidFill>
                  <a:prstClr val="black"/>
                </a:solidFill>
                <a:cs typeface="+mn-cs"/>
              </a:rPr>
              <a:t>zonastuff</a:t>
            </a:r>
            <a:r>
              <a:rPr lang="en-US" sz="700" i="1" dirty="0" smtClean="0">
                <a:solidFill>
                  <a:prstClr val="black"/>
                </a:solidFill>
                <a:cs typeface="+mn-cs"/>
              </a:rPr>
              <a:t>/Presentations/</a:t>
            </a:r>
            <a:r>
              <a:rPr lang="en-US" sz="700" i="0" dirty="0" smtClean="0">
                <a:solidFill>
                  <a:prstClr val="black"/>
                </a:solidFill>
                <a:cs typeface="+mn-cs"/>
              </a:rPr>
              <a:t>ASEWorkshop-NASA_Langley041812</a:t>
            </a:r>
            <a:r>
              <a:rPr lang="en-US" sz="700" i="1" dirty="0" smtClean="0">
                <a:solidFill>
                  <a:prstClr val="black"/>
                </a:solidFill>
                <a:cs typeface="+mn-cs"/>
              </a:rPr>
              <a:t>/</a:t>
            </a:r>
            <a:r>
              <a:rPr lang="en-US" sz="700" i="0" dirty="0" smtClean="0">
                <a:solidFill>
                  <a:prstClr val="black"/>
                </a:solidFill>
                <a:cs typeface="+mn-cs"/>
              </a:rPr>
              <a:t>D</a:t>
            </a:r>
            <a:r>
              <a:rPr lang="en-US" sz="700" dirty="0" smtClean="0">
                <a:solidFill>
                  <a:prstClr val="black"/>
                </a:solidFill>
                <a:cs typeface="+mn-cs"/>
              </a:rPr>
              <a:t>FS</a:t>
            </a:r>
            <a:r>
              <a:rPr lang="en-US" sz="700" baseline="0" dirty="0" smtClean="0">
                <a:solidFill>
                  <a:prstClr val="black"/>
                </a:solidFill>
                <a:cs typeface="+mn-cs"/>
              </a:rPr>
              <a:t> MAD.MUTT Presentation041812</a:t>
            </a:r>
            <a:r>
              <a:rPr lang="en-US" sz="700" i="1" dirty="0" smtClean="0">
                <a:solidFill>
                  <a:prstClr val="black"/>
                </a:solidFill>
                <a:cs typeface="+mn-cs"/>
              </a:rPr>
              <a:t>.pptx</a:t>
            </a:r>
            <a:endParaRPr lang="en-US" sz="700" i="1" dirty="0">
              <a:solidFill>
                <a:prstClr val="black"/>
              </a:solidFill>
              <a:cs typeface="+mn-cs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391289" y="6550223"/>
            <a:ext cx="1834351" cy="307777"/>
            <a:chOff x="3178231" y="4775833"/>
            <a:chExt cx="1834351" cy="307777"/>
          </a:xfrm>
        </p:grpSpPr>
        <p:sp>
          <p:nvSpPr>
            <p:cNvPr id="12" name="TextBox 11"/>
            <p:cNvSpPr txBox="1"/>
            <p:nvPr/>
          </p:nvSpPr>
          <p:spPr>
            <a:xfrm>
              <a:off x="3329749" y="4775833"/>
              <a:ext cx="16828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pc="90" dirty="0" smtClean="0">
                  <a:latin typeface="Haettenschweiler" pitchFamily="34" charset="0"/>
                  <a:ea typeface="GulimChe" pitchFamily="49" charset="-127"/>
                  <a:cs typeface="Gautami" pitchFamily="34" charset="0"/>
                </a:rPr>
                <a:t>ZONA </a:t>
              </a:r>
              <a:r>
                <a:rPr lang="en-US" sz="1400" spc="140" dirty="0" smtClean="0">
                  <a:latin typeface="Haettenschweiler" pitchFamily="34" charset="0"/>
                  <a:ea typeface="GulimChe" pitchFamily="49" charset="-127"/>
                  <a:cs typeface="Gautami" pitchFamily="34" charset="0"/>
                </a:rPr>
                <a:t>TECHNOLOG</a:t>
              </a:r>
              <a:r>
                <a:rPr lang="en-US" sz="1400" spc="150" dirty="0" smtClean="0">
                  <a:latin typeface="Haettenschweiler" pitchFamily="34" charset="0"/>
                  <a:ea typeface="GulimChe" pitchFamily="49" charset="-127"/>
                  <a:cs typeface="Gautami" pitchFamily="34" charset="0"/>
                </a:rPr>
                <a:t>Y</a:t>
              </a:r>
              <a:r>
                <a:rPr lang="en-US" sz="1400" spc="100" dirty="0" smtClean="0">
                  <a:latin typeface="Haettenschweiler" pitchFamily="34" charset="0"/>
                  <a:ea typeface="GulimChe" pitchFamily="49" charset="-127"/>
                  <a:cs typeface="Gautami" pitchFamily="34" charset="0"/>
                </a:rPr>
                <a:t> </a:t>
              </a:r>
              <a:r>
                <a:rPr lang="en-US" sz="1400" spc="120" dirty="0" smtClean="0">
                  <a:latin typeface="Haettenschweiler" pitchFamily="34" charset="0"/>
                  <a:ea typeface="GulimChe" pitchFamily="49" charset="-127"/>
                  <a:cs typeface="Gautami" pitchFamily="34" charset="0"/>
                </a:rPr>
                <a:t>INC</a:t>
              </a:r>
              <a:endParaRPr lang="en-US" sz="1400" spc="120" dirty="0">
                <a:latin typeface="Haettenschweiler" pitchFamily="34" charset="0"/>
                <a:ea typeface="GulimChe" pitchFamily="49" charset="-127"/>
                <a:cs typeface="Gautami" pitchFamily="34" charset="0"/>
              </a:endParaRPr>
            </a:p>
          </p:txBody>
        </p:sp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78231" y="4837114"/>
              <a:ext cx="222239" cy="216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F679-F408-4E16-805F-139391FFC840}" type="datetimeFigureOut">
              <a:rPr lang="en-US" smtClean="0"/>
              <a:pPr/>
              <a:t>4/10/2012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F117-1360-44FE-8E58-A50286DA9B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F679-F408-4E16-805F-139391FFC840}" type="datetimeFigureOut">
              <a:rPr lang="en-US" smtClean="0"/>
              <a:pPr/>
              <a:t>4/10/2012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F117-1360-44FE-8E58-A50286DA9B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F679-F408-4E16-805F-139391FFC840}" type="datetimeFigureOut">
              <a:rPr lang="en-US" smtClean="0"/>
              <a:pPr/>
              <a:t>4/10/2012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F117-1360-44FE-8E58-A50286DA9B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F679-F408-4E16-805F-139391FFC840}" type="datetimeFigureOut">
              <a:rPr lang="en-US" smtClean="0"/>
              <a:pPr/>
              <a:t>4/10/2012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F117-1360-44FE-8E58-A50286DA9B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F679-F408-4E16-805F-139391FFC840}" type="datetimeFigureOut">
              <a:rPr lang="en-US" smtClean="0"/>
              <a:pPr/>
              <a:t>4/10/2012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F117-1360-44FE-8E58-A50286DA9B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F679-F408-4E16-805F-139391FFC840}" type="datetimeFigureOut">
              <a:rPr lang="en-US" smtClean="0"/>
              <a:pPr/>
              <a:t>4/10/2012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F117-1360-44FE-8E58-A50286DA9B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F679-F408-4E16-805F-139391FFC840}" type="datetimeFigureOut">
              <a:rPr lang="en-US" smtClean="0"/>
              <a:pPr/>
              <a:t>4/10/2012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F117-1360-44FE-8E58-A50286DA9B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AF679-F408-4E16-805F-139391FFC840}" type="datetimeFigureOut">
              <a:rPr lang="en-US" smtClean="0"/>
              <a:pPr/>
              <a:t>4/10/2012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7F117-1360-44FE-8E58-A50286DA9B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3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Carolyn\Desktop\MAD.MUTT%20LaRC%20Meeting%20041812%20Rev%201\FLTMODE5_avi_swbt_tecplot.avi" TargetMode="External"/><Relationship Id="rId7" Type="http://schemas.openxmlformats.org/officeDocument/2006/relationships/image" Target="../media/image45.png"/><Relationship Id="rId2" Type="http://schemas.openxmlformats.org/officeDocument/2006/relationships/video" Target="file:///C:\Users\Carolyn\Desktop\MAD.MUTT%20LaRC%20Meeting%20041812%20Rev%201\FLTMODE4_avi_awbt_tecplot.avi" TargetMode="External"/><Relationship Id="rId1" Type="http://schemas.openxmlformats.org/officeDocument/2006/relationships/video" Target="file:///C:\Users\Carolyn\Desktop\MAD.MUTT%20LaRC%20Meeting%20041812%20Rev%201\FLTMODE3_avi_bff_tecplot.avi" TargetMode="Externa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Carolyn\Desktop\MAD.MUTT%20LaRC%20Meeting%20041812%20Rev%201\FLTMODE5_avi_awbt_tecplot.avi" TargetMode="External"/><Relationship Id="rId7" Type="http://schemas.openxmlformats.org/officeDocument/2006/relationships/image" Target="../media/image50.png"/><Relationship Id="rId2" Type="http://schemas.openxmlformats.org/officeDocument/2006/relationships/video" Target="file:///C:\Users\Carolyn\Desktop\MAD.MUTT%20LaRC%20Meeting%20041812%20Rev%201\FLTMODE4_avi_swbt_tecplot.avi" TargetMode="External"/><Relationship Id="rId1" Type="http://schemas.openxmlformats.org/officeDocument/2006/relationships/video" Target="file:///C:\Users\Carolyn\Desktop\MAD.MUTT%20LaRC%20Meeting%20041812%20Rev%201\FLTM152.avi" TargetMode="Externa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40.bin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9.bin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38.bin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37.bin"/><Relationship Id="rId9" Type="http://schemas.openxmlformats.org/officeDocument/2006/relationships/oleObject" Target="../embeddings/oleObject42.bin"/><Relationship Id="rId14" Type="http://schemas.openxmlformats.org/officeDocument/2006/relationships/oleObject" Target="../embeddings/oleObject4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1.bin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0.bin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49.bin"/><Relationship Id="rId9" Type="http://schemas.openxmlformats.org/officeDocument/2006/relationships/oleObject" Target="../embeddings/oleObject5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0.bin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59.bin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58.bin"/><Relationship Id="rId9" Type="http://schemas.openxmlformats.org/officeDocument/2006/relationships/oleObject" Target="../embeddings/oleObject6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9.bin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emf"/><Relationship Id="rId4" Type="http://schemas.openxmlformats.org/officeDocument/2006/relationships/image" Target="../media/image8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emf"/><Relationship Id="rId4" Type="http://schemas.openxmlformats.org/officeDocument/2006/relationships/image" Target="../media/image8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5.emf"/><Relationship Id="rId5" Type="http://schemas.openxmlformats.org/officeDocument/2006/relationships/image" Target="../media/image94.emf"/><Relationship Id="rId4" Type="http://schemas.openxmlformats.org/officeDocument/2006/relationships/image" Target="../media/image9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9.emf"/><Relationship Id="rId5" Type="http://schemas.openxmlformats.org/officeDocument/2006/relationships/image" Target="../media/image98.emf"/><Relationship Id="rId4" Type="http://schemas.openxmlformats.org/officeDocument/2006/relationships/image" Target="../media/image9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emf"/><Relationship Id="rId4" Type="http://schemas.openxmlformats.org/officeDocument/2006/relationships/image" Target="../media/image10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emf"/><Relationship Id="rId4" Type="http://schemas.openxmlformats.org/officeDocument/2006/relationships/image" Target="../media/image10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image" Target="../media/image109.emf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2.emf"/><Relationship Id="rId5" Type="http://schemas.openxmlformats.org/officeDocument/2006/relationships/image" Target="../media/image111.emf"/><Relationship Id="rId4" Type="http://schemas.openxmlformats.org/officeDocument/2006/relationships/image" Target="../media/image110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image" Target="../media/image113.emf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6.emf"/><Relationship Id="rId5" Type="http://schemas.openxmlformats.org/officeDocument/2006/relationships/image" Target="../media/image115.emf"/><Relationship Id="rId4" Type="http://schemas.openxmlformats.org/officeDocument/2006/relationships/image" Target="../media/image114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image" Target="../media/image117.emf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20.emf"/><Relationship Id="rId5" Type="http://schemas.openxmlformats.org/officeDocument/2006/relationships/image" Target="../media/image119.emf"/><Relationship Id="rId4" Type="http://schemas.openxmlformats.org/officeDocument/2006/relationships/image" Target="../media/image11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emf"/><Relationship Id="rId4" Type="http://schemas.openxmlformats.org/officeDocument/2006/relationships/image" Target="../media/image123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oleObject" Target="../embeddings/oleObject30.bin"/><Relationship Id="rId3" Type="http://schemas.openxmlformats.org/officeDocument/2006/relationships/image" Target="../media/image32.emf"/><Relationship Id="rId7" Type="http://schemas.openxmlformats.org/officeDocument/2006/relationships/oleObject" Target="../embeddings/oleObject24.bin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34.emf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33.emf"/><Relationship Id="rId9" Type="http://schemas.openxmlformats.org/officeDocument/2006/relationships/oleObject" Target="../embeddings/oleObject26.bin"/><Relationship Id="rId14" Type="http://schemas.openxmlformats.org/officeDocument/2006/relationships/oleObject" Target="../embeddings/oleObject3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3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Dynamic Flight Simulation (DFS) for MAD/MUTT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Erich Ritz and P. C. Chen</a:t>
            </a:r>
          </a:p>
          <a:p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647700" y="6443663"/>
            <a:ext cx="7943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6477000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>
                <a:latin typeface="Calibri" pitchFamily="34" charset="0"/>
              </a:rPr>
              <a:t>9489 E. Ironwood Square Drive, Scottsdale, AZ 85258, Tel. (480) 945-9988, Fax (480) 945-6588, E-mail: info@zonatech.com 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016331" y="6169025"/>
            <a:ext cx="52066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Presented at ASE Workshop, NASA Langley, VA on April 18-19, 2012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47625" y="84138"/>
            <a:ext cx="9020175" cy="6665912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70016" y="4775833"/>
            <a:ext cx="3612813" cy="593591"/>
            <a:chOff x="2971800" y="2876737"/>
            <a:chExt cx="3612813" cy="593591"/>
          </a:xfrm>
        </p:grpSpPr>
        <p:sp>
          <p:nvSpPr>
            <p:cNvPr id="9" name="TextBox 8"/>
            <p:cNvSpPr txBox="1"/>
            <p:nvPr/>
          </p:nvSpPr>
          <p:spPr>
            <a:xfrm>
              <a:off x="3531533" y="2876737"/>
              <a:ext cx="305308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spc="90" dirty="0" smtClean="0">
                  <a:latin typeface="Haettenschweiler" pitchFamily="34" charset="0"/>
                  <a:ea typeface="GulimChe" pitchFamily="49" charset="-127"/>
                  <a:cs typeface="Gautami" pitchFamily="34" charset="0"/>
                </a:rPr>
                <a:t>ZONA</a:t>
              </a:r>
              <a:r>
                <a:rPr lang="en-US" sz="2000" spc="90" dirty="0" smtClean="0">
                  <a:latin typeface="Haettenschweiler" pitchFamily="34" charset="0"/>
                  <a:ea typeface="GulimChe" pitchFamily="49" charset="-127"/>
                  <a:cs typeface="Gautami" pitchFamily="34" charset="0"/>
                </a:rPr>
                <a:t> </a:t>
              </a:r>
              <a:r>
                <a:rPr lang="en-US" sz="3000" spc="140" dirty="0" smtClean="0">
                  <a:latin typeface="Haettenschweiler" pitchFamily="34" charset="0"/>
                  <a:ea typeface="GulimChe" pitchFamily="49" charset="-127"/>
                  <a:cs typeface="Gautami" pitchFamily="34" charset="0"/>
                </a:rPr>
                <a:t>TECHNOLOG</a:t>
              </a:r>
              <a:r>
                <a:rPr lang="en-US" sz="3000" spc="150" dirty="0" smtClean="0">
                  <a:latin typeface="Haettenschweiler" pitchFamily="34" charset="0"/>
                  <a:ea typeface="GulimChe" pitchFamily="49" charset="-127"/>
                  <a:cs typeface="Gautami" pitchFamily="34" charset="0"/>
                </a:rPr>
                <a:t>Y</a:t>
              </a:r>
              <a:r>
                <a:rPr lang="en-US" sz="2000" spc="100" dirty="0" smtClean="0">
                  <a:latin typeface="Haettenschweiler" pitchFamily="34" charset="0"/>
                  <a:ea typeface="GulimChe" pitchFamily="49" charset="-127"/>
                  <a:cs typeface="Gautami" pitchFamily="34" charset="0"/>
                </a:rPr>
                <a:t> </a:t>
              </a:r>
              <a:r>
                <a:rPr lang="en-US" sz="3000" spc="120" dirty="0" smtClean="0">
                  <a:latin typeface="Haettenschweiler" pitchFamily="34" charset="0"/>
                  <a:ea typeface="GulimChe" pitchFamily="49" charset="-127"/>
                  <a:cs typeface="Gautami" pitchFamily="34" charset="0"/>
                </a:rPr>
                <a:t>INC</a:t>
              </a:r>
              <a:endParaRPr lang="en-US" sz="3000" spc="120" dirty="0">
                <a:latin typeface="Haettenschweiler" pitchFamily="34" charset="0"/>
                <a:ea typeface="GulimChe" pitchFamily="49" charset="-127"/>
                <a:cs typeface="Gautami" pitchFamily="34" charset="0"/>
              </a:endParaRPr>
            </a:p>
          </p:txBody>
        </p:sp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1800" y="2921688"/>
              <a:ext cx="562975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4058" y="-8223"/>
            <a:ext cx="8324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" pitchFamily="34" charset="0"/>
                <a:cs typeface="Arial" pitchFamily="34" charset="0"/>
              </a:rPr>
              <a:t>Replacement of the Rigid Body Aerodynamics by Wing Tunnel Data (I)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0800000" flipV="1">
            <a:off x="336422" y="1035178"/>
            <a:ext cx="83935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0" y="99436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04800" y="1233562"/>
            <a:ext cx="80835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buFontTx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rigid body sub-matrices in the rational function approximation matrices can be replaced by the wind-tunnel measured aerodynamic stability derivatives.   </a:t>
            </a:r>
          </a:p>
          <a:p>
            <a:pPr marL="174625" indent="-174625"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390525" y="2895600"/>
          <a:ext cx="3344863" cy="1511300"/>
        </p:xfrm>
        <a:graphic>
          <a:graphicData uri="http://schemas.openxmlformats.org/presentationml/2006/ole">
            <p:oleObj spid="_x0000_s7172" name="Equation" r:id="rId3" imgW="3936960" imgH="1777680" progId="Equation.DSMT4">
              <p:embed/>
            </p:oleObj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/>
        </p:nvGraphicFramePr>
        <p:xfrm>
          <a:off x="3968750" y="2362200"/>
          <a:ext cx="4870450" cy="2681288"/>
        </p:xfrm>
        <a:graphic>
          <a:graphicData uri="http://schemas.openxmlformats.org/presentationml/2006/ole">
            <p:oleObj spid="_x0000_s7173" name="Equation" r:id="rId4" imgW="6400800" imgH="3530520" progId="Equation.DSMT4">
              <p:embed/>
            </p:oleObj>
          </a:graphicData>
        </a:graphic>
      </p:graphicFrame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23850" y="5619825"/>
            <a:ext cx="6110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A gravity term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added into the [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] matrix.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 txBox="1">
            <a:spLocks noChangeArrowheads="1"/>
          </p:cNvSpPr>
          <p:nvPr/>
        </p:nvSpPr>
        <p:spPr bwMode="auto">
          <a:xfrm>
            <a:off x="247650" y="1282621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Good match with the Flight Dynamic results.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211455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0502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4058" y="-8223"/>
            <a:ext cx="8324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" pitchFamily="34" charset="0"/>
                <a:cs typeface="Arial" pitchFamily="34" charset="0"/>
              </a:rPr>
              <a:t>Replacement of the Rigid Body Aerodynamics by Wing Tunnel Data (II)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0800000" flipV="1">
            <a:off x="336422" y="1035178"/>
            <a:ext cx="83935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 txBox="1">
            <a:spLocks noChangeArrowheads="1"/>
          </p:cNvSpPr>
          <p:nvPr/>
        </p:nvSpPr>
        <p:spPr bwMode="auto">
          <a:xfrm>
            <a:off x="325288" y="989337"/>
            <a:ext cx="815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Minimum State Method with six aerodynamic lag states are used.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 rigid bodies and 24 elastic modes are included.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058" y="-8223"/>
            <a:ext cx="8324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" pitchFamily="34" charset="0"/>
                <a:cs typeface="Arial" pitchFamily="34" charset="0"/>
              </a:rPr>
              <a:t>Validation of the ASE State-Space Equation for MAD/MUTT at Empty Fuel Condition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0800000" flipV="1">
            <a:off x="336422" y="992048"/>
            <a:ext cx="83935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t="5971" b="3739"/>
          <a:stretch>
            <a:fillRect/>
          </a:stretch>
        </p:blipFill>
        <p:spPr bwMode="auto">
          <a:xfrm>
            <a:off x="4757479" y="1578588"/>
            <a:ext cx="3091454" cy="35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t="5971" b="3923"/>
          <a:stretch>
            <a:fillRect/>
          </a:stretch>
        </p:blipFill>
        <p:spPr bwMode="auto">
          <a:xfrm>
            <a:off x="1255150" y="1578629"/>
            <a:ext cx="3083932" cy="356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12782" y="5200286"/>
          <a:ext cx="8686800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2743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Flexible Empty Flutter Mode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ASE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g-method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V</a:t>
                      </a:r>
                      <a:r>
                        <a:rPr lang="en-US" sz="1200" baseline="-25000" dirty="0" smtClean="0"/>
                        <a:t>f</a:t>
                      </a:r>
                      <a:r>
                        <a:rPr lang="en-US" sz="1200" dirty="0" smtClean="0"/>
                        <a:t> (KEAS)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ω</a:t>
                      </a:r>
                      <a:r>
                        <a:rPr lang="en-US" sz="1200" baseline="-25000" dirty="0" smtClean="0"/>
                        <a:t>f</a:t>
                      </a:r>
                      <a:r>
                        <a:rPr lang="en-US" sz="1200" dirty="0" smtClean="0"/>
                        <a:t> (Hz)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V</a:t>
                      </a:r>
                      <a:r>
                        <a:rPr lang="en-US" sz="1200" baseline="-25000" dirty="0" smtClean="0"/>
                        <a:t>f</a:t>
                      </a:r>
                      <a:r>
                        <a:rPr lang="en-US" sz="1200" dirty="0" smtClean="0"/>
                        <a:t> (KEAS)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ω</a:t>
                      </a:r>
                      <a:r>
                        <a:rPr lang="en-US" sz="1200" baseline="-25000" dirty="0" smtClean="0"/>
                        <a:t>f</a:t>
                      </a:r>
                      <a:r>
                        <a:rPr lang="en-US" sz="1200" dirty="0" smtClean="0"/>
                        <a:t> (Hz)</a:t>
                      </a:r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BFF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104.4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2.58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103.8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2.56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AWBT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116.9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4.70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116.0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4.73</a:t>
                      </a:r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SWBT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118.7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6.66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116.3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6.82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4058" y="112541"/>
            <a:ext cx="83244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" pitchFamily="34" charset="0"/>
                <a:cs typeface="Arial" pitchFamily="34" charset="0"/>
              </a:rPr>
              <a:t>Flutter Modes of the Empty Fuel Condition 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0800000" flipV="1">
            <a:off x="336422" y="741894"/>
            <a:ext cx="83935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FLTMODE3_avi_bff_tecplot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92143" y="757403"/>
            <a:ext cx="3185516" cy="28346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571854" y="3571348"/>
            <a:ext cx="1234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BFF Mode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FLTMODE4_avi_awbt_tecplot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5261702" y="762599"/>
            <a:ext cx="3185516" cy="28346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6326593" y="3575433"/>
            <a:ext cx="1482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AWBT Mode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FLTMODE5_avi_swbt_tecplot.avi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2971948" y="3656685"/>
            <a:ext cx="3185516" cy="283464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3737155" y="6399048"/>
            <a:ext cx="1469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SWBT Mode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4058" y="60785"/>
            <a:ext cx="8324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" pitchFamily="34" charset="0"/>
                <a:cs typeface="Arial" pitchFamily="34" charset="0"/>
              </a:rPr>
              <a:t>Validation of the ASE State-Space Equations for MAD/MUTT at Full Fuel Condition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0800000" flipV="1">
            <a:off x="319169" y="1086951"/>
            <a:ext cx="83935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04160" y="4993257"/>
          <a:ext cx="8686800" cy="15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2743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Flexible Full Flutter Mode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ASE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g-method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</a:t>
                      </a:r>
                      <a:r>
                        <a:rPr lang="en-US" sz="1400" baseline="-25000" dirty="0" smtClean="0"/>
                        <a:t>f</a:t>
                      </a:r>
                      <a:r>
                        <a:rPr lang="en-US" sz="1400" dirty="0" smtClean="0"/>
                        <a:t> (KEAS)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ω</a:t>
                      </a:r>
                      <a:r>
                        <a:rPr lang="en-US" sz="1400" baseline="-25000" dirty="0" smtClean="0"/>
                        <a:t>f</a:t>
                      </a:r>
                      <a:r>
                        <a:rPr lang="en-US" sz="1400" dirty="0" smtClean="0"/>
                        <a:t> (Hz)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</a:t>
                      </a:r>
                      <a:r>
                        <a:rPr lang="en-US" sz="1400" baseline="-25000" dirty="0" smtClean="0"/>
                        <a:t>f</a:t>
                      </a:r>
                      <a:r>
                        <a:rPr lang="en-US" sz="1400" dirty="0" smtClean="0"/>
                        <a:t> (KEAS)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ω</a:t>
                      </a:r>
                      <a:r>
                        <a:rPr lang="en-US" sz="1400" baseline="-25000" dirty="0" smtClean="0"/>
                        <a:t>f</a:t>
                      </a:r>
                      <a:r>
                        <a:rPr lang="en-US" sz="1400" dirty="0" smtClean="0"/>
                        <a:t> (Hz)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BFF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102.1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1.80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102.0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1.78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SWBT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121.1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6.24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120.1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6.32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AWBT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141.7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6.48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140.1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6.61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 t="5349" b="3682"/>
          <a:stretch>
            <a:fillRect/>
          </a:stretch>
        </p:blipFill>
        <p:spPr bwMode="auto">
          <a:xfrm>
            <a:off x="4892040" y="1144760"/>
            <a:ext cx="3255264" cy="379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t="5560" b="3893"/>
          <a:stretch>
            <a:fillRect/>
          </a:stretch>
        </p:blipFill>
        <p:spPr bwMode="auto">
          <a:xfrm>
            <a:off x="1161288" y="1152144"/>
            <a:ext cx="3255264" cy="378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4058" y="52159"/>
            <a:ext cx="83244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" pitchFamily="34" charset="0"/>
                <a:cs typeface="Arial" pitchFamily="34" charset="0"/>
              </a:rPr>
              <a:t>Flutter Modes of the Full Fuel Condition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0800000" flipV="1">
            <a:off x="319169" y="629756"/>
            <a:ext cx="83935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FLTM15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85972" y="653063"/>
            <a:ext cx="3185516" cy="28346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563062" y="3407786"/>
            <a:ext cx="1234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BFF Mode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FLTMODE4_avi_swbt_tecplot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2973962" y="3652999"/>
            <a:ext cx="3185516" cy="28346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904571" y="6423300"/>
            <a:ext cx="1469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SWBT Mode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083" y="3421161"/>
            <a:ext cx="1482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AWBT Mode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FLTMODE5_avi_awbt_tecplot.avi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5261288" y="656824"/>
            <a:ext cx="3185516" cy="2834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4058" y="34907"/>
            <a:ext cx="83244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" pitchFamily="34" charset="0"/>
                <a:cs typeface="Arial" pitchFamily="34" charset="0"/>
              </a:rPr>
              <a:t>The Original DFS Approach 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0800000" flipV="1">
            <a:off x="319169" y="647008"/>
            <a:ext cx="83935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1163638" y="4200548"/>
            <a:ext cx="7280665" cy="1391306"/>
            <a:chOff x="1163638" y="4536962"/>
            <a:chExt cx="7280665" cy="1391306"/>
          </a:xfrm>
        </p:grpSpPr>
        <p:sp>
          <p:nvSpPr>
            <p:cNvPr id="5" name="TextBox 12"/>
            <p:cNvSpPr txBox="1">
              <a:spLocks noChangeArrowheads="1"/>
            </p:cNvSpPr>
            <p:nvPr/>
          </p:nvSpPr>
          <p:spPr bwMode="auto">
            <a:xfrm>
              <a:off x="2543068" y="4536962"/>
              <a:ext cx="2286000" cy="7694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en-US" sz="10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Flight Dynamic</a:t>
              </a:r>
            </a:p>
            <a:p>
              <a:pPr algn="ctr"/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 Model</a:t>
              </a:r>
            </a:p>
            <a:p>
              <a:pPr algn="ctr"/>
              <a:endParaRPr 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13"/>
            <p:cNvSpPr txBox="1">
              <a:spLocks noChangeArrowheads="1"/>
            </p:cNvSpPr>
            <p:nvPr/>
          </p:nvSpPr>
          <p:spPr bwMode="auto">
            <a:xfrm>
              <a:off x="2535238" y="5497381"/>
              <a:ext cx="2286000" cy="4308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500" dirty="0"/>
            </a:p>
            <a:p>
              <a:pPr algn="ctr"/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Aeroelastic Solver</a:t>
              </a:r>
            </a:p>
            <a:p>
              <a:pPr algn="ctr"/>
              <a:endParaRPr lang="en-US" sz="500" dirty="0">
                <a:latin typeface="Comic Sans MS" pitchFamily="66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rot="10800000">
              <a:off x="2078038" y="5725981"/>
              <a:ext cx="4572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>
              <a:cxnSpLocks noChangeShapeType="1"/>
            </p:cNvCxnSpPr>
            <p:nvPr/>
          </p:nvCxnSpPr>
          <p:spPr bwMode="auto">
            <a:xfrm rot="5400000" flipH="1" flipV="1">
              <a:off x="1764618" y="5412426"/>
              <a:ext cx="628565" cy="13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Straight Arrow Connector 19"/>
            <p:cNvCxnSpPr>
              <a:cxnSpLocks noChangeShapeType="1"/>
            </p:cNvCxnSpPr>
            <p:nvPr/>
          </p:nvCxnSpPr>
          <p:spPr bwMode="auto">
            <a:xfrm>
              <a:off x="1163638" y="4735381"/>
              <a:ext cx="13716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2" name="Straight Arrow Connector 26"/>
            <p:cNvCxnSpPr>
              <a:cxnSpLocks noChangeShapeType="1"/>
            </p:cNvCxnSpPr>
            <p:nvPr/>
          </p:nvCxnSpPr>
          <p:spPr bwMode="auto">
            <a:xfrm>
              <a:off x="2078038" y="5101997"/>
              <a:ext cx="4572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3" name="Straight Arrow Connector 27"/>
            <p:cNvCxnSpPr>
              <a:cxnSpLocks noChangeShapeType="1"/>
            </p:cNvCxnSpPr>
            <p:nvPr/>
          </p:nvCxnSpPr>
          <p:spPr bwMode="auto">
            <a:xfrm>
              <a:off x="4821238" y="4733794"/>
              <a:ext cx="13716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" name="Straight Connector 29"/>
            <p:cNvCxnSpPr>
              <a:cxnSpLocks noChangeShapeType="1"/>
            </p:cNvCxnSpPr>
            <p:nvPr/>
          </p:nvCxnSpPr>
          <p:spPr bwMode="auto">
            <a:xfrm rot="5400000">
              <a:off x="5165725" y="5229094"/>
              <a:ext cx="990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" name="Straight Arrow Connector 31"/>
            <p:cNvCxnSpPr>
              <a:cxnSpLocks noChangeShapeType="1"/>
            </p:cNvCxnSpPr>
            <p:nvPr/>
          </p:nvCxnSpPr>
          <p:spPr bwMode="auto">
            <a:xfrm rot="10800000" flipV="1">
              <a:off x="4821238" y="5725981"/>
              <a:ext cx="8382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aphicFrame>
          <p:nvGraphicFramePr>
            <p:cNvPr id="16" name="Object 14"/>
            <p:cNvGraphicFramePr>
              <a:graphicFrameLocks noChangeAspect="1"/>
            </p:cNvGraphicFramePr>
            <p:nvPr/>
          </p:nvGraphicFramePr>
          <p:xfrm>
            <a:off x="1570038" y="5027477"/>
            <a:ext cx="342900" cy="215900"/>
          </p:xfrm>
          <a:graphic>
            <a:graphicData uri="http://schemas.openxmlformats.org/presentationml/2006/ole">
              <p:oleObj spid="_x0000_s8194" name="Equation" r:id="rId3" imgW="342720" imgH="215640" progId="Equation.DSMT4">
                <p:embed/>
              </p:oleObj>
            </a:graphicData>
          </a:graphic>
        </p:graphicFrame>
        <p:graphicFrame>
          <p:nvGraphicFramePr>
            <p:cNvPr id="17" name="Object 15"/>
            <p:cNvGraphicFramePr>
              <a:graphicFrameLocks noChangeAspect="1"/>
            </p:cNvGraphicFramePr>
            <p:nvPr/>
          </p:nvGraphicFramePr>
          <p:xfrm>
            <a:off x="1530350" y="5273539"/>
            <a:ext cx="406400" cy="215900"/>
          </p:xfrm>
          <a:graphic>
            <a:graphicData uri="http://schemas.openxmlformats.org/presentationml/2006/ole">
              <p:oleObj spid="_x0000_s8195" name="Equation" r:id="rId4" imgW="406080" imgH="215640" progId="Equation.DSMT4">
                <p:embed/>
              </p:oleObj>
            </a:graphicData>
          </a:graphic>
        </p:graphicFrame>
        <p:graphicFrame>
          <p:nvGraphicFramePr>
            <p:cNvPr id="18" name="Object 16"/>
            <p:cNvGraphicFramePr>
              <a:graphicFrameLocks noChangeAspect="1"/>
            </p:cNvGraphicFramePr>
            <p:nvPr/>
          </p:nvGraphicFramePr>
          <p:xfrm>
            <a:off x="1562254" y="5572261"/>
            <a:ext cx="292100" cy="292100"/>
          </p:xfrm>
          <a:graphic>
            <a:graphicData uri="http://schemas.openxmlformats.org/presentationml/2006/ole">
              <p:oleObj spid="_x0000_s8196" name="Equation" r:id="rId5" imgW="291960" imgH="291960" progId="Equation.DSMT4">
                <p:embed/>
              </p:oleObj>
            </a:graphicData>
          </a:graphic>
        </p:graphicFrame>
        <p:sp>
          <p:nvSpPr>
            <p:cNvPr id="19" name="TextBox 34"/>
            <p:cNvSpPr txBox="1">
              <a:spLocks noChangeArrowheads="1"/>
            </p:cNvSpPr>
            <p:nvPr/>
          </p:nvSpPr>
          <p:spPr bwMode="auto">
            <a:xfrm>
              <a:off x="5816661" y="5030660"/>
              <a:ext cx="262764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Airframe state,    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control 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surface deflection, </a:t>
              </a:r>
              <a:endParaRPr lang="en-US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0" name="Object 13"/>
            <p:cNvGraphicFramePr>
              <a:graphicFrameLocks noChangeAspect="1"/>
            </p:cNvGraphicFramePr>
            <p:nvPr/>
          </p:nvGraphicFramePr>
          <p:xfrm>
            <a:off x="7272938" y="5080562"/>
            <a:ext cx="304800" cy="279400"/>
          </p:xfrm>
          <a:graphic>
            <a:graphicData uri="http://schemas.openxmlformats.org/presentationml/2006/ole">
              <p:oleObj spid="_x0000_s8197" name="Equation" r:id="rId6" imgW="304560" imgH="279360" progId="Equation.DSMT4">
                <p:embed/>
              </p:oleObj>
            </a:graphicData>
          </a:graphic>
        </p:graphicFrame>
        <p:graphicFrame>
          <p:nvGraphicFramePr>
            <p:cNvPr id="21" name="Object 17"/>
            <p:cNvGraphicFramePr>
              <a:graphicFrameLocks noChangeAspect="1"/>
            </p:cNvGraphicFramePr>
            <p:nvPr/>
          </p:nvGraphicFramePr>
          <p:xfrm>
            <a:off x="7611036" y="5381498"/>
            <a:ext cx="177800" cy="228600"/>
          </p:xfrm>
          <a:graphic>
            <a:graphicData uri="http://schemas.openxmlformats.org/presentationml/2006/ole">
              <p:oleObj spid="_x0000_s8198" name="Equation" r:id="rId7" imgW="177480" imgH="228600" progId="Equation.DSMT4">
                <p:embed/>
              </p:oleObj>
            </a:graphicData>
          </a:graphic>
        </p:graphicFrame>
      </p:grpSp>
      <p:sp>
        <p:nvSpPr>
          <p:cNvPr id="22" name="TextBox 25"/>
          <p:cNvSpPr txBox="1">
            <a:spLocks noChangeArrowheads="1"/>
          </p:cNvSpPr>
          <p:nvPr/>
        </p:nvSpPr>
        <p:spPr bwMode="auto">
          <a:xfrm>
            <a:off x="325288" y="652923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Partitioning the state-space equations into the airframe states and elastic states.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391423" y="2358065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aeroelastic solver solves only the elastic states.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88547" y="3769658"/>
            <a:ext cx="8153400" cy="444500"/>
            <a:chOff x="388547" y="3847292"/>
            <a:chExt cx="8153400" cy="444500"/>
          </a:xfrm>
        </p:grpSpPr>
        <p:sp>
          <p:nvSpPr>
            <p:cNvPr id="24" name="TextBox 25"/>
            <p:cNvSpPr txBox="1">
              <a:spLocks noChangeArrowheads="1"/>
            </p:cNvSpPr>
            <p:nvPr/>
          </p:nvSpPr>
          <p:spPr bwMode="auto">
            <a:xfrm>
              <a:off x="388547" y="3864815"/>
              <a:ext cx="815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 algn="just">
                <a:buFont typeface="Arial" pitchFamily="34" charset="0"/>
                <a:buChar char="•"/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     and                are provided by the flight dynamic modes.</a:t>
              </a:r>
              <a:endParaRPr lang="en-US" sz="1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722219" y="3908695"/>
            <a:ext cx="279400" cy="292100"/>
          </p:xfrm>
          <a:graphic>
            <a:graphicData uri="http://schemas.openxmlformats.org/presentationml/2006/ole">
              <p:oleObj spid="_x0000_s8199" name="Equation" r:id="rId8" imgW="279360" imgH="291960" progId="Equation.DSMT4">
                <p:embed/>
              </p:oleObj>
            </a:graphicData>
          </a:graphic>
        </p:graphicFrame>
        <p:graphicFrame>
          <p:nvGraphicFramePr>
            <p:cNvPr id="8200" name="Object 8"/>
            <p:cNvGraphicFramePr>
              <a:graphicFrameLocks noChangeAspect="1"/>
            </p:cNvGraphicFramePr>
            <p:nvPr/>
          </p:nvGraphicFramePr>
          <p:xfrm>
            <a:off x="1421650" y="3847292"/>
            <a:ext cx="876300" cy="444500"/>
          </p:xfrm>
          <a:graphic>
            <a:graphicData uri="http://schemas.openxmlformats.org/presentationml/2006/ole">
              <p:oleObj spid="_x0000_s8200" name="Equation" r:id="rId9" imgW="876240" imgH="444240" progId="Equation.DSMT4">
                <p:embed/>
              </p:oleObj>
            </a:graphicData>
          </a:graphic>
        </p:graphicFrame>
      </p:grp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1835150" y="1017588"/>
          <a:ext cx="3263900" cy="1397000"/>
        </p:xfrm>
        <a:graphic>
          <a:graphicData uri="http://schemas.openxmlformats.org/presentationml/2006/ole">
            <p:oleObj spid="_x0000_s8201" name="Equation" r:id="rId10" imgW="3263760" imgH="1396800" progId="Equation.DSMT4">
              <p:embed/>
            </p:oleObj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1782609" y="2734614"/>
          <a:ext cx="3657600" cy="1028700"/>
        </p:xfrm>
        <a:graphic>
          <a:graphicData uri="http://schemas.openxmlformats.org/presentationml/2006/ole">
            <p:oleObj spid="_x0000_s8202" name="Equation" r:id="rId11" imgW="3657600" imgH="1028520" progId="Equation.DSMT4">
              <p:embed/>
            </p:oleObj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345408" y="5555616"/>
            <a:ext cx="8153400" cy="369332"/>
            <a:chOff x="345408" y="5555616"/>
            <a:chExt cx="8153400" cy="369332"/>
          </a:xfrm>
        </p:grpSpPr>
        <p:sp>
          <p:nvSpPr>
            <p:cNvPr id="29" name="TextBox 25"/>
            <p:cNvSpPr txBox="1">
              <a:spLocks noChangeArrowheads="1"/>
            </p:cNvSpPr>
            <p:nvPr/>
          </p:nvSpPr>
          <p:spPr bwMode="auto">
            <a:xfrm>
              <a:off x="345408" y="5555616"/>
              <a:ext cx="815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 algn="just">
                <a:buFont typeface="Arial" pitchFamily="34" charset="0"/>
                <a:buChar char="•"/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     and        are obtained from the rigid body sub-matrices of RFA: </a:t>
              </a:r>
              <a:endParaRPr lang="en-US" sz="1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/>
          </p:nvGraphicFramePr>
          <p:xfrm>
            <a:off x="662255" y="5651943"/>
            <a:ext cx="342900" cy="215900"/>
          </p:xfrm>
          <a:graphic>
            <a:graphicData uri="http://schemas.openxmlformats.org/presentationml/2006/ole">
              <p:oleObj spid="_x0000_s8203" name="Equation" r:id="rId12" imgW="342720" imgH="215640" progId="Equation.DSMT4">
                <p:embed/>
              </p:oleObj>
            </a:graphicData>
          </a:graphic>
        </p:graphicFrame>
        <p:graphicFrame>
          <p:nvGraphicFramePr>
            <p:cNvPr id="8204" name="Object 12"/>
            <p:cNvGraphicFramePr>
              <a:graphicFrameLocks noChangeAspect="1"/>
            </p:cNvGraphicFramePr>
            <p:nvPr/>
          </p:nvGraphicFramePr>
          <p:xfrm>
            <a:off x="1360755" y="5648768"/>
            <a:ext cx="406400" cy="215900"/>
          </p:xfrm>
          <a:graphic>
            <a:graphicData uri="http://schemas.openxmlformats.org/presentationml/2006/ole">
              <p:oleObj spid="_x0000_s8204" name="Equation" r:id="rId13" imgW="406080" imgH="215640" progId="Equation.DSMT4">
                <p:embed/>
              </p:oleObj>
            </a:graphicData>
          </a:graphic>
        </p:graphicFrame>
      </p:grpSp>
      <p:graphicFrame>
        <p:nvGraphicFramePr>
          <p:cNvPr id="8205" name="Object 13"/>
          <p:cNvGraphicFramePr>
            <a:graphicFrameLocks noChangeAspect="1"/>
          </p:cNvGraphicFramePr>
          <p:nvPr/>
        </p:nvGraphicFramePr>
        <p:xfrm>
          <a:off x="1622014" y="5901676"/>
          <a:ext cx="5626101" cy="749300"/>
        </p:xfrm>
        <a:graphic>
          <a:graphicData uri="http://schemas.openxmlformats.org/presentationml/2006/ole">
            <p:oleObj spid="_x0000_s8205" name="Equation" r:id="rId14" imgW="5626080" imgH="749160" progId="Equation.DSMT4">
              <p:embed/>
            </p:oleObj>
          </a:graphicData>
        </a:graphic>
      </p:graphicFrame>
      <p:cxnSp>
        <p:nvCxnSpPr>
          <p:cNvPr id="36" name="Straight Connector 35"/>
          <p:cNvCxnSpPr/>
          <p:nvPr/>
        </p:nvCxnSpPr>
        <p:spPr bwMode="auto">
          <a:xfrm rot="10800000">
            <a:off x="2622431" y="1742536"/>
            <a:ext cx="80225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none" w="med" len="med"/>
          </a:ln>
        </p:spPr>
      </p:cxnSp>
      <p:cxnSp>
        <p:nvCxnSpPr>
          <p:cNvPr id="38" name="Straight Connector 37"/>
          <p:cNvCxnSpPr/>
          <p:nvPr/>
        </p:nvCxnSpPr>
        <p:spPr bwMode="auto">
          <a:xfrm rot="5400000">
            <a:off x="2777704" y="1699403"/>
            <a:ext cx="50033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none" w="med" len="med"/>
          </a:ln>
        </p:spPr>
      </p:cxnSp>
      <p:cxnSp>
        <p:nvCxnSpPr>
          <p:cNvPr id="39" name="Straight Connector 38"/>
          <p:cNvCxnSpPr/>
          <p:nvPr/>
        </p:nvCxnSpPr>
        <p:spPr bwMode="auto">
          <a:xfrm rot="10800000" flipV="1">
            <a:off x="1938071" y="1403228"/>
            <a:ext cx="28754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none" w="med" len="med"/>
          </a:ln>
        </p:spPr>
      </p:cxnSp>
      <p:cxnSp>
        <p:nvCxnSpPr>
          <p:cNvPr id="41" name="Straight Connector 40"/>
          <p:cNvCxnSpPr/>
          <p:nvPr/>
        </p:nvCxnSpPr>
        <p:spPr bwMode="auto">
          <a:xfrm rot="10800000" flipV="1">
            <a:off x="3634599" y="1400353"/>
            <a:ext cx="28754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none" w="med" len="med"/>
          </a:ln>
        </p:spPr>
      </p:cxnSp>
      <p:cxnSp>
        <p:nvCxnSpPr>
          <p:cNvPr id="42" name="Straight Connector 41"/>
          <p:cNvCxnSpPr/>
          <p:nvPr/>
        </p:nvCxnSpPr>
        <p:spPr bwMode="auto">
          <a:xfrm rot="10800000" flipV="1">
            <a:off x="4307460" y="1719530"/>
            <a:ext cx="28754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4058" y="34907"/>
            <a:ext cx="8324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" pitchFamily="34" charset="0"/>
                <a:cs typeface="Arial" pitchFamily="34" charset="0"/>
              </a:rPr>
              <a:t>The Original DFS has been Validated with </a:t>
            </a:r>
          </a:p>
          <a:p>
            <a:pPr algn="ctr"/>
            <a:r>
              <a:rPr lang="en-US" sz="3000" b="1" dirty="0" smtClean="0">
                <a:latin typeface="Arial" pitchFamily="34" charset="0"/>
                <a:cs typeface="Arial" pitchFamily="34" charset="0"/>
              </a:rPr>
              <a:t>AAW Flight Test Data at M=0.9 and H=15kft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0800000" flipV="1">
            <a:off x="319169" y="1035178"/>
            <a:ext cx="83935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304800" y="1319822"/>
            <a:ext cx="76962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Input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Collective Aileron (Frequency Sweep, 5-35 Hz,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35 sec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Output: acceleration at wing fold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0966" y="2188167"/>
            <a:ext cx="432117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7" y="2188167"/>
            <a:ext cx="432117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4058" y="103915"/>
            <a:ext cx="83244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" pitchFamily="34" charset="0"/>
                <a:cs typeface="Arial" pitchFamily="34" charset="0"/>
              </a:rPr>
              <a:t>Failure of Original DFS on MAD/MUTT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0800000" flipV="1">
            <a:off x="319169" y="741894"/>
            <a:ext cx="83935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25"/>
          <p:cNvSpPr txBox="1">
            <a:spLocks noChangeArrowheads="1"/>
          </p:cNvSpPr>
          <p:nvPr/>
        </p:nvSpPr>
        <p:spPr bwMode="auto">
          <a:xfrm>
            <a:off x="316661" y="849623"/>
            <a:ext cx="815340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original DFS approach ignores the term [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 in the aeroelastic solver.</a:t>
            </a:r>
          </a:p>
          <a:p>
            <a:pPr marL="228600" indent="-228600" algn="just"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85800" lvl="1" indent="-228600" algn="just">
              <a:buFont typeface="Arial" pitchFamily="34" charset="0"/>
              <a:buChar char="‒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Because of the weak coupling between the rigid body and elastic modes of AAW, the original DFS results match with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AAW flight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test data.</a:t>
            </a:r>
          </a:p>
          <a:p>
            <a:pPr marL="685800" lvl="1" indent="-228600" algn="just">
              <a:buFont typeface="Arial" pitchFamily="34" charset="0"/>
              <a:buChar char="‒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685800" lvl="1" indent="-228600" algn="just">
              <a:buFont typeface="Arial" pitchFamily="34" charset="0"/>
              <a:buChar char="‒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Because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Body Freedom Flutter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(BFF) mode, the original DFS fails to predict BFF of MAD/MUTT.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28600" indent="-228600"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This suggests that all coupling terms between rigid body and elastic states must be included in the DFS.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4058" y="103915"/>
            <a:ext cx="83244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" pitchFamily="34" charset="0"/>
                <a:cs typeface="Arial" pitchFamily="34" charset="0"/>
              </a:rPr>
              <a:t>The New DFS Approach for MAD/MUTT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0800000" flipV="1">
            <a:off x="319169" y="741894"/>
            <a:ext cx="83935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25"/>
          <p:cNvSpPr txBox="1">
            <a:spLocks noChangeArrowheads="1"/>
          </p:cNvSpPr>
          <p:nvPr/>
        </p:nvSpPr>
        <p:spPr bwMode="auto">
          <a:xfrm>
            <a:off x="316661" y="747844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ASE state-space equation including airframe states, elastic states and aerodynamic lag states are solved at each time step. </a:t>
            </a:r>
          </a:p>
        </p:txBody>
      </p:sp>
      <p:sp>
        <p:nvSpPr>
          <p:cNvPr id="27" name="TextBox 25"/>
          <p:cNvSpPr txBox="1">
            <a:spLocks noChangeArrowheads="1"/>
          </p:cNvSpPr>
          <p:nvPr/>
        </p:nvSpPr>
        <p:spPr bwMode="auto">
          <a:xfrm>
            <a:off x="245985" y="3817922"/>
            <a:ext cx="81534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Font typeface="Arial" pitchFamily="34" charset="0"/>
              <a:buChar char="•"/>
            </a:pPr>
            <a:endParaRPr lang="en-US" sz="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input of DFS is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output of DFS is</a:t>
            </a:r>
          </a:p>
          <a:p>
            <a:pPr marL="228600" indent="-228600"/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are pre-computed at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= 1, 2, …n and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j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= 1, 2, …m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685800" lvl="1" indent="-228600">
              <a:buFont typeface="Arial" pitchFamily="34" charset="0"/>
              <a:buChar char="‒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Rigid body aerodynamic stability derivatives at                  are obtained from the aerodynamic database in the flight dynamic model to account for nonlinear rigid body aerodynamic effects.</a:t>
            </a:r>
          </a:p>
          <a:p>
            <a:pPr marL="685800" lvl="1" indent="-228600">
              <a:buFont typeface="Arial" pitchFamily="34" charset="0"/>
              <a:buChar char="‒"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685800" lvl="1" indent="-228600">
              <a:buFont typeface="Arial" pitchFamily="34" charset="0"/>
              <a:buChar char="‒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During simulation,                                      are interpolated through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just"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Object 14"/>
          <p:cNvGraphicFramePr>
            <a:graphicFrameLocks noChangeAspect="1"/>
          </p:cNvGraphicFramePr>
          <p:nvPr/>
        </p:nvGraphicFramePr>
        <p:xfrm>
          <a:off x="2190500" y="3905297"/>
          <a:ext cx="863600" cy="292100"/>
        </p:xfrm>
        <a:graphic>
          <a:graphicData uri="http://schemas.openxmlformats.org/presentationml/2006/ole">
            <p:oleObj spid="_x0000_s11269" name="Equation" r:id="rId3" imgW="863280" imgH="291960" progId="Equation.DSMT4">
              <p:embed/>
            </p:oleObj>
          </a:graphicData>
        </a:graphic>
      </p:graphicFrame>
      <p:graphicFrame>
        <p:nvGraphicFramePr>
          <p:cNvPr id="29" name="Object 14"/>
          <p:cNvGraphicFramePr>
            <a:graphicFrameLocks noChangeAspect="1"/>
          </p:cNvGraphicFramePr>
          <p:nvPr/>
        </p:nvGraphicFramePr>
        <p:xfrm>
          <a:off x="2295150" y="4273292"/>
          <a:ext cx="1358900" cy="279400"/>
        </p:xfrm>
        <a:graphic>
          <a:graphicData uri="http://schemas.openxmlformats.org/presentationml/2006/ole">
            <p:oleObj spid="_x0000_s11270" name="Equation" r:id="rId4" imgW="1358640" imgH="279360" progId="Equation.DSMT4">
              <p:embed/>
            </p:oleObj>
          </a:graphicData>
        </a:graphic>
      </p:graphicFrame>
      <p:graphicFrame>
        <p:nvGraphicFramePr>
          <p:cNvPr id="32" name="Object 14"/>
          <p:cNvGraphicFramePr>
            <a:graphicFrameLocks noChangeAspect="1"/>
          </p:cNvGraphicFramePr>
          <p:nvPr/>
        </p:nvGraphicFramePr>
        <p:xfrm>
          <a:off x="549565" y="4596407"/>
          <a:ext cx="2133600" cy="330200"/>
        </p:xfrm>
        <a:graphic>
          <a:graphicData uri="http://schemas.openxmlformats.org/presentationml/2006/ole">
            <p:oleObj spid="_x0000_s11271" name="Equation" r:id="rId5" imgW="2133360" imgH="330120" progId="Equation.DSMT4">
              <p:embed/>
            </p:oleObj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4951475" y="5031022"/>
          <a:ext cx="787400" cy="304800"/>
        </p:xfrm>
        <a:graphic>
          <a:graphicData uri="http://schemas.openxmlformats.org/presentationml/2006/ole">
            <p:oleObj spid="_x0000_s11272" name="Equation" r:id="rId6" imgW="787320" imgH="304560" progId="Equation.DSMT4">
              <p:embed/>
            </p:oleObj>
          </a:graphicData>
        </a:graphic>
      </p:graphicFrame>
      <p:graphicFrame>
        <p:nvGraphicFramePr>
          <p:cNvPr id="11273" name="Object 9"/>
          <p:cNvGraphicFramePr>
            <a:graphicFrameLocks noChangeAspect="1"/>
          </p:cNvGraphicFramePr>
          <p:nvPr/>
        </p:nvGraphicFramePr>
        <p:xfrm>
          <a:off x="2603805" y="5865867"/>
          <a:ext cx="1892300" cy="304800"/>
        </p:xfrm>
        <a:graphic>
          <a:graphicData uri="http://schemas.openxmlformats.org/presentationml/2006/ole">
            <p:oleObj spid="_x0000_s11273" name="Equation" r:id="rId7" imgW="1892160" imgH="304560" progId="Equation.DSMT4">
              <p:embed/>
            </p:oleObj>
          </a:graphicData>
        </a:graphic>
      </p:graphicFrame>
      <p:graphicFrame>
        <p:nvGraphicFramePr>
          <p:cNvPr id="11274" name="Object 10"/>
          <p:cNvGraphicFramePr>
            <a:graphicFrameLocks noChangeAspect="1"/>
          </p:cNvGraphicFramePr>
          <p:nvPr/>
        </p:nvGraphicFramePr>
        <p:xfrm>
          <a:off x="6469375" y="5839247"/>
          <a:ext cx="2133600" cy="330200"/>
        </p:xfrm>
        <a:graphic>
          <a:graphicData uri="http://schemas.openxmlformats.org/presentationml/2006/ole">
            <p:oleObj spid="_x0000_s11274" name="Equation" r:id="rId8" imgW="2133360" imgH="330120" progId="Equation.DSMT4">
              <p:embed/>
            </p:oleObj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853145" y="1477067"/>
            <a:ext cx="6997175" cy="2255513"/>
            <a:chOff x="853145" y="1294606"/>
            <a:chExt cx="6997175" cy="2255513"/>
          </a:xfrm>
        </p:grpSpPr>
        <p:sp>
          <p:nvSpPr>
            <p:cNvPr id="6" name="TextBox 12"/>
            <p:cNvSpPr txBox="1">
              <a:spLocks noChangeArrowheads="1"/>
            </p:cNvSpPr>
            <p:nvPr/>
          </p:nvSpPr>
          <p:spPr bwMode="auto">
            <a:xfrm>
              <a:off x="3933978" y="1294606"/>
              <a:ext cx="1624657" cy="6771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en-US" sz="1000" dirty="0"/>
            </a:p>
            <a:p>
              <a:pPr algn="ctr"/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Flight Dynamic</a:t>
              </a:r>
            </a:p>
            <a:p>
              <a:pPr algn="ctr"/>
              <a:endParaRPr lang="en-US" sz="1000" dirty="0"/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 flipH="1">
              <a:off x="1915676" y="2821840"/>
              <a:ext cx="68305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7"/>
            <p:cNvCxnSpPr>
              <a:cxnSpLocks noChangeShapeType="1"/>
            </p:cNvCxnSpPr>
            <p:nvPr/>
          </p:nvCxnSpPr>
          <p:spPr bwMode="auto">
            <a:xfrm flipV="1">
              <a:off x="1915675" y="1632310"/>
              <a:ext cx="0" cy="118953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none"/>
              <a:tailEnd type="arrow"/>
            </a:ln>
          </p:spPr>
        </p:cxnSp>
        <p:cxnSp>
          <p:nvCxnSpPr>
            <p:cNvPr id="13" name="Straight Arrow Connector 26"/>
            <p:cNvCxnSpPr>
              <a:cxnSpLocks noChangeShapeType="1"/>
            </p:cNvCxnSpPr>
            <p:nvPr/>
          </p:nvCxnSpPr>
          <p:spPr bwMode="auto">
            <a:xfrm flipV="1">
              <a:off x="1460305" y="1632309"/>
              <a:ext cx="2473673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" name="Straight Arrow Connector 27"/>
            <p:cNvCxnSpPr>
              <a:cxnSpLocks noChangeShapeType="1"/>
            </p:cNvCxnSpPr>
            <p:nvPr/>
          </p:nvCxnSpPr>
          <p:spPr bwMode="auto">
            <a:xfrm>
              <a:off x="5558635" y="1683415"/>
              <a:ext cx="2087133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6" name="Straight Arrow Connector 31"/>
            <p:cNvCxnSpPr>
              <a:cxnSpLocks noChangeShapeType="1"/>
            </p:cNvCxnSpPr>
            <p:nvPr/>
          </p:nvCxnSpPr>
          <p:spPr bwMode="auto">
            <a:xfrm flipH="1">
              <a:off x="6697060" y="2745945"/>
              <a:ext cx="60716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aphicFrame>
          <p:nvGraphicFramePr>
            <p:cNvPr id="17" name="Object 14"/>
            <p:cNvGraphicFramePr>
              <a:graphicFrameLocks noChangeAspect="1"/>
            </p:cNvGraphicFramePr>
            <p:nvPr/>
          </p:nvGraphicFramePr>
          <p:xfrm>
            <a:off x="853145" y="2138785"/>
            <a:ext cx="990600" cy="279400"/>
          </p:xfrm>
          <a:graphic>
            <a:graphicData uri="http://schemas.openxmlformats.org/presentationml/2006/ole">
              <p:oleObj spid="_x0000_s11266" name="Equation" r:id="rId9" imgW="990360" imgH="279360" progId="Equation.DSMT4">
                <p:embed/>
              </p:oleObj>
            </a:graphicData>
          </a:graphic>
        </p:graphicFrame>
        <p:graphicFrame>
          <p:nvGraphicFramePr>
            <p:cNvPr id="10245" name="Object 14"/>
            <p:cNvGraphicFramePr>
              <a:graphicFrameLocks noChangeAspect="1"/>
            </p:cNvGraphicFramePr>
            <p:nvPr/>
          </p:nvGraphicFramePr>
          <p:xfrm>
            <a:off x="7304220" y="2239469"/>
            <a:ext cx="546100" cy="304800"/>
          </p:xfrm>
          <a:graphic>
            <a:graphicData uri="http://schemas.openxmlformats.org/presentationml/2006/ole">
              <p:oleObj spid="_x0000_s11267" name="Equation" r:id="rId10" imgW="545760" imgH="304560" progId="Equation.DSMT4">
                <p:embed/>
              </p:oleObj>
            </a:graphicData>
          </a:graphic>
        </p:graphicFrame>
        <p:grpSp>
          <p:nvGrpSpPr>
            <p:cNvPr id="33" name="Group 32"/>
            <p:cNvGrpSpPr/>
            <p:nvPr/>
          </p:nvGrpSpPr>
          <p:grpSpPr>
            <a:xfrm>
              <a:off x="2598730" y="2138785"/>
              <a:ext cx="4098330" cy="1411334"/>
              <a:chOff x="2598730" y="2321247"/>
              <a:chExt cx="4098330" cy="1411334"/>
            </a:xfrm>
          </p:grpSpPr>
          <p:graphicFrame>
            <p:nvGraphicFramePr>
              <p:cNvPr id="10247" name="Object 7"/>
              <p:cNvGraphicFramePr>
                <a:graphicFrameLocks noChangeAspect="1"/>
              </p:cNvGraphicFramePr>
              <p:nvPr/>
            </p:nvGraphicFramePr>
            <p:xfrm>
              <a:off x="2674625" y="2412085"/>
              <a:ext cx="3987800" cy="1244600"/>
            </p:xfrm>
            <a:graphic>
              <a:graphicData uri="http://schemas.openxmlformats.org/presentationml/2006/ole">
                <p:oleObj spid="_x0000_s11268" name="Equation" r:id="rId11" imgW="3987720" imgH="1244520" progId="Equation.DSMT4">
                  <p:embed/>
                </p:oleObj>
              </a:graphicData>
            </a:graphic>
          </p:graphicFrame>
          <p:sp>
            <p:nvSpPr>
              <p:cNvPr id="21" name="Rectangle 20"/>
              <p:cNvSpPr/>
              <p:nvPr/>
            </p:nvSpPr>
            <p:spPr>
              <a:xfrm>
                <a:off x="2598730" y="2321247"/>
                <a:ext cx="4098330" cy="141133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37" name="Straight Connector 36"/>
            <p:cNvCxnSpPr/>
            <p:nvPr/>
          </p:nvCxnSpPr>
          <p:spPr bwMode="auto">
            <a:xfrm>
              <a:off x="7304220" y="1683415"/>
              <a:ext cx="0" cy="106253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254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Why DFS?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10800000" flipV="1">
            <a:off x="310543" y="819513"/>
            <a:ext cx="83935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90500" y="983255"/>
            <a:ext cx="8770938" cy="202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 algn="just">
              <a:spcAft>
                <a:spcPts val="300"/>
              </a:spcAft>
              <a:buFontTx/>
              <a:buChar char="•"/>
              <a:tabLst>
                <a:tab pos="225425" algn="l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Flight dynamics model solves the nonlinear 6 DoF equations of motion with an aerodynamic database to assess the stability, performance and handling quality of the aircraft.</a:t>
            </a:r>
          </a:p>
          <a:p>
            <a:pPr marL="682625" lvl="1" indent="-225425" algn="just">
              <a:spcAft>
                <a:spcPts val="300"/>
              </a:spcAft>
              <a:buFont typeface="Comic Sans MS" pitchFamily="66" charset="0"/>
              <a:buChar char="–"/>
              <a:tabLst>
                <a:tab pos="225425" algn="l"/>
              </a:tabLst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aerodynamic database is usually generated by wind tunnel testing on a rigid aircraft.</a:t>
            </a:r>
          </a:p>
          <a:p>
            <a:pPr marL="682625" lvl="1" indent="-225425" algn="just">
              <a:spcAft>
                <a:spcPts val="300"/>
              </a:spcAft>
              <a:buFont typeface="Comic Sans MS" pitchFamily="66" charset="0"/>
              <a:buChar char="–"/>
              <a:tabLst>
                <a:tab pos="225425" algn="l"/>
              </a:tabLst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At best, the nonlinear aerodynamic database can be “flexiblized” using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 quasi-static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correction factor to account for the static aeroelastic effects.</a:t>
            </a:r>
          </a:p>
          <a:p>
            <a:pPr marL="682625" lvl="1" indent="-225425" algn="just">
              <a:spcAft>
                <a:spcPts val="300"/>
              </a:spcAft>
              <a:buFont typeface="Comic Sans MS" pitchFamily="66" charset="0"/>
              <a:buChar char="–"/>
              <a:tabLst>
                <a:tab pos="225425" algn="l"/>
              </a:tabLst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Inclusion of dynamic aeroelastic effects are difficult and, thereby, usually ignored.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90500" y="3181381"/>
            <a:ext cx="8770938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 algn="just">
              <a:spcAft>
                <a:spcPts val="300"/>
              </a:spcAft>
              <a:buFontTx/>
              <a:buChar char="•"/>
              <a:tabLst>
                <a:tab pos="225425" algn="l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Dynamic aeroelastic model combines the structural dynamics and unsteady aerodynamics to predict the static and dynamic aeroelastic response.  </a:t>
            </a:r>
          </a:p>
          <a:p>
            <a:pPr marL="682625" lvl="1" indent="-225425" algn="just">
              <a:spcAft>
                <a:spcPts val="300"/>
              </a:spcAft>
              <a:buFont typeface="Comic Sans MS" pitchFamily="66" charset="0"/>
              <a:buChar char="–"/>
              <a:tabLst>
                <a:tab pos="225425" algn="l"/>
              </a:tabLst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equations of motion, at least for the structural dynamics, are usually linear.</a:t>
            </a:r>
          </a:p>
          <a:p>
            <a:pPr marL="682625" lvl="1" indent="-225425" algn="just">
              <a:spcAft>
                <a:spcPts val="300"/>
              </a:spcAft>
              <a:buFont typeface="Comic Sans MS" pitchFamily="66" charset="0"/>
              <a:buChar char="–"/>
              <a:tabLst>
                <a:tab pos="225425" algn="l"/>
              </a:tabLst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predicted rigid body aerodynamics by the unsteady aerodynamic methods may not agree with the wind tunnel data.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90500" y="4725862"/>
            <a:ext cx="8770938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 algn="just">
              <a:spcAft>
                <a:spcPts val="300"/>
              </a:spcAft>
              <a:buFontTx/>
              <a:buChar char="•"/>
              <a:tabLst>
                <a:tab pos="225425" algn="l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Flight control law based in the 6 DoF rigid aircraft model is inadequate to handle the slender, more flexible and/or sizable aircraft.  Therefore, aeroelastic effects must be considered during the flying quality evaluation of aircraft.  </a:t>
            </a:r>
          </a:p>
          <a:p>
            <a:pPr marL="682625" lvl="1" indent="-225425" algn="just">
              <a:spcAft>
                <a:spcPts val="300"/>
              </a:spcAft>
              <a:buFont typeface="Comic Sans MS" pitchFamily="66" charset="0"/>
              <a:buChar char="–"/>
              <a:tabLst>
                <a:tab pos="225425" algn="l"/>
              </a:tabLst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Helios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mishap in June 2003 possibly due to an interaction between aeroelastic deformation and longitudinal stability.</a:t>
            </a:r>
          </a:p>
          <a:p>
            <a:pPr marL="682625" lvl="1" indent="-225425" algn="just">
              <a:spcAft>
                <a:spcPts val="300"/>
              </a:spcAft>
              <a:buFont typeface="Comic Sans MS" pitchFamily="66" charset="0"/>
              <a:buChar char="–"/>
              <a:tabLst>
                <a:tab pos="225425" algn="l"/>
              </a:tabLst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 sensor-craft wind tunnel model encountered unexpected fore-aft oscillation in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TDT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rot="10800000" flipV="1">
            <a:off x="319169" y="741894"/>
            <a:ext cx="83935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25"/>
          <p:cNvSpPr txBox="1">
            <a:spLocks noChangeArrowheads="1"/>
          </p:cNvSpPr>
          <p:nvPr/>
        </p:nvSpPr>
        <p:spPr bwMode="auto">
          <a:xfrm>
            <a:off x="316661" y="834051"/>
            <a:ext cx="8153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    and      recovery in the original DFS approach does not work for MAD/MUTT. </a:t>
            </a:r>
          </a:p>
          <a:p>
            <a:pPr marL="685800" lvl="1" indent="-228600" algn="just">
              <a:buFont typeface="Arial" pitchFamily="34" charset="0"/>
              <a:buChar char="‒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If [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 matrix in RFA is partitioned into [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rr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], the effect of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rr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ignored.</a:t>
            </a:r>
          </a:p>
          <a:p>
            <a:pPr marL="685800" lvl="1" indent="-228600" algn="just">
              <a:buFont typeface="Arial" pitchFamily="34" charset="0"/>
              <a:buChar char="‒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Without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rr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the BFF mode can not be predicted.  </a:t>
            </a:r>
          </a:p>
        </p:txBody>
      </p:sp>
      <p:graphicFrame>
        <p:nvGraphicFramePr>
          <p:cNvPr id="29" name="Object 14"/>
          <p:cNvGraphicFramePr>
            <a:graphicFrameLocks noChangeAspect="1"/>
          </p:cNvGraphicFramePr>
          <p:nvPr/>
        </p:nvGraphicFramePr>
        <p:xfrm>
          <a:off x="2436813" y="158750"/>
          <a:ext cx="4127500" cy="482600"/>
        </p:xfrm>
        <a:graphic>
          <a:graphicData uri="http://schemas.openxmlformats.org/presentationml/2006/ole">
            <p:oleObj spid="_x0000_s12294" name="Equation" r:id="rId3" imgW="4127400" imgH="482400" progId="Equation.DSMT4">
              <p:embed/>
            </p:oleObj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1104957" y="931385"/>
          <a:ext cx="342900" cy="215900"/>
        </p:xfrm>
        <a:graphic>
          <a:graphicData uri="http://schemas.openxmlformats.org/presentationml/2006/ole">
            <p:oleObj spid="_x0000_s12296" name="Equation" r:id="rId4" imgW="342720" imgH="215640" progId="Equation.DSMT4">
              <p:embed/>
            </p:oleObj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/>
        </p:nvGraphicFramePr>
        <p:xfrm>
          <a:off x="1915718" y="928508"/>
          <a:ext cx="406400" cy="215900"/>
        </p:xfrm>
        <a:graphic>
          <a:graphicData uri="http://schemas.openxmlformats.org/presentationml/2006/ole">
            <p:oleObj spid="_x0000_s12297" name="Equation" r:id="rId5" imgW="406080" imgH="215640" progId="Equation.DSMT4">
              <p:embed/>
            </p:oleObj>
          </a:graphicData>
        </a:graphic>
      </p:graphicFrame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322413" y="2427061"/>
            <a:ext cx="8153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Instead  of computing      and       from RFA, they can be computed from the structural matrices.</a:t>
            </a:r>
          </a:p>
          <a:p>
            <a:pPr marL="228600" indent="-228600" algn="just"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85800" lvl="1" indent="-228600" algn="just">
              <a:buFont typeface="Arial" pitchFamily="34" charset="0"/>
              <a:buChar char="‒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5800" lvl="1" indent="-228600" algn="just">
              <a:buFont typeface="Arial" pitchFamily="34" charset="0"/>
              <a:buChar char="‒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85800" lvl="1" indent="-228600" algn="just">
              <a:buFont typeface="Arial" pitchFamily="34" charset="0"/>
              <a:buChar char="‒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pre-multiplying by     yields</a:t>
            </a:r>
          </a:p>
          <a:p>
            <a:pPr marL="685800" lvl="1" indent="-228600" algn="just">
              <a:buFont typeface="Arial" pitchFamily="34" charset="0"/>
              <a:buChar char="‒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685800" lvl="1" indent="-228600" algn="just">
              <a:buFont typeface="Arial" pitchFamily="34" charset="0"/>
              <a:buChar char="‒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85800" lvl="1" indent="-228600" algn="just">
              <a:buFont typeface="Arial" pitchFamily="34" charset="0"/>
              <a:buChar char="‒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685800" lvl="1" indent="-228600" algn="just">
              <a:buFont typeface="Arial" pitchFamily="34" charset="0"/>
              <a:buChar char="‒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85800" lvl="1" indent="-228600" algn="just">
              <a:buFont typeface="Arial" pitchFamily="34" charset="0"/>
              <a:buChar char="‒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685800" lvl="1" indent="-228600" algn="just">
              <a:buFont typeface="Arial" pitchFamily="34" charset="0"/>
              <a:buChar char="‒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685800" lvl="1" indent="-228600"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685800" lvl="1" indent="-228600"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2896323" y="2507628"/>
          <a:ext cx="342900" cy="215900"/>
        </p:xfrm>
        <a:graphic>
          <a:graphicData uri="http://schemas.openxmlformats.org/presentationml/2006/ole">
            <p:oleObj spid="_x0000_s12298" name="Equation" r:id="rId6" imgW="342720" imgH="215640" progId="Equation.DSMT4">
              <p:embed/>
            </p:oleObj>
          </a:graphicData>
        </a:graphic>
      </p:graphicFrame>
      <p:graphicFrame>
        <p:nvGraphicFramePr>
          <p:cNvPr id="12299" name="Object 11"/>
          <p:cNvGraphicFramePr>
            <a:graphicFrameLocks noChangeAspect="1"/>
          </p:cNvGraphicFramePr>
          <p:nvPr/>
        </p:nvGraphicFramePr>
        <p:xfrm>
          <a:off x="3655779" y="2513079"/>
          <a:ext cx="406400" cy="215900"/>
        </p:xfrm>
        <a:graphic>
          <a:graphicData uri="http://schemas.openxmlformats.org/presentationml/2006/ole">
            <p:oleObj spid="_x0000_s12299" name="Equation" r:id="rId7" imgW="406080" imgH="215640" progId="Equation.DSMT4">
              <p:embed/>
            </p:oleObj>
          </a:graphicData>
        </a:graphic>
      </p:graphicFrame>
      <p:graphicFrame>
        <p:nvGraphicFramePr>
          <p:cNvPr id="30" name="Object 6"/>
          <p:cNvGraphicFramePr>
            <a:graphicFrameLocks noChangeAspect="1"/>
          </p:cNvGraphicFramePr>
          <p:nvPr/>
        </p:nvGraphicFramePr>
        <p:xfrm>
          <a:off x="1080830" y="3241675"/>
          <a:ext cx="4876800" cy="609600"/>
        </p:xfrm>
        <a:graphic>
          <a:graphicData uri="http://schemas.openxmlformats.org/presentationml/2006/ole">
            <p:oleObj spid="_x0000_s12301" name="Equation" r:id="rId8" imgW="4876560" imgH="609480" progId="Equation.DSMT4">
              <p:embed/>
            </p:oleObj>
          </a:graphicData>
        </a:graphic>
      </p:graphicFrame>
      <p:graphicFrame>
        <p:nvGraphicFramePr>
          <p:cNvPr id="12302" name="Object 6"/>
          <p:cNvGraphicFramePr>
            <a:graphicFrameLocks noChangeAspect="1"/>
          </p:cNvGraphicFramePr>
          <p:nvPr/>
        </p:nvGraphicFramePr>
        <p:xfrm>
          <a:off x="1576388" y="4535488"/>
          <a:ext cx="5207000" cy="1054100"/>
        </p:xfrm>
        <a:graphic>
          <a:graphicData uri="http://schemas.openxmlformats.org/presentationml/2006/ole">
            <p:oleObj spid="_x0000_s12302" name="Equation" r:id="rId9" imgW="5206680" imgH="1054080" progId="Equation.DSMT4">
              <p:embed/>
            </p:oleObj>
          </a:graphicData>
        </a:graphic>
      </p:graphicFrame>
      <p:graphicFrame>
        <p:nvGraphicFramePr>
          <p:cNvPr id="12303" name="Object 15"/>
          <p:cNvGraphicFramePr>
            <a:graphicFrameLocks noChangeAspect="1"/>
          </p:cNvGraphicFramePr>
          <p:nvPr/>
        </p:nvGraphicFramePr>
        <p:xfrm>
          <a:off x="3111979" y="4001202"/>
          <a:ext cx="228600" cy="304800"/>
        </p:xfrm>
        <a:graphic>
          <a:graphicData uri="http://schemas.openxmlformats.org/presentationml/2006/ole">
            <p:oleObj spid="_x0000_s12303" name="Equation" r:id="rId10" imgW="228600" imgH="304560" progId="Equation.DSMT4">
              <p:embed/>
            </p:oleObj>
          </a:graphicData>
        </a:graphic>
      </p:graphicFrame>
      <p:cxnSp>
        <p:nvCxnSpPr>
          <p:cNvPr id="32" name="Straight Arrow Connector 31"/>
          <p:cNvCxnSpPr/>
          <p:nvPr/>
        </p:nvCxnSpPr>
        <p:spPr bwMode="auto">
          <a:xfrm flipV="1">
            <a:off x="3925018" y="4330448"/>
            <a:ext cx="664234" cy="56071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/>
          </a:ln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5561165" y="4422458"/>
            <a:ext cx="664234" cy="56071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/>
          </a:ln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2504532" y="5144201"/>
            <a:ext cx="664234" cy="56071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/>
          </a:ln>
        </p:spPr>
      </p:cxnSp>
      <p:sp>
        <p:nvSpPr>
          <p:cNvPr id="36" name="TextBox 35"/>
          <p:cNvSpPr txBox="1"/>
          <p:nvPr/>
        </p:nvSpPr>
        <p:spPr>
          <a:xfrm>
            <a:off x="6150637" y="418379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17366" y="412054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8001" y="49026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1080830" y="5705850"/>
          <a:ext cx="2832100" cy="673100"/>
        </p:xfrm>
        <a:graphic>
          <a:graphicData uri="http://schemas.openxmlformats.org/presentationml/2006/ole">
            <p:oleObj spid="_x0000_s12304" name="Equation" r:id="rId11" imgW="2831760" imgH="6728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rot="10800000" flipV="1">
            <a:off x="319169" y="741894"/>
            <a:ext cx="83935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14058" y="103915"/>
            <a:ext cx="83244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" pitchFamily="34" charset="0"/>
                <a:cs typeface="Arial" pitchFamily="34" charset="0"/>
              </a:rPr>
              <a:t>Comparison of Approaches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015039" y="1310736"/>
          <a:ext cx="7016152" cy="3235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8076"/>
                <a:gridCol w="35080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 smtClean="0"/>
                        <a:t>Original Approach</a:t>
                      </a:r>
                      <a:r>
                        <a:rPr lang="en-US" sz="2000" b="1" u="sng" baseline="0" dirty="0" smtClean="0"/>
                        <a:t> </a:t>
                      </a:r>
                      <a:endParaRPr lang="en-US" sz="2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 smtClean="0"/>
                        <a:t>New</a:t>
                      </a:r>
                      <a:r>
                        <a:rPr lang="en-US" sz="2000" b="1" u="sng" baseline="0" dirty="0" smtClean="0"/>
                        <a:t> Approach</a:t>
                      </a:r>
                      <a:endParaRPr lang="en-US" sz="2000" b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 Solves elastic states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Solves rigid body and elastic states</a:t>
                      </a:r>
                      <a:r>
                        <a:rPr lang="en-US" baseline="0" dirty="0" smtClean="0"/>
                        <a:t> simultaneously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73038" indent="-173038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Input:       and     from</a:t>
                      </a:r>
                      <a:r>
                        <a:rPr lang="en-US" baseline="0" dirty="0" smtClean="0"/>
                        <a:t> flight dynamic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Input:      only from</a:t>
                      </a:r>
                      <a:r>
                        <a:rPr lang="en-US" baseline="0" dirty="0" smtClean="0"/>
                        <a:t> flight dynamic model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 Output: </a:t>
                      </a:r>
                    </a:p>
                    <a:p>
                      <a:pPr marL="173038" indent="-173038">
                        <a:buFont typeface="Arial" pitchFamily="34" charset="0"/>
                        <a:buNone/>
                      </a:pPr>
                      <a:r>
                        <a:rPr lang="en-US" dirty="0" smtClean="0"/>
                        <a:t>  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computed</a:t>
                      </a:r>
                      <a:r>
                        <a:rPr lang="en-US" baseline="0" dirty="0" smtClean="0"/>
                        <a:t> from aerodynamic  matrices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  Output: </a:t>
                      </a:r>
                    </a:p>
                    <a:p>
                      <a:pPr marL="173038" indent="-173038">
                        <a:buFont typeface="Arial" pitchFamily="34" charset="0"/>
                        <a:buNone/>
                      </a:pPr>
                      <a:r>
                        <a:rPr lang="en-US" dirty="0" smtClean="0"/>
                        <a:t>  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computed</a:t>
                      </a:r>
                      <a:r>
                        <a:rPr lang="en-US" baseline="0" dirty="0" smtClean="0"/>
                        <a:t> from structural matrices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 Cannot</a:t>
                      </a:r>
                      <a:r>
                        <a:rPr lang="en-US" baseline="0" dirty="0" smtClean="0"/>
                        <a:t> predict BFF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  Can</a:t>
                      </a:r>
                      <a:r>
                        <a:rPr lang="en-US" baseline="0" dirty="0" smtClean="0"/>
                        <a:t> predict BFF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1869534" y="2407699"/>
          <a:ext cx="279400" cy="292100"/>
        </p:xfrm>
        <a:graphic>
          <a:graphicData uri="http://schemas.openxmlformats.org/presentationml/2006/ole">
            <p:oleObj spid="_x0000_s13323" name="Equation" r:id="rId3" imgW="279360" imgH="291960" progId="Equation.DSMT4">
              <p:embed/>
            </p:oleObj>
          </a:graphicData>
        </a:graphic>
      </p:graphicFrame>
      <p:graphicFrame>
        <p:nvGraphicFramePr>
          <p:cNvPr id="13324" name="Object 12"/>
          <p:cNvGraphicFramePr>
            <a:graphicFrameLocks noChangeAspect="1"/>
          </p:cNvGraphicFramePr>
          <p:nvPr/>
        </p:nvGraphicFramePr>
        <p:xfrm>
          <a:off x="2599369" y="2419350"/>
          <a:ext cx="177800" cy="228600"/>
        </p:xfrm>
        <a:graphic>
          <a:graphicData uri="http://schemas.openxmlformats.org/presentationml/2006/ole">
            <p:oleObj spid="_x0000_s13324" name="Equation" r:id="rId4" imgW="177480" imgH="228600" progId="Equation.DSMT4">
              <p:embed/>
            </p:oleObj>
          </a:graphicData>
        </a:graphic>
      </p:graphicFrame>
      <p:graphicFrame>
        <p:nvGraphicFramePr>
          <p:cNvPr id="13325" name="Object 13"/>
          <p:cNvGraphicFramePr>
            <a:graphicFrameLocks noChangeAspect="1"/>
          </p:cNvGraphicFramePr>
          <p:nvPr/>
        </p:nvGraphicFramePr>
        <p:xfrm>
          <a:off x="2054645" y="3315419"/>
          <a:ext cx="1168400" cy="279400"/>
        </p:xfrm>
        <a:graphic>
          <a:graphicData uri="http://schemas.openxmlformats.org/presentationml/2006/ole">
            <p:oleObj spid="_x0000_s13325" name="Equation" r:id="rId5" imgW="1168200" imgH="279360" progId="Equation.DSMT4">
              <p:embed/>
            </p:oleObj>
          </a:graphicData>
        </a:graphic>
      </p:graphicFrame>
      <p:graphicFrame>
        <p:nvGraphicFramePr>
          <p:cNvPr id="13326" name="Object 14"/>
          <p:cNvGraphicFramePr>
            <a:graphicFrameLocks noChangeAspect="1"/>
          </p:cNvGraphicFramePr>
          <p:nvPr/>
        </p:nvGraphicFramePr>
        <p:xfrm>
          <a:off x="5408074" y="2433727"/>
          <a:ext cx="177800" cy="228600"/>
        </p:xfrm>
        <a:graphic>
          <a:graphicData uri="http://schemas.openxmlformats.org/presentationml/2006/ole">
            <p:oleObj spid="_x0000_s13326" name="Equation" r:id="rId6" imgW="177480" imgH="228600" progId="Equation.DSMT4">
              <p:embed/>
            </p:oleObj>
          </a:graphicData>
        </a:graphic>
      </p:graphicFrame>
      <p:graphicFrame>
        <p:nvGraphicFramePr>
          <p:cNvPr id="13327" name="Object 15"/>
          <p:cNvGraphicFramePr>
            <a:graphicFrameLocks noChangeAspect="1"/>
          </p:cNvGraphicFramePr>
          <p:nvPr/>
        </p:nvGraphicFramePr>
        <p:xfrm>
          <a:off x="5631311" y="3329077"/>
          <a:ext cx="1168400" cy="279400"/>
        </p:xfrm>
        <a:graphic>
          <a:graphicData uri="http://schemas.openxmlformats.org/presentationml/2006/ole">
            <p:oleObj spid="_x0000_s13327" name="Equation" r:id="rId7" imgW="1168200" imgH="279360" progId="Equation.DSMT4">
              <p:embed/>
            </p:oleObj>
          </a:graphicData>
        </a:graphic>
      </p:graphicFrame>
      <p:cxnSp>
        <p:nvCxnSpPr>
          <p:cNvPr id="28" name="Straight Connector 27"/>
          <p:cNvCxnSpPr/>
          <p:nvPr/>
        </p:nvCxnSpPr>
        <p:spPr bwMode="auto">
          <a:xfrm rot="16200000" flipH="1">
            <a:off x="2475779" y="3062377"/>
            <a:ext cx="351957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110744"/>
            <a:ext cx="8229600" cy="5966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000" b="1" dirty="0" smtClean="0">
                <a:latin typeface="Arial" pitchFamily="34" charset="0"/>
                <a:cs typeface="Arial" pitchFamily="34" charset="0"/>
              </a:rPr>
              <a:t>Flexible Full Fuel Simulation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88189" y="1160252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ZAERO flutter prediction is 2043 ft, 1.78 Hz</a:t>
            </a:r>
          </a:p>
          <a:p>
            <a:pPr eaLnBrk="1" hangingPunct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ASE flutter prediction is 1934 ft, 1.80 Hz</a:t>
            </a:r>
          </a:p>
          <a:p>
            <a:pPr eaLnBrk="1" hangingPunct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DFS altitude is set to 0, 2000, and 10000 ft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10800000" flipV="1">
            <a:off x="319169" y="741894"/>
            <a:ext cx="83935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935" y="1228045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8665" y="4112055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4935" y="4112055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8665" y="1228045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1004935" y="3808475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2000 ft</a:t>
            </a: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4938665" y="3808475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0 ft</a:t>
            </a: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4938665" y="924465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10,000 ft</a:t>
            </a: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004935" y="924465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No DFS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10800000" flipV="1">
            <a:off x="319169" y="741894"/>
            <a:ext cx="83935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10744"/>
            <a:ext cx="8229600" cy="5966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000" b="1" dirty="0" smtClean="0">
                <a:latin typeface="Arial" pitchFamily="34" charset="0"/>
                <a:cs typeface="Arial" pitchFamily="34" charset="0"/>
              </a:rPr>
              <a:t>Pitch Rate, q, Command and Sensor (deg/s)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935" y="1228045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8665" y="4112055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4935" y="4123035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8665" y="1228045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1004935" y="3808475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2000 ft</a:t>
            </a: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4938665" y="3808475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0 ft</a:t>
            </a: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4938665" y="924465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10,000 ft</a:t>
            </a: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004935" y="924465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No DFS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10800000" flipV="1">
            <a:off x="319169" y="741894"/>
            <a:ext cx="83935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10744"/>
            <a:ext cx="8229600" cy="5966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000" b="1" dirty="0" smtClean="0">
                <a:latin typeface="Arial" pitchFamily="34" charset="0"/>
                <a:cs typeface="Arial" pitchFamily="34" charset="0"/>
              </a:rPr>
              <a:t>Sym and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Antisym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Control Command (deg)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4935" y="1228045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8665" y="4112055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4935" y="4112055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8665" y="1228045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1004935" y="3808475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2000 ft</a:t>
            </a: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4938665" y="3808475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0 ft</a:t>
            </a: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4938665" y="924465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10,000 ft</a:t>
            </a: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004935" y="924465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No DFS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10800000" flipV="1">
            <a:off x="319169" y="741894"/>
            <a:ext cx="83935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10744"/>
            <a:ext cx="8229600" cy="5966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000" b="1" dirty="0" smtClean="0">
                <a:latin typeface="Arial" pitchFamily="34" charset="0"/>
                <a:cs typeface="Arial" pitchFamily="34" charset="0"/>
              </a:rPr>
              <a:t>Alpha and Beta Sensor (deg)</a:t>
            </a: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6772955" y="5933535"/>
          <a:ext cx="965200" cy="266700"/>
        </p:xfrm>
        <a:graphic>
          <a:graphicData uri="http://schemas.openxmlformats.org/presentationml/2006/ole">
            <p:oleObj spid="_x0000_s36866" name="Equation" r:id="rId7" imgW="965160" imgH="266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4935" y="1228045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8665" y="4112055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4935" y="4112055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8665" y="1228045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004935" y="3808475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2000 ft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4938665" y="3808475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0 ft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4938665" y="924465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10,000 ft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1004935" y="924465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No DFS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10800000" flipV="1">
            <a:off x="319169" y="741894"/>
            <a:ext cx="83935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110744"/>
            <a:ext cx="8229600" cy="5966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000" b="1" dirty="0" smtClean="0">
                <a:latin typeface="Arial" pitchFamily="34" charset="0"/>
                <a:cs typeface="Arial" pitchFamily="34" charset="0"/>
              </a:rPr>
              <a:t>Incremental Forces, </a:t>
            </a:r>
            <a:r>
              <a:rPr lang="el-GR" sz="3000" b="1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3000" b="1" baseline="-25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3000" b="1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3000" b="1" baseline="-25000" dirty="0" err="1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3000" b="1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3000" b="1" baseline="-25000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(lb)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6848850" y="5970415"/>
          <a:ext cx="965200" cy="266700"/>
        </p:xfrm>
        <a:graphic>
          <a:graphicData uri="http://schemas.openxmlformats.org/presentationml/2006/ole">
            <p:oleObj spid="_x0000_s37890" name="Equation" r:id="rId7" imgW="965160" imgH="266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935" y="1228045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8665" y="4112055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4935" y="4112055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8665" y="1228045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004935" y="3808475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2000 ft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4938665" y="3808475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0 ft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4938665" y="924465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10,000 ft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1004935" y="924465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No DFS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10800000" flipV="1">
            <a:off x="319169" y="741894"/>
            <a:ext cx="83935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110744"/>
            <a:ext cx="8229600" cy="5966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000" b="1" dirty="0" smtClean="0">
                <a:latin typeface="Arial" pitchFamily="34" charset="0"/>
                <a:cs typeface="Arial" pitchFamily="34" charset="0"/>
              </a:rPr>
              <a:t>Incremental Moments, </a:t>
            </a:r>
            <a:r>
              <a:rPr lang="el-GR" sz="3000" b="1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3000" b="1" baseline="-25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3000" b="1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3000" b="1" baseline="-25000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3000" b="1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3000" b="1" baseline="-25000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(ft lb)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0" y="58988"/>
            <a:ext cx="9144000" cy="64837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000" b="1" dirty="0" smtClean="0">
                <a:latin typeface="Arial" pitchFamily="34" charset="0"/>
                <a:cs typeface="Arial" pitchFamily="34" charset="0"/>
              </a:rPr>
              <a:t>Flexible Empty Fuel Simulation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96815" y="1030857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ZAERO flutter prediction is 1044 ft, 2.56 Hz</a:t>
            </a:r>
          </a:p>
          <a:p>
            <a:pPr eaLnBrk="1" hangingPunct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ASE flutter prediction is 728 ft, 2.58 Hz</a:t>
            </a:r>
          </a:p>
          <a:p>
            <a:pPr eaLnBrk="1" hangingPunct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DFS altitude is set to -1000, 1000, and 10000 ft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10800000" flipV="1">
            <a:off x="319169" y="741894"/>
            <a:ext cx="83935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935" y="1228045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4935" y="4112055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8665" y="4112055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8665" y="1228045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004935" y="3808475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ft</a:t>
            </a:r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4938665" y="3808475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-1000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ft</a:t>
            </a: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4938665" y="924465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10,000 ft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004935" y="924465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No DFS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10800000" flipV="1">
            <a:off x="319169" y="741894"/>
            <a:ext cx="83935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10744"/>
            <a:ext cx="8229600" cy="596628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atin typeface="Arial" pitchFamily="34" charset="0"/>
                <a:cs typeface="Arial" pitchFamily="34" charset="0"/>
              </a:rPr>
              <a:t>Pitch Rate, q, Command and Sensor (deg/s)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90500" y="1009133"/>
            <a:ext cx="8332398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just" defTabSz="347663" eaLnBrk="1" hangingPunct="1">
              <a:spcAft>
                <a:spcPts val="300"/>
              </a:spcAft>
              <a:buFontTx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Develop 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linear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Dynamic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Flight Simulation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(DFS)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tool for MAD/MUTT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defTabSz="347663" eaLnBrk="1" hangingPunct="1">
              <a:spcAft>
                <a:spcPts val="300"/>
              </a:spcAft>
              <a:buFontTx/>
              <a:buChar char="•"/>
            </a:pPr>
            <a:endParaRPr lang="en-US" sz="500" dirty="0">
              <a:latin typeface="Times New Roman" pitchFamily="18" charset="0"/>
              <a:cs typeface="Times New Roman" pitchFamily="18" charset="0"/>
            </a:endParaRPr>
          </a:p>
          <a:p>
            <a:pPr marL="633413" lvl="1" indent="-176213" algn="just" defTabSz="347663" eaLnBrk="1" hangingPunct="1">
              <a:spcAft>
                <a:spcPts val="300"/>
              </a:spcAft>
              <a:buFont typeface="Comic Sans MS" pitchFamily="66" charset="0"/>
              <a:buChar char="–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Combining the flight dynamics and aeroelastic models in a Simulink environment.  </a:t>
            </a:r>
          </a:p>
          <a:p>
            <a:pPr marL="633413" lvl="1" indent="-176213" algn="just" defTabSz="347663" eaLnBrk="1" hangingPunct="1">
              <a:spcAft>
                <a:spcPts val="300"/>
              </a:spcAft>
              <a:buFont typeface="Comic Sans MS" pitchFamily="66" charset="0"/>
              <a:buChar char="–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Capable of simulating the key aeroelastic coupling mechanisms between structural and unsteady aerodynamic effects with classical rigid-body dynamics. 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90500" y="2415447"/>
            <a:ext cx="8435915" cy="157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just" defTabSz="347663" eaLnBrk="1" hangingPunct="1">
              <a:spcAft>
                <a:spcPts val="300"/>
              </a:spcAft>
              <a:buFontTx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DFS should be formulated in principle by using commonly agreed terms from flight dynamics and aeroelasticity.</a:t>
            </a:r>
          </a:p>
          <a:p>
            <a:pPr marL="342900" indent="-342900" algn="just" defTabSz="347663" eaLnBrk="1" hangingPunct="1">
              <a:spcAft>
                <a:spcPts val="300"/>
              </a:spcAft>
              <a:buFontTx/>
              <a:buChar char="•"/>
            </a:pPr>
            <a:endParaRPr lang="en-US" sz="500" dirty="0">
              <a:latin typeface="Times New Roman" pitchFamily="18" charset="0"/>
              <a:cs typeface="Times New Roman" pitchFamily="18" charset="0"/>
            </a:endParaRPr>
          </a:p>
          <a:p>
            <a:pPr marL="633413" lvl="1" indent="-176213" algn="just" defTabSz="347663" eaLnBrk="1" hangingPunct="1">
              <a:spcAft>
                <a:spcPts val="300"/>
              </a:spcAft>
              <a:buFont typeface="Comic Sans MS" pitchFamily="66" charset="0"/>
              <a:buChar char="–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Leave the flight dynamic model with least change so that DFS remains in the framework of 6 DoF simulation.</a:t>
            </a:r>
          </a:p>
          <a:p>
            <a:pPr marL="633413" lvl="1" indent="-176213" algn="just" defTabSz="347663" eaLnBrk="1" hangingPunct="1">
              <a:spcAft>
                <a:spcPts val="300"/>
              </a:spcAft>
              <a:buFont typeface="Comic Sans MS" pitchFamily="66" charset="0"/>
              <a:buChar char="–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When the aeroelastic effects are removed, DFS reduces to the flight dynamic model.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90500" y="4176502"/>
            <a:ext cx="87709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 defTabSz="342900" eaLnBrk="1" hangingPunct="1">
              <a:spcAft>
                <a:spcPts val="300"/>
              </a:spcAft>
              <a:buFontTx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DFS can be used for: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33413" lvl="1" indent="-176213" algn="just" defTabSz="347663" eaLnBrk="1" hangingPunct="1">
              <a:spcAft>
                <a:spcPts val="300"/>
              </a:spcAft>
              <a:buFont typeface="Comic Sans MS" pitchFamily="66" charset="0"/>
              <a:buChar char="–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Control law development.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633413" lvl="1" indent="-176213" algn="just" defTabSz="347663" eaLnBrk="1" hangingPunct="1">
              <a:spcAft>
                <a:spcPts val="300"/>
              </a:spcAft>
              <a:buFont typeface="Comic Sans MS" pitchFamily="66" charset="0"/>
              <a:buChar char="–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Maneuvering flight simulation.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633413" lvl="1" indent="-176213" algn="just" defTabSz="347663" eaLnBrk="1" hangingPunct="1">
              <a:spcAft>
                <a:spcPts val="300"/>
              </a:spcAft>
              <a:buFont typeface="Comic Sans MS" pitchFamily="66" charset="0"/>
              <a:buChar char="–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Handling quality assessment.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254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Objectives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0800000" flipV="1">
            <a:off x="310543" y="802261"/>
            <a:ext cx="83935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4935" y="1228045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4935" y="4112055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8665" y="4112055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8665" y="1228045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004935" y="3808475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ft</a:t>
            </a:r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4938665" y="3808475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-1000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ft</a:t>
            </a: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4938665" y="924465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10,000 ft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004935" y="924465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No DFS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10800000" flipV="1">
            <a:off x="319169" y="741894"/>
            <a:ext cx="83935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10744"/>
            <a:ext cx="8229600" cy="596628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atin typeface="Arial" pitchFamily="34" charset="0"/>
                <a:cs typeface="Arial" pitchFamily="34" charset="0"/>
              </a:rPr>
              <a:t>Sym and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Antisym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Control Command (deg)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6759575" y="5934075"/>
          <a:ext cx="990600" cy="266700"/>
        </p:xfrm>
        <a:graphic>
          <a:graphicData uri="http://schemas.openxmlformats.org/presentationml/2006/ole">
            <p:oleObj spid="_x0000_s38914" name="Equation" r:id="rId7" imgW="990360" imgH="266400" progId="Equation.DSMT4">
              <p:embed/>
            </p:oleObj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2826415" y="5933535"/>
          <a:ext cx="990600" cy="266700"/>
        </p:xfrm>
        <a:graphic>
          <a:graphicData uri="http://schemas.openxmlformats.org/presentationml/2006/ole">
            <p:oleObj spid="_x0000_s38915" name="Equation" r:id="rId8" imgW="990360" imgH="266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4935" y="1228045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4935" y="4112055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8665" y="4112055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8665" y="1228045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004935" y="3808475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ft</a:t>
            </a:r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4938665" y="3808475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-1000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ft</a:t>
            </a: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4938665" y="924465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10,000 ft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004935" y="924465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No DFS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10800000" flipV="1">
            <a:off x="319169" y="741894"/>
            <a:ext cx="83935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10744"/>
            <a:ext cx="8229600" cy="596628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atin typeface="Arial" pitchFamily="34" charset="0"/>
                <a:cs typeface="Arial" pitchFamily="34" charset="0"/>
              </a:rPr>
              <a:t>Alpha and Beta Sensor (deg)</a:t>
            </a: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6759575" y="5934075"/>
          <a:ext cx="990600" cy="266700"/>
        </p:xfrm>
        <a:graphic>
          <a:graphicData uri="http://schemas.openxmlformats.org/presentationml/2006/ole">
            <p:oleObj spid="_x0000_s39938" name="Equation" r:id="rId7" imgW="990360" imgH="266400" progId="Equation.DSMT4">
              <p:embed/>
            </p:oleObj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2826415" y="5933535"/>
          <a:ext cx="990600" cy="266700"/>
        </p:xfrm>
        <a:graphic>
          <a:graphicData uri="http://schemas.openxmlformats.org/presentationml/2006/ole">
            <p:oleObj spid="_x0000_s39939" name="Equation" r:id="rId8" imgW="990360" imgH="266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4935" y="1228045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4935" y="4112055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8665" y="1228045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8665" y="4112055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1004935" y="3808475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ft</a:t>
            </a: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4938665" y="3808475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-1000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ft</a:t>
            </a:r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4938665" y="924465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10,000 ft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1004935" y="924465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No DFS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10800000" flipV="1">
            <a:off x="319169" y="741894"/>
            <a:ext cx="83935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10744"/>
            <a:ext cx="8229600" cy="596628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atin typeface="Arial" pitchFamily="34" charset="0"/>
                <a:cs typeface="Arial" pitchFamily="34" charset="0"/>
              </a:rPr>
              <a:t>Incremental Forces, </a:t>
            </a:r>
            <a:r>
              <a:rPr lang="el-GR" sz="3000" b="1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3000" b="1" baseline="-25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3000" b="1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3000" b="1" baseline="-25000" dirty="0" err="1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3000" b="1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3000" b="1" baseline="-25000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(lb)</a:t>
            </a: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5406845" y="5933535"/>
          <a:ext cx="990600" cy="266700"/>
        </p:xfrm>
        <a:graphic>
          <a:graphicData uri="http://schemas.openxmlformats.org/presentationml/2006/ole">
            <p:oleObj spid="_x0000_s40962" name="Equation" r:id="rId7" imgW="990360" imgH="266400" progId="Equation.DSMT4">
              <p:embed/>
            </p:oleObj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1460305" y="5933535"/>
          <a:ext cx="990600" cy="266700"/>
        </p:xfrm>
        <a:graphic>
          <a:graphicData uri="http://schemas.openxmlformats.org/presentationml/2006/ole">
            <p:oleObj spid="_x0000_s40963" name="Equation" r:id="rId8" imgW="990360" imgH="266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935" y="1228045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4935" y="4112055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8665" y="4112055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8665" y="1228045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004935" y="3808475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ft</a:t>
            </a:r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4938665" y="3808475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-1000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ft</a:t>
            </a: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4938665" y="924465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10,000 ft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004935" y="924465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No DFS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10800000" flipV="1">
            <a:off x="319169" y="741894"/>
            <a:ext cx="83935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10744"/>
            <a:ext cx="8229600" cy="596628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atin typeface="Arial" pitchFamily="34" charset="0"/>
                <a:cs typeface="Arial" pitchFamily="34" charset="0"/>
              </a:rPr>
              <a:t>Incremental Moments, </a:t>
            </a:r>
            <a:r>
              <a:rPr lang="el-GR" sz="3000" b="1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3000" b="1" baseline="-25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3000" b="1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3000" b="1" baseline="-25000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3000" b="1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3000" b="1" baseline="-25000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(ft lb)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10800000" flipV="1">
            <a:off x="319169" y="741894"/>
            <a:ext cx="83935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10744"/>
            <a:ext cx="8229600" cy="596628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atin typeface="Arial" pitchFamily="34" charset="0"/>
                <a:cs typeface="Arial" pitchFamily="34" charset="0"/>
              </a:rPr>
              <a:t>Future Work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45985" y="924465"/>
            <a:ext cx="8576135" cy="5540335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DFS can be used to evaluate the performance of flutter suppression and gust loads alleviation controllers for MAD/MUTT.</a:t>
            </a:r>
          </a:p>
          <a:p>
            <a:pPr algn="just" eaLnBrk="1" hangingPunct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 far, the state-space equation in DFS is constructed by the natural modes of each fuel condition.</a:t>
            </a:r>
          </a:p>
          <a:p>
            <a:pPr lvl="1"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DFS is defined in different modal coordinates at different fuel conditions.</a:t>
            </a:r>
          </a:p>
          <a:p>
            <a:pPr lvl="1"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This allows DFS to perform simulation only one point in the sky at one time.</a:t>
            </a:r>
          </a:p>
          <a:p>
            <a:pPr lvl="1"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If the state-space equations at all fuel conditions are constructed by one set of natural modes, for instance of the full fuel condition, DFS can perform a continuous simulation at all flight conditions by a multi-dimensional interpolation. </a:t>
            </a:r>
          </a:p>
          <a:p>
            <a:pPr lvl="1"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Through Mach number and altitudes</a:t>
            </a:r>
          </a:p>
          <a:p>
            <a:pPr lvl="1"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Through angles of attack and side slip angles</a:t>
            </a:r>
          </a:p>
          <a:p>
            <a:pPr lvl="1"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Through fuel conditions</a:t>
            </a:r>
          </a:p>
          <a:p>
            <a:pPr lvl="1"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Because of the real-time computational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capability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DFS, DFS can be plugged into a real-time simulator to train the pilot under aeroelastic effects.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304800" y="2743200"/>
            <a:ext cx="8610600" cy="1477328"/>
            <a:chOff x="304800" y="2743200"/>
            <a:chExt cx="8610600" cy="1477328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304800" y="2743200"/>
              <a:ext cx="8610600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168275" algn="just">
                <a:buFontTx/>
                <a:buChar char="•"/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Adds the structural oscillation,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i="1" baseline="-25000" dirty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, at the sensor locations to the sensor reading of rigid body motion.</a:t>
              </a:r>
            </a:p>
            <a:p>
              <a:pPr marL="228600" indent="-168275" algn="just">
                <a:buFontTx/>
                <a:buChar char="•"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  <a:p>
              <a:pPr marL="228600" indent="-168275" algn="just">
                <a:buFontTx/>
                <a:buChar char="•"/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Modifies the linear aeroelastic equations of motion as an aeroelastic solver to provide     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</a:p>
            <a:p>
              <a:pPr marL="228600" indent="-168275" algn="just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        ,       , and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i="1" baseline="-25000" dirty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baseline="-25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at each time step in the nonlinear flight simulation model.</a:t>
              </a:r>
            </a:p>
          </p:txBody>
        </p:sp>
        <p:graphicFrame>
          <p:nvGraphicFramePr>
            <p:cNvPr id="6" name="Object 11"/>
            <p:cNvGraphicFramePr>
              <a:graphicFrameLocks noChangeAspect="1"/>
            </p:cNvGraphicFramePr>
            <p:nvPr/>
          </p:nvGraphicFramePr>
          <p:xfrm>
            <a:off x="645003" y="3937000"/>
            <a:ext cx="342900" cy="215900"/>
          </p:xfrm>
          <a:graphic>
            <a:graphicData uri="http://schemas.openxmlformats.org/presentationml/2006/ole">
              <p:oleObj spid="_x0000_s1026" name="Equation" r:id="rId3" imgW="342720" imgH="215640" progId="Equation.DSMT4">
                <p:embed/>
              </p:oleObj>
            </a:graphicData>
          </a:graphic>
        </p:graphicFrame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1163638" y="4657725"/>
            <a:ext cx="5029200" cy="1747838"/>
            <a:chOff x="720" y="2934"/>
            <a:chExt cx="3168" cy="1101"/>
          </a:xfrm>
        </p:grpSpPr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1584" y="2934"/>
              <a:ext cx="1440" cy="6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1000" dirty="0"/>
            </a:p>
            <a:p>
              <a:pPr algn="ctr"/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Flight Dynamic</a:t>
              </a:r>
            </a:p>
            <a:p>
              <a:pPr algn="ctr"/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Model</a:t>
              </a:r>
            </a:p>
            <a:p>
              <a:pPr algn="ctr"/>
              <a:endParaRPr lang="en-US" sz="1000" dirty="0"/>
            </a:p>
          </p:txBody>
        </p:sp>
        <p:sp>
          <p:nvSpPr>
            <p:cNvPr id="15" name="TextBox 13"/>
            <p:cNvSpPr txBox="1">
              <a:spLocks noChangeArrowheads="1"/>
            </p:cNvSpPr>
            <p:nvPr/>
          </p:nvSpPr>
          <p:spPr bwMode="auto">
            <a:xfrm>
              <a:off x="1584" y="3702"/>
              <a:ext cx="1440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500" dirty="0"/>
            </a:p>
            <a:p>
              <a:pPr algn="ctr"/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Aeroelastic Solver</a:t>
              </a:r>
            </a:p>
            <a:p>
              <a:pPr algn="ctr"/>
              <a:endParaRPr lang="en-US" sz="500" dirty="0">
                <a:latin typeface="Comic Sans MS" pitchFamily="66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 rot="10800000">
              <a:off x="1296" y="3846"/>
              <a:ext cx="28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7"/>
            <p:cNvCxnSpPr>
              <a:cxnSpLocks noChangeShapeType="1"/>
            </p:cNvCxnSpPr>
            <p:nvPr/>
          </p:nvCxnSpPr>
          <p:spPr bwMode="auto">
            <a:xfrm rot="5400000" flipH="1" flipV="1">
              <a:off x="1057" y="3607"/>
              <a:ext cx="479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Straight Arrow Connector 19"/>
            <p:cNvCxnSpPr>
              <a:cxnSpLocks noChangeShapeType="1"/>
            </p:cNvCxnSpPr>
            <p:nvPr/>
          </p:nvCxnSpPr>
          <p:spPr bwMode="auto">
            <a:xfrm>
              <a:off x="720" y="3222"/>
              <a:ext cx="864" cy="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9" name="Straight Arrow Connector 26"/>
            <p:cNvCxnSpPr>
              <a:cxnSpLocks noChangeShapeType="1"/>
            </p:cNvCxnSpPr>
            <p:nvPr/>
          </p:nvCxnSpPr>
          <p:spPr bwMode="auto">
            <a:xfrm>
              <a:off x="1296" y="3366"/>
              <a:ext cx="288" cy="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0" name="Straight Arrow Connector 27"/>
            <p:cNvCxnSpPr>
              <a:cxnSpLocks noChangeShapeType="1"/>
            </p:cNvCxnSpPr>
            <p:nvPr/>
          </p:nvCxnSpPr>
          <p:spPr bwMode="auto">
            <a:xfrm>
              <a:off x="3024" y="3221"/>
              <a:ext cx="864" cy="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1" name="Straight Connector 29"/>
            <p:cNvCxnSpPr>
              <a:cxnSpLocks noChangeShapeType="1"/>
            </p:cNvCxnSpPr>
            <p:nvPr/>
          </p:nvCxnSpPr>
          <p:spPr bwMode="auto">
            <a:xfrm rot="5400000">
              <a:off x="3241" y="3533"/>
              <a:ext cx="624" cy="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" name="Straight Arrow Connector 31"/>
            <p:cNvCxnSpPr>
              <a:cxnSpLocks noChangeShapeType="1"/>
            </p:cNvCxnSpPr>
            <p:nvPr/>
          </p:nvCxnSpPr>
          <p:spPr bwMode="auto">
            <a:xfrm rot="10800000" flipV="1">
              <a:off x="3024" y="3846"/>
              <a:ext cx="528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aphicFrame>
          <p:nvGraphicFramePr>
            <p:cNvPr id="23" name="Object 14"/>
            <p:cNvGraphicFramePr>
              <a:graphicFrameLocks noChangeAspect="1"/>
            </p:cNvGraphicFramePr>
            <p:nvPr/>
          </p:nvGraphicFramePr>
          <p:xfrm>
            <a:off x="992" y="3384"/>
            <a:ext cx="216" cy="136"/>
          </p:xfrm>
          <a:graphic>
            <a:graphicData uri="http://schemas.openxmlformats.org/presentationml/2006/ole">
              <p:oleObj spid="_x0000_s1028" name="Equation" r:id="rId4" imgW="342720" imgH="215640" progId="Equation.DSMT4">
                <p:embed/>
              </p:oleObj>
            </a:graphicData>
          </a:graphic>
        </p:graphicFrame>
        <p:graphicFrame>
          <p:nvGraphicFramePr>
            <p:cNvPr id="24" name="Object 15"/>
            <p:cNvGraphicFramePr>
              <a:graphicFrameLocks noChangeAspect="1"/>
            </p:cNvGraphicFramePr>
            <p:nvPr/>
          </p:nvGraphicFramePr>
          <p:xfrm>
            <a:off x="984" y="3544"/>
            <a:ext cx="256" cy="136"/>
          </p:xfrm>
          <a:graphic>
            <a:graphicData uri="http://schemas.openxmlformats.org/presentationml/2006/ole">
              <p:oleObj spid="_x0000_s1029" name="Equation" r:id="rId5" imgW="406080" imgH="215640" progId="Equation.DSMT4">
                <p:embed/>
              </p:oleObj>
            </a:graphicData>
          </a:graphic>
        </p:graphicFrame>
        <p:graphicFrame>
          <p:nvGraphicFramePr>
            <p:cNvPr id="25" name="Object 16"/>
            <p:cNvGraphicFramePr>
              <a:graphicFrameLocks noChangeAspect="1"/>
            </p:cNvGraphicFramePr>
            <p:nvPr/>
          </p:nvGraphicFramePr>
          <p:xfrm>
            <a:off x="1020" y="3722"/>
            <a:ext cx="184" cy="184"/>
          </p:xfrm>
          <a:graphic>
            <a:graphicData uri="http://schemas.openxmlformats.org/presentationml/2006/ole">
              <p:oleObj spid="_x0000_s1030" name="Equation" r:id="rId6" imgW="291960" imgH="291960" progId="Equation.DSMT4">
                <p:embed/>
              </p:oleObj>
            </a:graphicData>
          </a:graphic>
        </p:graphicFrame>
      </p:grpSp>
      <p:sp>
        <p:nvSpPr>
          <p:cNvPr id="11" name="TextBox 34"/>
          <p:cNvSpPr txBox="1">
            <a:spLocks noChangeArrowheads="1"/>
          </p:cNvSpPr>
          <p:nvPr/>
        </p:nvSpPr>
        <p:spPr bwMode="auto">
          <a:xfrm>
            <a:off x="5816661" y="5410204"/>
            <a:ext cx="26276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Airframe state,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control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surface deflection, 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3"/>
          <p:cNvGraphicFramePr>
            <a:graphicFrameLocks noChangeAspect="1"/>
          </p:cNvGraphicFramePr>
          <p:nvPr/>
        </p:nvGraphicFramePr>
        <p:xfrm>
          <a:off x="7272938" y="5460106"/>
          <a:ext cx="304800" cy="279400"/>
        </p:xfrm>
        <a:graphic>
          <a:graphicData uri="http://schemas.openxmlformats.org/presentationml/2006/ole">
            <p:oleObj spid="_x0000_s1031" name="Equation" r:id="rId7" imgW="304560" imgH="279360" progId="Equation.DSMT4">
              <p:embed/>
            </p:oleObj>
          </a:graphicData>
        </a:graphic>
      </p:graphicFrame>
      <p:graphicFrame>
        <p:nvGraphicFramePr>
          <p:cNvPr id="13" name="Object 17"/>
          <p:cNvGraphicFramePr>
            <a:graphicFrameLocks noChangeAspect="1"/>
          </p:cNvGraphicFramePr>
          <p:nvPr/>
        </p:nvGraphicFramePr>
        <p:xfrm>
          <a:off x="7611036" y="5761042"/>
          <a:ext cx="177800" cy="228600"/>
        </p:xfrm>
        <a:graphic>
          <a:graphicData uri="http://schemas.openxmlformats.org/presentationml/2006/ole">
            <p:oleObj spid="_x0000_s1032" name="Equation" r:id="rId8" imgW="177480" imgH="228600" progId="Equation.DSMT4">
              <p:embed/>
            </p:oleObj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304800" y="838200"/>
            <a:ext cx="8686800" cy="1731963"/>
            <a:chOff x="304800" y="838200"/>
            <a:chExt cx="8686800" cy="1731963"/>
          </a:xfrm>
        </p:grpSpPr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304800" y="838200"/>
              <a:ext cx="868680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168275"/>
              <a:endParaRPr lang="en-US" sz="1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28600" indent="-168275" algn="just">
                <a:buFontTx/>
                <a:buChar char="•"/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Incorporates the add-on incremental forces and moments,     and     , due to aeroelastic effects in the nonlinear flight simulation model. </a:t>
              </a:r>
            </a:p>
          </p:txBody>
        </p:sp>
        <p:graphicFrame>
          <p:nvGraphicFramePr>
            <p:cNvPr id="28" name="Object 9"/>
            <p:cNvGraphicFramePr>
              <a:graphicFrameLocks noChangeAspect="1"/>
            </p:cNvGraphicFramePr>
            <p:nvPr/>
          </p:nvGraphicFramePr>
          <p:xfrm>
            <a:off x="6027738" y="1079500"/>
            <a:ext cx="342900" cy="215900"/>
          </p:xfrm>
          <a:graphic>
            <a:graphicData uri="http://schemas.openxmlformats.org/presentationml/2006/ole">
              <p:oleObj spid="_x0000_s1033" name="Equation" r:id="rId9" imgW="342720" imgH="215640" progId="Equation.DSMT4">
                <p:embed/>
              </p:oleObj>
            </a:graphicData>
          </a:graphic>
        </p:graphicFrame>
        <p:graphicFrame>
          <p:nvGraphicFramePr>
            <p:cNvPr id="29" name="Object 10"/>
            <p:cNvGraphicFramePr>
              <a:graphicFrameLocks noChangeAspect="1"/>
            </p:cNvGraphicFramePr>
            <p:nvPr/>
          </p:nvGraphicFramePr>
          <p:xfrm>
            <a:off x="6748941" y="1070186"/>
            <a:ext cx="406400" cy="215900"/>
          </p:xfrm>
          <a:graphic>
            <a:graphicData uri="http://schemas.openxmlformats.org/presentationml/2006/ole">
              <p:oleObj spid="_x0000_s1034" name="Equation" r:id="rId10" imgW="406080" imgH="215640" progId="Equation.DSMT4">
                <p:embed/>
              </p:oleObj>
            </a:graphicData>
          </a:graphic>
        </p:graphicFrame>
        <p:graphicFrame>
          <p:nvGraphicFramePr>
            <p:cNvPr id="30" name="Object 30"/>
            <p:cNvGraphicFramePr>
              <a:graphicFrameLocks noChangeAspect="1"/>
            </p:cNvGraphicFramePr>
            <p:nvPr/>
          </p:nvGraphicFramePr>
          <p:xfrm>
            <a:off x="2871788" y="1778000"/>
            <a:ext cx="3354387" cy="792163"/>
          </p:xfrm>
          <a:graphic>
            <a:graphicData uri="http://schemas.openxmlformats.org/presentationml/2006/ole">
              <p:oleObj spid="_x0000_s1035" name="Equation" r:id="rId11" imgW="2145960" imgH="507960" progId="Equation.DSMT4">
                <p:embed/>
              </p:oleObj>
            </a:graphicData>
          </a:graphic>
        </p:graphicFrame>
      </p:grpSp>
      <p:sp>
        <p:nvSpPr>
          <p:cNvPr id="31" name="TextBox 30"/>
          <p:cNvSpPr txBox="1"/>
          <p:nvPr/>
        </p:nvSpPr>
        <p:spPr>
          <a:xfrm>
            <a:off x="0" y="11254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The Approach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10800000" flipV="1">
            <a:off x="310543" y="802261"/>
            <a:ext cx="83935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10"/>
          <p:cNvGraphicFramePr>
            <a:graphicFrameLocks noChangeAspect="1"/>
          </p:cNvGraphicFramePr>
          <p:nvPr/>
        </p:nvGraphicFramePr>
        <p:xfrm>
          <a:off x="1026752" y="3939907"/>
          <a:ext cx="406400" cy="215900"/>
        </p:xfrm>
        <a:graphic>
          <a:graphicData uri="http://schemas.openxmlformats.org/presentationml/2006/ole">
            <p:oleObj spid="_x0000_s1036" name="Equation" r:id="rId12" imgW="406080" imgH="215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0" y="40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" pitchFamily="34" charset="0"/>
                <a:cs typeface="Arial" pitchFamily="34" charset="0"/>
              </a:rPr>
              <a:t>Time-Domain Aeroservoelastic </a:t>
            </a:r>
          </a:p>
          <a:p>
            <a:pPr algn="ctr"/>
            <a:r>
              <a:rPr lang="en-US" sz="3000" b="1" dirty="0" smtClean="0">
                <a:latin typeface="Arial" pitchFamily="34" charset="0"/>
                <a:cs typeface="Arial" pitchFamily="34" charset="0"/>
              </a:rPr>
              <a:t>Equations of Motion (I)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10800000" flipV="1">
            <a:off x="336422" y="1035178"/>
            <a:ext cx="83935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60" name="Object 14"/>
          <p:cNvGraphicFramePr>
            <a:graphicFrameLocks noChangeAspect="1"/>
          </p:cNvGraphicFramePr>
          <p:nvPr/>
        </p:nvGraphicFramePr>
        <p:xfrm>
          <a:off x="976313" y="4626260"/>
          <a:ext cx="5459412" cy="1866900"/>
        </p:xfrm>
        <a:graphic>
          <a:graphicData uri="http://schemas.openxmlformats.org/presentationml/2006/ole">
            <p:oleObj spid="_x0000_s2060" name="Equation" r:id="rId3" imgW="5448240" imgH="1866600" progId="Equation.DSMT4">
              <p:embed/>
            </p:oleObj>
          </a:graphicData>
        </a:graphic>
      </p:graphicFrame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84030" y="1062494"/>
            <a:ext cx="86868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168275"/>
            <a:endParaRPr lang="en-US" sz="1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168275" algn="just">
              <a:buFontTx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frequency-domain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Generalized Aerodynamics Forces (GAF) are transformed to the time domain via the Rational Function Approximation (RFA).</a:t>
            </a:r>
          </a:p>
          <a:p>
            <a:pPr marL="228600" indent="-168275" algn="just">
              <a:buFontTx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28600" indent="-168275" algn="just">
              <a:buFontTx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168275" algn="just">
              <a:buFontTx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168275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where                                                       is the aerodynamic lag states.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181154" y="2991873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168275"/>
            <a:endParaRPr lang="en-US" sz="1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168275" algn="just">
              <a:buFontTx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Two methods for RFA are available in the ZAERO ASE module</a:t>
            </a:r>
          </a:p>
          <a:p>
            <a:pPr marL="685800" lvl="1" indent="-168275" algn="just">
              <a:buFont typeface="Arial" pitchFamily="34" charset="0"/>
              <a:buChar char="‒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Minimum State Method</a:t>
            </a:r>
          </a:p>
          <a:p>
            <a:pPr marL="685800" lvl="1" indent="-168275" algn="just">
              <a:buFont typeface="Arial" pitchFamily="34" charset="0"/>
              <a:buChar char="‒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Roger’s Method</a:t>
            </a: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72528" y="3992569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168275"/>
            <a:endParaRPr lang="en-US" sz="1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168275" algn="just">
              <a:buFontTx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Combining the time-domain RFA with the structural equation yields:</a:t>
            </a:r>
          </a:p>
        </p:txBody>
      </p:sp>
      <p:graphicFrame>
        <p:nvGraphicFramePr>
          <p:cNvPr id="2061" name="Object 14"/>
          <p:cNvGraphicFramePr>
            <a:graphicFrameLocks noChangeAspect="1"/>
          </p:cNvGraphicFramePr>
          <p:nvPr/>
        </p:nvGraphicFramePr>
        <p:xfrm>
          <a:off x="699092" y="1813671"/>
          <a:ext cx="7202488" cy="673100"/>
        </p:xfrm>
        <a:graphic>
          <a:graphicData uri="http://schemas.openxmlformats.org/presentationml/2006/ole">
            <p:oleObj spid="_x0000_s2061" name="Equation" r:id="rId4" imgW="7188120" imgH="672840" progId="Equation.DSMT4">
              <p:embed/>
            </p:oleObj>
          </a:graphicData>
        </a:graphic>
      </p:graphicFrame>
      <p:graphicFrame>
        <p:nvGraphicFramePr>
          <p:cNvPr id="2062" name="Object 14"/>
          <p:cNvGraphicFramePr>
            <a:graphicFrameLocks noChangeAspect="1"/>
          </p:cNvGraphicFramePr>
          <p:nvPr/>
        </p:nvGraphicFramePr>
        <p:xfrm>
          <a:off x="1111250" y="2432050"/>
          <a:ext cx="3041650" cy="673100"/>
        </p:xfrm>
        <a:graphic>
          <a:graphicData uri="http://schemas.openxmlformats.org/presentationml/2006/ole">
            <p:oleObj spid="_x0000_s2062" name="Equation" r:id="rId5" imgW="3035160" imgH="6728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0" y="40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" pitchFamily="34" charset="0"/>
                <a:cs typeface="Arial" pitchFamily="34" charset="0"/>
              </a:rPr>
              <a:t>Time-Domain Aeroservoelastic </a:t>
            </a:r>
          </a:p>
          <a:p>
            <a:pPr algn="ctr"/>
            <a:r>
              <a:rPr lang="en-US" sz="3000" b="1" dirty="0" smtClean="0">
                <a:latin typeface="Arial" pitchFamily="34" charset="0"/>
                <a:cs typeface="Arial" pitchFamily="34" charset="0"/>
              </a:rPr>
              <a:t>Equations of Motion (II)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10800000" flipV="1">
            <a:off x="336422" y="1035178"/>
            <a:ext cx="83935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14300" y="1013417"/>
            <a:ext cx="882015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Defining an aeroelastic state vector as</a:t>
            </a:r>
          </a:p>
          <a:p>
            <a:pPr marL="171450" indent="-171450" algn="just">
              <a:buFont typeface="Arial" charset="0"/>
              <a:buChar char="•"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Arial" charset="0"/>
              <a:buChar char="•"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ASE state-space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equations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are formulated: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Arial" charset="0"/>
              <a:buChar char="•"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Arial" charset="0"/>
              <a:buChar char="•"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	where</a:t>
            </a:r>
          </a:p>
          <a:p>
            <a:pPr marL="171450" indent="-171450" algn="just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/>
            <a:endParaRPr lang="en-US" sz="5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	and</a:t>
            </a:r>
          </a:p>
          <a:p>
            <a:pPr marL="171450" indent="-171450" algn="just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number of states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is                        if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Minimum State Method is used and is                          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if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Roger's Method is used.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121344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946150" y="1291230"/>
          <a:ext cx="1355725" cy="350837"/>
        </p:xfrm>
        <a:graphic>
          <a:graphicData uri="http://schemas.openxmlformats.org/presentationml/2006/ole">
            <p:oleObj spid="_x0000_s3074" name="Equation" r:id="rId3" imgW="1358640" imgH="355320" progId="Equation.DSMT4">
              <p:embed/>
            </p:oleObj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949325" y="1994492"/>
          <a:ext cx="2273300" cy="314325"/>
        </p:xfrm>
        <a:graphic>
          <a:graphicData uri="http://schemas.openxmlformats.org/presentationml/2006/ole">
            <p:oleObj spid="_x0000_s3075" name="Equation" r:id="rId4" imgW="2273040" imgH="317160" progId="Equation.DSMT4">
              <p:embed/>
            </p:oleObj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949325" y="2473325"/>
          <a:ext cx="1244600" cy="352425"/>
        </p:xfrm>
        <a:graphic>
          <a:graphicData uri="http://schemas.openxmlformats.org/presentationml/2006/ole">
            <p:oleObj spid="_x0000_s3076" name="Equation" r:id="rId5" imgW="1244520" imgH="355320" progId="Equation.DSMT4">
              <p:embed/>
            </p:oleObj>
          </a:graphicData>
        </a:graphic>
      </p:graphicFrame>
      <p:graphicFrame>
        <p:nvGraphicFramePr>
          <p:cNvPr id="12" name="Object 14"/>
          <p:cNvGraphicFramePr>
            <a:graphicFrameLocks noChangeAspect="1"/>
          </p:cNvGraphicFramePr>
          <p:nvPr/>
        </p:nvGraphicFramePr>
        <p:xfrm>
          <a:off x="987425" y="2838240"/>
          <a:ext cx="5930900" cy="1454150"/>
        </p:xfrm>
        <a:graphic>
          <a:graphicData uri="http://schemas.openxmlformats.org/presentationml/2006/ole">
            <p:oleObj spid="_x0000_s3077" name="Equation" r:id="rId6" imgW="5930640" imgH="1460160" progId="Equation.DSMT4">
              <p:embed/>
            </p:oleObj>
          </a:graphicData>
        </a:graphic>
      </p:graphicFrame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0" y="122296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graphicFrame>
        <p:nvGraphicFramePr>
          <p:cNvPr id="15" name="Object 17"/>
          <p:cNvGraphicFramePr>
            <a:graphicFrameLocks noChangeAspect="1"/>
          </p:cNvGraphicFramePr>
          <p:nvPr/>
        </p:nvGraphicFramePr>
        <p:xfrm>
          <a:off x="968375" y="4375361"/>
          <a:ext cx="5529263" cy="1150937"/>
        </p:xfrm>
        <a:graphic>
          <a:graphicData uri="http://schemas.openxmlformats.org/presentationml/2006/ole">
            <p:oleObj spid="_x0000_s3078" name="Equation" r:id="rId7" imgW="5537160" imgH="1155600" progId="Equation.DSMT4">
              <p:embed/>
            </p:oleObj>
          </a:graphicData>
        </a:graphic>
      </p:graphicFrame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0" y="99436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938213" y="5713680"/>
          <a:ext cx="2103437" cy="546100"/>
        </p:xfrm>
        <a:graphic>
          <a:graphicData uri="http://schemas.openxmlformats.org/presentationml/2006/ole">
            <p:oleObj spid="_x0000_s3079" name="Equation" r:id="rId8" imgW="2095200" imgH="545760" progId="Equation.DSMT4">
              <p:embed/>
            </p:oleObj>
          </a:graphicData>
        </a:graphic>
      </p:graphicFrame>
      <p:graphicFrame>
        <p:nvGraphicFramePr>
          <p:cNvPr id="20" name="Object 23"/>
          <p:cNvGraphicFramePr>
            <a:graphicFrameLocks noChangeAspect="1"/>
          </p:cNvGraphicFramePr>
          <p:nvPr/>
        </p:nvGraphicFramePr>
        <p:xfrm>
          <a:off x="2082801" y="6260468"/>
          <a:ext cx="931863" cy="261937"/>
        </p:xfrm>
        <a:graphic>
          <a:graphicData uri="http://schemas.openxmlformats.org/presentationml/2006/ole">
            <p:oleObj spid="_x0000_s3080" name="Equation" r:id="rId9" imgW="927000" imgH="266400" progId="Equation.DSMT4">
              <p:embed/>
            </p:oleObj>
          </a:graphicData>
        </a:graphic>
      </p:graphicFrame>
      <p:graphicFrame>
        <p:nvGraphicFramePr>
          <p:cNvPr id="21" name="Object 26"/>
          <p:cNvGraphicFramePr>
            <a:graphicFrameLocks noChangeAspect="1"/>
          </p:cNvGraphicFramePr>
          <p:nvPr/>
        </p:nvGraphicFramePr>
        <p:xfrm>
          <a:off x="6315575" y="6257083"/>
          <a:ext cx="1292225" cy="263525"/>
        </p:xfrm>
        <a:graphic>
          <a:graphicData uri="http://schemas.openxmlformats.org/presentationml/2006/ole">
            <p:oleObj spid="_x0000_s3081" name="Equation" r:id="rId10" imgW="1282680" imgH="266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60140" y="1150955"/>
            <a:ext cx="838200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algn="just" defTabSz="347663"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Rigid body modes of the linear aeroelastic equations of motion are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usually computed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by the finite element analysis and defined in the principle axis.</a:t>
            </a:r>
          </a:p>
          <a:p>
            <a:pPr marL="1090613" lvl="2" indent="-176213" defTabSz="347663">
              <a:spcAft>
                <a:spcPts val="300"/>
              </a:spcAft>
              <a:buFont typeface="Comic Sans MS" pitchFamily="66" charset="0"/>
              <a:buChar char="–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To be consistent with the flight dynamic model, they must be transformed to the  airframe states such as         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…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etc.    </a:t>
            </a:r>
          </a:p>
          <a:p>
            <a:pPr marL="1090613" lvl="2" indent="-176213" defTabSz="347663">
              <a:spcAft>
                <a:spcPts val="300"/>
              </a:spcAft>
              <a:buFont typeface="Comic Sans MS" pitchFamily="66" charset="0"/>
              <a:buChar char="–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generalized mass matrix of the rigid body modes, usually a diagonal matrix, needs to be converted to the rigid body mass matrix that involves the inertial  cross products such as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i="1" baseline="-25000" dirty="0">
                <a:latin typeface="Times New Roman" pitchFamily="18" charset="0"/>
                <a:cs typeface="Times New Roman" pitchFamily="18" charset="0"/>
              </a:rPr>
              <a:t>xz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i="1" baseline="-25000" dirty="0">
                <a:latin typeface="Times New Roman" pitchFamily="18" charset="0"/>
                <a:cs typeface="Times New Roman" pitchFamily="18" charset="0"/>
              </a:rPr>
              <a:t>yz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…, etc.     </a:t>
            </a:r>
          </a:p>
        </p:txBody>
      </p:sp>
      <p:graphicFrame>
        <p:nvGraphicFramePr>
          <p:cNvPr id="5" name="Object 14"/>
          <p:cNvGraphicFramePr>
            <a:graphicFrameLocks noChangeAspect="1"/>
          </p:cNvGraphicFramePr>
          <p:nvPr/>
        </p:nvGraphicFramePr>
        <p:xfrm>
          <a:off x="3282950" y="2052638"/>
          <a:ext cx="990600" cy="241300"/>
        </p:xfrm>
        <a:graphic>
          <a:graphicData uri="http://schemas.openxmlformats.org/presentationml/2006/ole">
            <p:oleObj spid="_x0000_s4098" name="Equation" r:id="rId3" imgW="990360" imgH="241200" progId="Equation.DSMT4">
              <p:embed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0777" y="3187718"/>
            <a:ext cx="838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algn="just" defTabSz="347663" eaLnBrk="1" hangingPunct="1">
              <a:buFont typeface="Arial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rigid-body aerodynamics computed by the unsteady aerodynamic methods should be replaced by the wind tunnel data.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80777" y="3978293"/>
            <a:ext cx="83820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algn="just" defTabSz="347663"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Gravity should be in the aeroelastic solver.</a:t>
            </a:r>
          </a:p>
          <a:p>
            <a:pPr marL="1090613" lvl="2" indent="-176213" defTabSz="347663">
              <a:spcAft>
                <a:spcPts val="300"/>
              </a:spcAft>
              <a:buFont typeface="Comic Sans MS" pitchFamily="66" charset="0"/>
              <a:buChar char="–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linear aeroelastic equations of motion lacks the gravity term.</a:t>
            </a:r>
          </a:p>
          <a:p>
            <a:pPr marL="1090613" lvl="2" indent="-176213" defTabSz="347663">
              <a:spcAft>
                <a:spcPts val="300"/>
              </a:spcAft>
              <a:buFont typeface="Comic Sans MS" pitchFamily="66" charset="0"/>
              <a:buChar char="–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Without the gravity term, phugoid mode can not be accurately recovered by  the  aeroelastic solver.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60140" y="5246705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algn="just" defTabSz="347663" eaLnBrk="1" hangingPunct="1">
              <a:buFont typeface="Arial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If the flight dynamic model is already incorporated with static aeroelastic effects, these effects must be excluded from aeroelastic solver.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628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" pitchFamily="34" charset="0"/>
                <a:cs typeface="Arial" pitchFamily="34" charset="0"/>
              </a:rPr>
              <a:t>Technical Issues Involved in the Development </a:t>
            </a:r>
          </a:p>
          <a:p>
            <a:pPr algn="ctr"/>
            <a:r>
              <a:rPr lang="en-US" sz="3000" b="1" dirty="0" smtClean="0">
                <a:latin typeface="Arial" pitchFamily="34" charset="0"/>
                <a:cs typeface="Arial" pitchFamily="34" charset="0"/>
              </a:rPr>
              <a:t>of Aeroelastic Solver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0800000" flipV="1">
            <a:off x="336422" y="1035178"/>
            <a:ext cx="83935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0" y="121344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0" y="122296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0" y="99436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-822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" pitchFamily="34" charset="0"/>
                <a:cs typeface="Arial" pitchFamily="34" charset="0"/>
              </a:rPr>
              <a:t>Transformation of Rigid-Body Modes </a:t>
            </a:r>
          </a:p>
          <a:p>
            <a:pPr algn="ctr"/>
            <a:r>
              <a:rPr lang="en-US" sz="3000" b="1" dirty="0" smtClean="0">
                <a:latin typeface="Arial" pitchFamily="34" charset="0"/>
                <a:cs typeface="Arial" pitchFamily="34" charset="0"/>
              </a:rPr>
              <a:t>to Airframe States 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0800000" flipV="1">
            <a:off x="336422" y="1035178"/>
            <a:ext cx="83935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0" y="121344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0" y="122296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0" y="99436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04799" y="1165988"/>
            <a:ext cx="848551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just" eaLnBrk="1" hangingPunct="1">
              <a:spcBef>
                <a:spcPct val="50000"/>
              </a:spcBef>
              <a:buFontTx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Based on the work by Baldelli, Chen, and Panza (Baldelli, Chen, Panza,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Journal of Aircraft,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Vol. 43, No. 3,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May-June 2006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a transformation matrix [T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] can be formulated that transforms the rigid-body modes in the principle  axis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to airframe status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.  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2675" y="1970851"/>
            <a:ext cx="18351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4738" y="1970851"/>
            <a:ext cx="1930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4250" y="2004188"/>
            <a:ext cx="163195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28454" y="4426503"/>
            <a:ext cx="3733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For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Symmetric Maneuvers [T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] is defined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as:</a:t>
            </a:r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Object 10"/>
          <p:cNvGraphicFramePr>
            <a:graphicFrameLocks noChangeAspect="1"/>
          </p:cNvGraphicFramePr>
          <p:nvPr/>
        </p:nvGraphicFramePr>
        <p:xfrm>
          <a:off x="792163" y="4789488"/>
          <a:ext cx="3017837" cy="1554162"/>
        </p:xfrm>
        <a:graphic>
          <a:graphicData uri="http://schemas.openxmlformats.org/presentationml/2006/ole">
            <p:oleObj spid="_x0000_s5123" name="Equation" r:id="rId6" imgW="4025880" imgH="2070000" progId="Equation.DSMT4">
              <p:embed/>
            </p:oleObj>
          </a:graphicData>
        </a:graphic>
      </p:graphicFrame>
      <p:graphicFrame>
        <p:nvGraphicFramePr>
          <p:cNvPr id="20" name="Object 14"/>
          <p:cNvGraphicFramePr>
            <a:graphicFrameLocks noChangeAspect="1"/>
          </p:cNvGraphicFramePr>
          <p:nvPr/>
        </p:nvGraphicFramePr>
        <p:xfrm>
          <a:off x="5165725" y="4865688"/>
          <a:ext cx="2911475" cy="1484312"/>
        </p:xfrm>
        <a:graphic>
          <a:graphicData uri="http://schemas.openxmlformats.org/presentationml/2006/ole">
            <p:oleObj spid="_x0000_s5124" name="Equation" r:id="rId7" imgW="4012920" imgH="2044440" progId="Equation.DSMT4">
              <p:embed/>
            </p:oleObj>
          </a:graphicData>
        </a:graphic>
      </p:graphicFrame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724400" y="4452381"/>
            <a:ext cx="3962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Anti-Symmetric Maneuvers [T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] is defined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as:</a:t>
            </a:r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Object 20"/>
          <p:cNvGraphicFramePr>
            <a:graphicFrameLocks noChangeAspect="1"/>
          </p:cNvGraphicFramePr>
          <p:nvPr/>
        </p:nvGraphicFramePr>
        <p:xfrm>
          <a:off x="5620106" y="1681657"/>
          <a:ext cx="254000" cy="279400"/>
        </p:xfrm>
        <a:graphic>
          <a:graphicData uri="http://schemas.openxmlformats.org/presentationml/2006/ole">
            <p:oleObj spid="_x0000_s5125" name="Equation" r:id="rId8" imgW="253800" imgH="279360" progId="Equation.DSMT4">
              <p:embed/>
            </p:oleObj>
          </a:graphicData>
        </a:graphic>
      </p:graphicFrame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914400" y="2537588"/>
            <a:ext cx="2286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(a)</a:t>
            </a:r>
          </a:p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Generalized Coordinates </a:t>
            </a:r>
          </a:p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of Rigid Body d.o.f. in FEM</a:t>
            </a:r>
          </a:p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Analysis (Principal Axis)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470248" y="2537588"/>
            <a:ext cx="21527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(b)</a:t>
            </a:r>
          </a:p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Rigid Body d.o.f. in Body Axis:</a:t>
            </a:r>
          </a:p>
        </p:txBody>
      </p:sp>
      <p:sp>
        <p:nvSpPr>
          <p:cNvPr id="36" name="TextBox 41"/>
          <p:cNvSpPr txBox="1">
            <a:spLocks noChangeArrowheads="1"/>
          </p:cNvSpPr>
          <p:nvPr/>
        </p:nvSpPr>
        <p:spPr bwMode="auto">
          <a:xfrm>
            <a:off x="6299584" y="2532826"/>
            <a:ext cx="12009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(c)</a:t>
            </a:r>
          </a:p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Airframe States: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003300" y="3432175"/>
            <a:ext cx="7213600" cy="946150"/>
            <a:chOff x="1003300" y="3389045"/>
            <a:chExt cx="7213600" cy="946150"/>
          </a:xfrm>
        </p:grpSpPr>
        <p:graphicFrame>
          <p:nvGraphicFramePr>
            <p:cNvPr id="25" name="Object 21"/>
            <p:cNvGraphicFramePr>
              <a:graphicFrameLocks noChangeAspect="1"/>
            </p:cNvGraphicFramePr>
            <p:nvPr/>
          </p:nvGraphicFramePr>
          <p:xfrm>
            <a:off x="1003300" y="3389045"/>
            <a:ext cx="1435100" cy="355600"/>
          </p:xfrm>
          <a:graphic>
            <a:graphicData uri="http://schemas.openxmlformats.org/presentationml/2006/ole">
              <p:oleObj spid="_x0000_s5126" name="Equation" r:id="rId9" imgW="1434960" imgH="355320" progId="Equation.DSMT4">
                <p:embed/>
              </p:oleObj>
            </a:graphicData>
          </a:graphic>
        </p:graphicFrame>
        <p:graphicFrame>
          <p:nvGraphicFramePr>
            <p:cNvPr id="26" name="Object 22"/>
            <p:cNvGraphicFramePr>
              <a:graphicFrameLocks noChangeAspect="1"/>
            </p:cNvGraphicFramePr>
            <p:nvPr/>
          </p:nvGraphicFramePr>
          <p:xfrm>
            <a:off x="1338263" y="3757345"/>
            <a:ext cx="1638300" cy="355600"/>
          </p:xfrm>
          <a:graphic>
            <a:graphicData uri="http://schemas.openxmlformats.org/presentationml/2006/ole">
              <p:oleObj spid="_x0000_s5127" name="Equation" r:id="rId10" imgW="1638000" imgH="355320" progId="Equation.DSMT4">
                <p:embed/>
              </p:oleObj>
            </a:graphicData>
          </a:graphic>
        </p:graphicFrame>
        <p:cxnSp>
          <p:nvCxnSpPr>
            <p:cNvPr id="27" name="Straight Connector 25"/>
            <p:cNvCxnSpPr>
              <a:cxnSpLocks noChangeShapeType="1"/>
            </p:cNvCxnSpPr>
            <p:nvPr/>
          </p:nvCxnSpPr>
          <p:spPr bwMode="auto">
            <a:xfrm rot="5400000">
              <a:off x="1029494" y="3871882"/>
              <a:ext cx="228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" name="Straight Arrow Connector 27"/>
            <p:cNvCxnSpPr>
              <a:cxnSpLocks noChangeShapeType="1"/>
            </p:cNvCxnSpPr>
            <p:nvPr/>
          </p:nvCxnSpPr>
          <p:spPr bwMode="auto">
            <a:xfrm>
              <a:off x="1143000" y="3985388"/>
              <a:ext cx="1524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aphicFrame>
          <p:nvGraphicFramePr>
            <p:cNvPr id="30" name="Object 23"/>
            <p:cNvGraphicFramePr>
              <a:graphicFrameLocks noChangeAspect="1"/>
            </p:cNvGraphicFramePr>
            <p:nvPr/>
          </p:nvGraphicFramePr>
          <p:xfrm>
            <a:off x="3454400" y="3401745"/>
            <a:ext cx="2032000" cy="330200"/>
          </p:xfrm>
          <a:graphic>
            <a:graphicData uri="http://schemas.openxmlformats.org/presentationml/2006/ole">
              <p:oleObj spid="_x0000_s5128" name="Equation" r:id="rId11" imgW="2031840" imgH="330120" progId="Equation.DSMT4">
                <p:embed/>
              </p:oleObj>
            </a:graphicData>
          </a:graphic>
        </p:graphicFrame>
        <p:cxnSp>
          <p:nvCxnSpPr>
            <p:cNvPr id="31" name="Straight Connector 31"/>
            <p:cNvCxnSpPr>
              <a:cxnSpLocks noChangeShapeType="1"/>
            </p:cNvCxnSpPr>
            <p:nvPr/>
          </p:nvCxnSpPr>
          <p:spPr bwMode="auto">
            <a:xfrm>
              <a:off x="3048000" y="3983801"/>
              <a:ext cx="533400" cy="158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3466307" y="3870294"/>
              <a:ext cx="2286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aphicFrame>
          <p:nvGraphicFramePr>
            <p:cNvPr id="33" name="Object 24"/>
            <p:cNvGraphicFramePr>
              <a:graphicFrameLocks noChangeAspect="1"/>
            </p:cNvGraphicFramePr>
            <p:nvPr/>
          </p:nvGraphicFramePr>
          <p:xfrm>
            <a:off x="4311650" y="3789095"/>
            <a:ext cx="1193800" cy="546100"/>
          </p:xfrm>
          <a:graphic>
            <a:graphicData uri="http://schemas.openxmlformats.org/presentationml/2006/ole">
              <p:oleObj spid="_x0000_s5129" name="Equation" r:id="rId12" imgW="1193760" imgH="545760" progId="Equation.DSMT4">
                <p:embed/>
              </p:oleObj>
            </a:graphicData>
          </a:graphic>
        </p:graphicFrame>
        <p:cxnSp>
          <p:nvCxnSpPr>
            <p:cNvPr id="34" name="Straight Connector 36"/>
            <p:cNvCxnSpPr>
              <a:cxnSpLocks noChangeShapeType="1"/>
            </p:cNvCxnSpPr>
            <p:nvPr/>
          </p:nvCxnSpPr>
          <p:spPr bwMode="auto">
            <a:xfrm rot="5400000">
              <a:off x="3505994" y="3908394"/>
              <a:ext cx="304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" name="Straight Arrow Connector 38"/>
            <p:cNvCxnSpPr>
              <a:cxnSpLocks noChangeShapeType="1"/>
            </p:cNvCxnSpPr>
            <p:nvPr/>
          </p:nvCxnSpPr>
          <p:spPr bwMode="auto">
            <a:xfrm>
              <a:off x="3657600" y="4061588"/>
              <a:ext cx="6096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aphicFrame>
          <p:nvGraphicFramePr>
            <p:cNvPr id="37" name="Object 25"/>
            <p:cNvGraphicFramePr>
              <a:graphicFrameLocks noChangeAspect="1"/>
            </p:cNvGraphicFramePr>
            <p:nvPr/>
          </p:nvGraphicFramePr>
          <p:xfrm>
            <a:off x="6019800" y="3414445"/>
            <a:ext cx="2197100" cy="304800"/>
          </p:xfrm>
          <a:graphic>
            <a:graphicData uri="http://schemas.openxmlformats.org/presentationml/2006/ole">
              <p:oleObj spid="_x0000_s5130" name="Equation" r:id="rId13" imgW="2197080" imgH="304560" progId="Equation.DSMT4">
                <p:embed/>
              </p:oleObj>
            </a:graphicData>
          </a:graphic>
        </p:graphicFrame>
        <p:cxnSp>
          <p:nvCxnSpPr>
            <p:cNvPr id="38" name="Straight Connector 48"/>
            <p:cNvCxnSpPr>
              <a:cxnSpLocks noChangeShapeType="1"/>
            </p:cNvCxnSpPr>
            <p:nvPr/>
          </p:nvCxnSpPr>
          <p:spPr bwMode="auto">
            <a:xfrm>
              <a:off x="5562600" y="4061588"/>
              <a:ext cx="609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" name="Straight Arrow Connector 50"/>
            <p:cNvCxnSpPr>
              <a:cxnSpLocks noChangeShapeType="1"/>
            </p:cNvCxnSpPr>
            <p:nvPr/>
          </p:nvCxnSpPr>
          <p:spPr bwMode="auto">
            <a:xfrm rot="5400000" flipH="1" flipV="1">
              <a:off x="6019801" y="3909188"/>
              <a:ext cx="304800" cy="31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41" name="Rectangle 40"/>
          <p:cNvSpPr/>
          <p:nvPr/>
        </p:nvSpPr>
        <p:spPr>
          <a:xfrm>
            <a:off x="672860" y="4433977"/>
            <a:ext cx="3355676" cy="19927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034951" y="4448354"/>
            <a:ext cx="3355676" cy="19927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3853131" y="1661755"/>
          <a:ext cx="228600" cy="317500"/>
        </p:xfrm>
        <a:graphic>
          <a:graphicData uri="http://schemas.openxmlformats.org/presentationml/2006/ole">
            <p:oleObj spid="_x0000_s5131" name="Equation" r:id="rId14" imgW="228600" imgH="3171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4058" y="-8223"/>
            <a:ext cx="8324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" pitchFamily="34" charset="0"/>
                <a:cs typeface="Arial" pitchFamily="34" charset="0"/>
              </a:rPr>
              <a:t>Conversion of Generalized Mass Matrix to </a:t>
            </a:r>
          </a:p>
          <a:p>
            <a:pPr algn="ctr"/>
            <a:r>
              <a:rPr lang="en-US" sz="3000" b="1" dirty="0" smtClean="0">
                <a:latin typeface="Arial" pitchFamily="34" charset="0"/>
                <a:cs typeface="Arial" pitchFamily="34" charset="0"/>
              </a:rPr>
              <a:t>Rigid-Body Mass Matrix 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0800000" flipV="1">
            <a:off x="336422" y="1035178"/>
            <a:ext cx="83935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0" y="99436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graphicFrame>
        <p:nvGraphicFramePr>
          <p:cNvPr id="40" name="Object 8"/>
          <p:cNvGraphicFramePr>
            <a:graphicFrameLocks noChangeAspect="1"/>
          </p:cNvGraphicFramePr>
          <p:nvPr/>
        </p:nvGraphicFramePr>
        <p:xfrm>
          <a:off x="3413125" y="2190750"/>
          <a:ext cx="1541463" cy="579438"/>
        </p:xfrm>
        <a:graphic>
          <a:graphicData uri="http://schemas.openxmlformats.org/presentationml/2006/ole">
            <p:oleObj spid="_x0000_s6154" name="Equation" r:id="rId3" imgW="2082600" imgH="787320" progId="Equation.DSMT4">
              <p:embed/>
            </p:oleObj>
          </a:graphicData>
        </a:graphic>
      </p:graphicFrame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685800" y="2994043"/>
            <a:ext cx="701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where matrices [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rb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] and [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ee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] are defined as,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" name="Object 12"/>
          <p:cNvGraphicFramePr>
            <a:graphicFrameLocks noChangeAspect="1"/>
          </p:cNvGraphicFramePr>
          <p:nvPr/>
        </p:nvGraphicFramePr>
        <p:xfrm>
          <a:off x="1314450" y="3563938"/>
          <a:ext cx="5867400" cy="1800225"/>
        </p:xfrm>
        <a:graphic>
          <a:graphicData uri="http://schemas.openxmlformats.org/presentationml/2006/ole">
            <p:oleObj spid="_x0000_s6155" name="Equation" r:id="rId4" imgW="6883200" imgH="2095200" progId="Equation.DSMT4">
              <p:embed/>
            </p:oleObj>
          </a:graphicData>
        </a:graphic>
      </p:graphicFrame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762000" y="5592780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the total mass of the aircraft.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zz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are the mass moment of inertial of the aircraft. 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263524" y="1131905"/>
            <a:ext cx="840680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>
              <a:buFontTx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transformation matrix from principle axis to body axis can convert the rigid-body sub-matrix in the generalized mass matrix to rigid-body mass matrix and leave the elastic generalized mass matrix unchanged.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 bwMode="auto">
        <a:noFill/>
        <a:ln w="9525" algn="ctr">
          <a:solidFill>
            <a:schemeClr val="tx1"/>
          </a:solidFill>
          <a:round/>
          <a:headEnd/>
          <a:tailEnd type="none" w="med" len="med"/>
        </a:ln>
      </a:spPr>
      <a:bodyPr/>
      <a:lstStyle/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1971</Words>
  <Application>Microsoft Office PowerPoint</Application>
  <PresentationFormat>On-screen Show (4:3)</PresentationFormat>
  <Paragraphs>319</Paragraphs>
  <Slides>34</Slides>
  <Notes>1</Notes>
  <HiddenSlides>0</HiddenSlides>
  <MMClips>6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Equation</vt:lpstr>
      <vt:lpstr>Dynamic Flight Simulation (DFS) for MAD/MUTT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Flexible Full Fuel Simulation</vt:lpstr>
      <vt:lpstr>Pitch Rate, q, Command and Sensor (deg/s)</vt:lpstr>
      <vt:lpstr>Sym and Antisym Control Command (deg)</vt:lpstr>
      <vt:lpstr>Alpha and Beta Sensor (deg)</vt:lpstr>
      <vt:lpstr>Incremental Forces, ΔFx, ΔFy, ΔFz (lb)</vt:lpstr>
      <vt:lpstr>Incremental Moments, ΔMx, ΔMy, ΔMz (ft lb)</vt:lpstr>
      <vt:lpstr>Flexible Empty Fuel Simulation</vt:lpstr>
      <vt:lpstr>Pitch Rate, q, Command and Sensor (deg/s)</vt:lpstr>
      <vt:lpstr>Sym and Antisym Control Command (deg)</vt:lpstr>
      <vt:lpstr>Alpha and Beta Sensor (deg)</vt:lpstr>
      <vt:lpstr>Incremental Forces, ΔFx, ΔFy, ΔFz (lb)</vt:lpstr>
      <vt:lpstr>Incremental Moments, ΔMx, ΔMy, ΔMz (ft lb)</vt:lpstr>
      <vt:lpstr>Future 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Flight Simulation (DFS) for MAD/MUTT</dc:title>
  <dc:creator>Carolyn</dc:creator>
  <cp:lastModifiedBy>Carolyn</cp:lastModifiedBy>
  <cp:revision>91</cp:revision>
  <dcterms:created xsi:type="dcterms:W3CDTF">2011-08-11T18:51:17Z</dcterms:created>
  <dcterms:modified xsi:type="dcterms:W3CDTF">2012-04-10T20:20:37Z</dcterms:modified>
</cp:coreProperties>
</file>