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375" r:id="rId2"/>
    <p:sldId id="376" r:id="rId3"/>
    <p:sldId id="385" r:id="rId4"/>
    <p:sldId id="386" r:id="rId5"/>
    <p:sldId id="380" r:id="rId6"/>
    <p:sldId id="381" r:id="rId7"/>
    <p:sldId id="382" r:id="rId8"/>
    <p:sldId id="383" r:id="rId9"/>
    <p:sldId id="3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30"/>
      </p:cViewPr>
      <p:guideLst>
        <p:guide orient="horz" pos="11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11DE-17BC-4C28-9A74-6639FB5753ED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C8B5-42A7-47CB-9CCB-9E2B85B8C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4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807DD-0523-4D54-A1E6-3D024A3010B2}" type="slidenum">
              <a:rPr lang="en-US"/>
              <a:pPr/>
              <a:t>2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3EF88-DAD4-4DEB-8191-8128CCB21EC5}" type="slidenum">
              <a:rPr lang="en-US"/>
              <a:pPr/>
              <a:t>3</a:t>
            </a:fld>
            <a:endParaRPr lang="en-US"/>
          </a:p>
        </p:txBody>
      </p:sp>
      <p:sp>
        <p:nvSpPr>
          <p:cNvPr id="156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F73CA-FC29-496C-A1F4-0F830F947D54}" type="slidenum">
              <a:rPr lang="en-US"/>
              <a:pPr/>
              <a:t>5</a:t>
            </a:fld>
            <a:endParaRPr lang="en-US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914400"/>
            <a:ext cx="5062538" cy="1107996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1725" y="5249985"/>
            <a:ext cx="5349875" cy="438582"/>
          </a:xfrm>
        </p:spPr>
        <p:txBody>
          <a:bodyPr>
            <a:spAutoFit/>
          </a:bodyPr>
          <a:lstStyle>
            <a:lvl1pPr marL="0" indent="0">
              <a:spcBef>
                <a:spcPct val="2500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7943850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4" y="142128"/>
            <a:ext cx="6907301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1674" y="1223963"/>
            <a:ext cx="4350316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77179" y="1223963"/>
            <a:ext cx="4350316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2011 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008063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January 30,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77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9" r:id="rId2"/>
    <p:sldLayoutId id="2147483687" r:id="rId3"/>
    <p:sldLayoutId id="2147483688" r:id="rId4"/>
    <p:sldLayoutId id="2147483683" r:id="rId5"/>
    <p:sldLayoutId id="2147483690" r:id="rId6"/>
    <p:sldLayoutId id="2147483692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b="1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SzPct val="120000"/>
        <a:buFont typeface="Symbol" pitchFamily="18" charset="2"/>
        <a:buChar char="-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731520" indent="-18288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Font typeface="Arial" pitchFamily="34" charset="0"/>
        <a:buChar char="•"/>
        <a:defRPr lang="en-US" sz="2000" b="0" baseline="0" dirty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05840" indent="-27432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Font typeface="Symbol" pitchFamily="18" charset="2"/>
        <a:buChar char="-"/>
        <a:defRPr sz="18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3.nasa.gov/dashlink/static/media/other/hirenasd_AePW_DLR.igs.g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MS PGothic" pitchFamily="34" charset="-128"/>
                <a:cs typeface="MS PGothic" pitchFamily="34" charset="-128"/>
              </a:rPr>
              <a:t>HIRENASD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3641725" y="5249985"/>
            <a:ext cx="5349875" cy="923330"/>
          </a:xfrm>
        </p:spPr>
        <p:txBody>
          <a:bodyPr/>
          <a:lstStyle/>
          <a:p>
            <a:r>
              <a:rPr lang="en-US" dirty="0" smtClean="0"/>
              <a:t>Thorsten Hansen</a:t>
            </a:r>
            <a:br>
              <a:rPr lang="en-US" dirty="0" smtClean="0"/>
            </a:br>
            <a:r>
              <a:rPr lang="en-US" dirty="0" smtClean="0"/>
              <a:t>ANSYS Germany GmbH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674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Aeroelastic</a:t>
            </a:r>
            <a:r>
              <a:rPr lang="en-US" dirty="0" smtClean="0"/>
              <a:t> Prediction Workshop</a:t>
            </a:r>
            <a:endParaRPr lang="en-GB" dirty="0"/>
          </a:p>
        </p:txBody>
      </p:sp>
      <p:sp>
        <p:nvSpPr>
          <p:cNvPr id="15626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90550" y="1524000"/>
            <a:ext cx="8324850" cy="4800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All data and </a:t>
            </a:r>
            <a:r>
              <a:rPr lang="en-US" dirty="0" smtClean="0"/>
              <a:t>information downloaded </a:t>
            </a:r>
            <a:r>
              <a:rPr lang="en-US" dirty="0"/>
              <a:t>from </a:t>
            </a:r>
          </a:p>
          <a:p>
            <a:pPr lvl="1"/>
            <a:r>
              <a:rPr lang="de-DE" sz="2400" b="0" dirty="0">
                <a:hlinkClick r:id="rId3"/>
              </a:rPr>
              <a:t>https://</a:t>
            </a:r>
            <a:r>
              <a:rPr lang="de-DE" sz="2400" b="0" dirty="0" smtClean="0">
                <a:hlinkClick r:id="rId3"/>
              </a:rPr>
              <a:t>c3.nasa.gov/dashlink/static/media/other/hirenasd_AePW_DLR.igs.gz</a:t>
            </a:r>
            <a:endParaRPr lang="de-DE" sz="2400" b="0" dirty="0" smtClean="0"/>
          </a:p>
          <a:p>
            <a:r>
              <a:rPr lang="en-US" dirty="0" smtClean="0"/>
              <a:t>Geometry </a:t>
            </a:r>
            <a:r>
              <a:rPr lang="en-US" dirty="0"/>
              <a:t>in IGES data </a:t>
            </a:r>
            <a:r>
              <a:rPr lang="en-US" dirty="0" smtClean="0"/>
              <a:t>format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2" t="10248" b="20992"/>
          <a:stretch/>
        </p:blipFill>
        <p:spPr bwMode="auto">
          <a:xfrm>
            <a:off x="1676400" y="3200400"/>
            <a:ext cx="582331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060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3"/>
          <a:stretch/>
        </p:blipFill>
        <p:spPr>
          <a:xfrm>
            <a:off x="4953000" y="2534288"/>
            <a:ext cx="4106073" cy="2226345"/>
          </a:xfrm>
          <a:prstGeom prst="rect">
            <a:avLst/>
          </a:prstGeom>
        </p:spPr>
      </p:pic>
      <p:sp>
        <p:nvSpPr>
          <p:cNvPr id="1568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Computational </a:t>
            </a:r>
            <a:r>
              <a:rPr lang="en-US" dirty="0" smtClean="0"/>
              <a:t>Domain</a:t>
            </a:r>
            <a:endParaRPr lang="en-CA" dirty="0"/>
          </a:p>
        </p:txBody>
      </p:sp>
      <p:sp>
        <p:nvSpPr>
          <p:cNvPr id="1568794" name="Rectangle 26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err="1" smtClean="0"/>
              <a:t>Cref</a:t>
            </a:r>
            <a:r>
              <a:rPr lang="en-US" sz="2400" baseline="-25000" dirty="0" err="1" smtClean="0"/>
              <a:t>mean</a:t>
            </a:r>
            <a:r>
              <a:rPr lang="en-US" sz="2400" dirty="0" smtClean="0"/>
              <a:t> = 0.3445 m</a:t>
            </a:r>
          </a:p>
          <a:p>
            <a:r>
              <a:rPr lang="en-US" sz="2400" dirty="0" smtClean="0"/>
              <a:t>100 * </a:t>
            </a:r>
            <a:r>
              <a:rPr lang="en-US" sz="2400" dirty="0" err="1" smtClean="0"/>
              <a:t>Cref</a:t>
            </a:r>
            <a:r>
              <a:rPr lang="en-US" sz="2400" dirty="0" smtClean="0"/>
              <a:t> in all directions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534289"/>
            <a:ext cx="4648198" cy="371411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3032886" y="4137471"/>
            <a:ext cx="2209800" cy="7620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92507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Gridding Guidelines for </a:t>
            </a:r>
            <a:r>
              <a:rPr lang="en-US" dirty="0" err="1" smtClean="0">
                <a:latin typeface="Helvetica" pitchFamily="34" charset="0"/>
              </a:rPr>
              <a:t>AePW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Adapted from DPW and </a:t>
            </a:r>
            <a:r>
              <a:rPr lang="en-US" dirty="0" err="1">
                <a:latin typeface="Helvetica" pitchFamily="34" charset="0"/>
              </a:rPr>
              <a:t>HiLift</a:t>
            </a:r>
            <a:r>
              <a:rPr lang="en-US" dirty="0">
                <a:latin typeface="Helvetica" pitchFamily="34" charset="0"/>
              </a:rPr>
              <a:t> Workshops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133600"/>
            <a:ext cx="4124160" cy="432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317500">
              <a:schemeClr val="accent1">
                <a:lumMod val="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812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GB" dirty="0"/>
          </a:p>
        </p:txBody>
      </p:sp>
      <p:sp>
        <p:nvSpPr>
          <p:cNvPr id="1570825" name="Rectangle 9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ANSYS ICEM </a:t>
            </a:r>
            <a:r>
              <a:rPr lang="en-US" dirty="0" smtClean="0"/>
              <a:t>CFD 14</a:t>
            </a:r>
            <a:endParaRPr lang="en-US" dirty="0"/>
          </a:p>
          <a:p>
            <a:r>
              <a:rPr lang="en-US" dirty="0"/>
              <a:t>Hexahedral </a:t>
            </a:r>
            <a:r>
              <a:rPr lang="en-US" dirty="0" smtClean="0"/>
              <a:t>elements</a:t>
            </a:r>
          </a:p>
          <a:p>
            <a:r>
              <a:rPr lang="en-US" dirty="0" smtClean="0">
                <a:sym typeface="Symbol" pitchFamily="18" charset="2"/>
              </a:rPr>
              <a:t>Scalable </a:t>
            </a:r>
            <a:r>
              <a:rPr lang="en-US" dirty="0">
                <a:sym typeface="Symbol" pitchFamily="18" charset="2"/>
              </a:rPr>
              <a:t>grids</a:t>
            </a:r>
          </a:p>
          <a:p>
            <a:pPr lvl="1"/>
            <a:r>
              <a:rPr lang="en-US" sz="2400" dirty="0">
                <a:sym typeface="Symbol" pitchFamily="18" charset="2"/>
              </a:rPr>
              <a:t>Consistent mesh quality upon grid </a:t>
            </a:r>
            <a:r>
              <a:rPr lang="en-US" sz="2400" dirty="0" smtClean="0">
                <a:sym typeface="Symbol" pitchFamily="18" charset="2"/>
              </a:rPr>
              <a:t>refinement</a:t>
            </a:r>
          </a:p>
          <a:p>
            <a:r>
              <a:rPr lang="en-US" dirty="0" err="1" smtClean="0"/>
              <a:t>Multigrid</a:t>
            </a:r>
            <a:endParaRPr lang="en-US" dirty="0"/>
          </a:p>
          <a:p>
            <a:pPr lvl="1"/>
            <a:r>
              <a:rPr lang="en-US" sz="2400" dirty="0" smtClean="0"/>
              <a:t>levels </a:t>
            </a:r>
            <a:r>
              <a:rPr lang="en-US" sz="2400" dirty="0"/>
              <a:t>= 3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"/>
          <a:stretch/>
        </p:blipFill>
        <p:spPr bwMode="auto">
          <a:xfrm>
            <a:off x="4146940" y="1600200"/>
            <a:ext cx="480372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34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783207"/>
              </p:ext>
            </p:extLst>
          </p:nvPr>
        </p:nvGraphicFramePr>
        <p:xfrm>
          <a:off x="206515" y="1313765"/>
          <a:ext cx="8778179" cy="526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414"/>
                <a:gridCol w="1895255"/>
                <a:gridCol w="1895255"/>
                <a:gridCol w="1895255"/>
              </a:tblGrid>
              <a:tr h="87759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3</a:t>
                      </a: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Number of nodes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3,158,849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10,025,769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28,458,329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Number of elements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3,088,384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9,872,384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28,149,248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Minimum grid angle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de-DE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24.17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de-DE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24.33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de-DE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Maximum aspect ratio 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149,529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125,250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134,515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First grid node @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Wall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4.4e-07”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~1)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2.94e-07”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~2/3)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2.0e-07”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~4/9)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69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" y="1603093"/>
            <a:ext cx="2986088" cy="238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29" y="1603093"/>
            <a:ext cx="2986086" cy="2386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29" y="1603093"/>
            <a:ext cx="2986086" cy="2386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" y="4327624"/>
            <a:ext cx="2987073" cy="238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68" y="4327624"/>
            <a:ext cx="2987073" cy="2386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8" y="4327624"/>
            <a:ext cx="2987073" cy="2386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  <p:extLst>
      <p:ext uri="{BB962C8B-B14F-4D97-AF65-F5344CB8AC3E}">
        <p14:creationId xmlns:p14="http://schemas.microsoft.com/office/powerpoint/2010/main" val="3659249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" y="1603093"/>
            <a:ext cx="2986086" cy="238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29" y="1603093"/>
            <a:ext cx="2986086" cy="2386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29" y="1603093"/>
            <a:ext cx="2986086" cy="2386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" y="4327624"/>
            <a:ext cx="2987073" cy="238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69" y="4327624"/>
            <a:ext cx="2987071" cy="2386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9" y="4327624"/>
            <a:ext cx="2987071" cy="2386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  <p:extLst>
      <p:ext uri="{BB962C8B-B14F-4D97-AF65-F5344CB8AC3E}">
        <p14:creationId xmlns:p14="http://schemas.microsoft.com/office/powerpoint/2010/main" val="2756096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" y="1603093"/>
            <a:ext cx="2986086" cy="2386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29" y="1603093"/>
            <a:ext cx="2986085" cy="2386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29" y="1603093"/>
            <a:ext cx="2986085" cy="2386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" y="4327624"/>
            <a:ext cx="2987071" cy="238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69" y="4327624"/>
            <a:ext cx="2987071" cy="23867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9" y="4327624"/>
            <a:ext cx="2987071" cy="23867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  <p:extLst>
      <p:ext uri="{BB962C8B-B14F-4D97-AF65-F5344CB8AC3E}">
        <p14:creationId xmlns:p14="http://schemas.microsoft.com/office/powerpoint/2010/main" val="650744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</Words>
  <Application>Microsoft Office PowerPoint</Application>
  <PresentationFormat>On-screen Show (4:3)</PresentationFormat>
  <Paragraphs>60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HIRENASD</vt:lpstr>
      <vt:lpstr>Aeroelastic Prediction Workshop</vt:lpstr>
      <vt:lpstr>Computational Domain</vt:lpstr>
      <vt:lpstr>Gridding Guidelines for AePW</vt:lpstr>
      <vt:lpstr>Grid Information</vt:lpstr>
      <vt:lpstr>Grid Information</vt:lpstr>
      <vt:lpstr>Grid Information</vt:lpstr>
      <vt:lpstr>Grid Information</vt:lpstr>
      <vt:lpstr>Grid Information</vt:lpstr>
    </vt:vector>
  </TitlesOfParts>
  <Company>Ansys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Sales Conference Theme and Team Building</dc:title>
  <dc:creator>Holger Grotjans</dc:creator>
  <cp:lastModifiedBy>Thorsten Hansen</cp:lastModifiedBy>
  <cp:revision>280</cp:revision>
  <dcterms:created xsi:type="dcterms:W3CDTF">2011-08-18T07:31:07Z</dcterms:created>
  <dcterms:modified xsi:type="dcterms:W3CDTF">2012-01-30T20:34:03Z</dcterms:modified>
</cp:coreProperties>
</file>