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sldIdLst>
    <p:sldId id="377" r:id="rId2"/>
    <p:sldId id="378" r:id="rId3"/>
    <p:sldId id="380" r:id="rId4"/>
    <p:sldId id="381" r:id="rId5"/>
    <p:sldId id="382" r:id="rId6"/>
    <p:sldId id="383" r:id="rId7"/>
    <p:sldId id="384" r:id="rId8"/>
    <p:sldId id="385" r:id="rId9"/>
    <p:sldId id="3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84"/>
      </p:cViewPr>
      <p:guideLst>
        <p:guide orient="horz" pos="110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911DE-17BC-4C28-9A74-6639FB5753ED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C8B5-42A7-47CB-9CCB-9E2B85B8C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807DD-0523-4D54-A1E6-3D024A3010B2}" type="slidenum">
              <a:rPr lang="en-US"/>
              <a:pPr/>
              <a:t>2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3EF88-DAD4-4DEB-8191-8128CCB21EC5}" type="slidenum">
              <a:rPr lang="en-US"/>
              <a:pPr/>
              <a:t>3</a:t>
            </a:fld>
            <a:endParaRPr lang="en-US"/>
          </a:p>
        </p:txBody>
      </p:sp>
      <p:sp>
        <p:nvSpPr>
          <p:cNvPr id="156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F73CA-FC29-496C-A1F4-0F830F947D54}" type="slidenum">
              <a:rPr lang="en-US"/>
              <a:pPr/>
              <a:t>5</a:t>
            </a:fld>
            <a:endParaRPr lang="en-US"/>
          </a:p>
        </p:txBody>
      </p:sp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5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657600" y="914400"/>
            <a:ext cx="5062538" cy="1107996"/>
          </a:xfrm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41725" y="5249985"/>
            <a:ext cx="5349875" cy="438582"/>
          </a:xfrm>
        </p:spPr>
        <p:txBody>
          <a:bodyPr>
            <a:spAutoFit/>
          </a:bodyPr>
          <a:lstStyle>
            <a:lvl1pPr marL="0" indent="0">
              <a:spcBef>
                <a:spcPct val="2500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7943850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and_Original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524000"/>
            <a:ext cx="3813048" cy="480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4" y="142128"/>
            <a:ext cx="6907301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31674" y="1223963"/>
            <a:ext cx="4350316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77179" y="1223963"/>
            <a:ext cx="4350316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2011 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008063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January 30,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77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9" r:id="rId2"/>
    <p:sldLayoutId id="2147483687" r:id="rId3"/>
    <p:sldLayoutId id="2147483688" r:id="rId4"/>
    <p:sldLayoutId id="2147483683" r:id="rId5"/>
    <p:sldLayoutId id="2147483690" r:id="rId6"/>
    <p:sldLayoutId id="2147483692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b="1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SzPct val="120000"/>
        <a:buFont typeface="Symbol" pitchFamily="18" charset="2"/>
        <a:buChar char="-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731520" indent="-18288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Font typeface="Arial" pitchFamily="34" charset="0"/>
        <a:buChar char="•"/>
        <a:defRPr lang="en-US" sz="2000" b="0" baseline="0" dirty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05840" indent="-274320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Tx/>
        <a:buFont typeface="Symbol" pitchFamily="18" charset="2"/>
        <a:buChar char="-"/>
        <a:defRPr sz="18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3.nasa.gov/dashlink/static/media/dataset/bscw_splitterplate3.ig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MS PGothic" pitchFamily="34" charset="-128"/>
                <a:cs typeface="MS PGothic" pitchFamily="34" charset="-128"/>
              </a:rPr>
              <a:t>Benchmark Supercritical Wing (BSCW)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3641725" y="5249985"/>
            <a:ext cx="5349875" cy="1038746"/>
          </a:xfrm>
        </p:spPr>
        <p:txBody>
          <a:bodyPr/>
          <a:lstStyle/>
          <a:p>
            <a:r>
              <a:rPr lang="en-US" dirty="0" smtClean="0"/>
              <a:t>Thorsten Hansen</a:t>
            </a:r>
          </a:p>
          <a:p>
            <a:r>
              <a:rPr lang="en-US" dirty="0" smtClean="0"/>
              <a:t>ANSYS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778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Aeroelastic</a:t>
            </a:r>
            <a:r>
              <a:rPr lang="en-US" dirty="0" smtClean="0"/>
              <a:t> Prediction Workshop</a:t>
            </a:r>
            <a:endParaRPr lang="en-GB" dirty="0"/>
          </a:p>
        </p:txBody>
      </p:sp>
      <p:sp>
        <p:nvSpPr>
          <p:cNvPr id="156262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90550" y="1524000"/>
            <a:ext cx="8324850" cy="4800600"/>
          </a:xfrm>
          <a:noFill/>
          <a:ln/>
        </p:spPr>
        <p:txBody>
          <a:bodyPr/>
          <a:lstStyle/>
          <a:p>
            <a:r>
              <a:rPr lang="en-US" dirty="0"/>
              <a:t>All data and </a:t>
            </a:r>
            <a:r>
              <a:rPr lang="en-US" dirty="0" smtClean="0"/>
              <a:t>information downloaded </a:t>
            </a:r>
            <a:r>
              <a:rPr lang="en-US" dirty="0"/>
              <a:t>from </a:t>
            </a:r>
          </a:p>
          <a:p>
            <a:pPr lvl="1"/>
            <a:r>
              <a:rPr lang="de-DE" b="0" dirty="0">
                <a:hlinkClick r:id="rId3"/>
              </a:rPr>
              <a:t>https://</a:t>
            </a:r>
            <a:r>
              <a:rPr lang="de-DE" b="0" dirty="0" smtClean="0">
                <a:hlinkClick r:id="rId3"/>
              </a:rPr>
              <a:t>c3.nasa.gov/dashlink/static/media/dataset/bscw_splitterplate3.igs</a:t>
            </a:r>
            <a:endParaRPr lang="de-DE" b="0" dirty="0" smtClean="0"/>
          </a:p>
          <a:p>
            <a:pPr lvl="1"/>
            <a:r>
              <a:rPr lang="en-US" dirty="0" smtClean="0"/>
              <a:t>Geometry </a:t>
            </a:r>
            <a:r>
              <a:rPr lang="en-US" dirty="0"/>
              <a:t>in IGES data </a:t>
            </a:r>
            <a:r>
              <a:rPr lang="en-US" dirty="0" smtClean="0"/>
              <a:t>format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2" t="11075" b="19945"/>
          <a:stretch/>
        </p:blipFill>
        <p:spPr bwMode="auto">
          <a:xfrm>
            <a:off x="1447800" y="2895600"/>
            <a:ext cx="6523892" cy="364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8866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0"/>
          <a:stretch/>
        </p:blipFill>
        <p:spPr>
          <a:xfrm>
            <a:off x="4703752" y="2819400"/>
            <a:ext cx="4211648" cy="2133600"/>
          </a:xfrm>
          <a:prstGeom prst="rect">
            <a:avLst/>
          </a:prstGeom>
        </p:spPr>
      </p:pic>
      <p:sp>
        <p:nvSpPr>
          <p:cNvPr id="1568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Computational </a:t>
            </a:r>
            <a:r>
              <a:rPr lang="en-US" dirty="0" smtClean="0"/>
              <a:t>Domain</a:t>
            </a:r>
            <a:endParaRPr lang="en-CA" dirty="0"/>
          </a:p>
        </p:txBody>
      </p:sp>
      <p:sp>
        <p:nvSpPr>
          <p:cNvPr id="1568794" name="Rectangle 26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err="1" smtClean="0"/>
              <a:t>Cref</a:t>
            </a:r>
            <a:r>
              <a:rPr lang="en-US" sz="2400" dirty="0" smtClean="0"/>
              <a:t> = </a:t>
            </a:r>
            <a:r>
              <a:rPr lang="en-US" dirty="0" smtClean="0"/>
              <a:t>16.0 inches (406.4 mm)</a:t>
            </a:r>
            <a:endParaRPr lang="en-US" sz="2400" dirty="0" smtClean="0"/>
          </a:p>
          <a:p>
            <a:r>
              <a:rPr lang="en-US" sz="2400" dirty="0" smtClean="0"/>
              <a:t>100 * </a:t>
            </a:r>
            <a:r>
              <a:rPr lang="en-US" sz="2400" dirty="0" err="1" smtClean="0"/>
              <a:t>Cref</a:t>
            </a:r>
            <a:r>
              <a:rPr lang="en-US" sz="2400" dirty="0" smtClean="0"/>
              <a:t> in all directions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34289"/>
            <a:ext cx="4648200" cy="371411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>
            <a:off x="2971800" y="4191000"/>
            <a:ext cx="2209800" cy="76200"/>
          </a:xfrm>
          <a:prstGeom prst="straightConnector1">
            <a:avLst/>
          </a:prstGeom>
          <a:solidFill>
            <a:schemeClr val="accent2"/>
          </a:solidFill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985616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Gridding Guidelines for </a:t>
            </a:r>
            <a:r>
              <a:rPr lang="en-US" dirty="0" err="1" smtClean="0">
                <a:latin typeface="Helvetica" pitchFamily="34" charset="0"/>
              </a:rPr>
              <a:t>AePW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Adapted from DPW and </a:t>
            </a:r>
            <a:r>
              <a:rPr lang="en-US" dirty="0" err="1">
                <a:latin typeface="Helvetica" pitchFamily="34" charset="0"/>
              </a:rPr>
              <a:t>HiLift</a:t>
            </a:r>
            <a:r>
              <a:rPr lang="en-US" dirty="0">
                <a:latin typeface="Helvetica" pitchFamily="34" charset="0"/>
              </a:rPr>
              <a:t> Workshops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0" y="2133600"/>
            <a:ext cx="4124160" cy="432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317500">
              <a:schemeClr val="accent1">
                <a:lumMod val="7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311784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GB" dirty="0"/>
          </a:p>
        </p:txBody>
      </p:sp>
      <p:sp>
        <p:nvSpPr>
          <p:cNvPr id="1570825" name="Rectangle 9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/>
              <a:t>ANSYS ICEM </a:t>
            </a:r>
            <a:r>
              <a:rPr lang="en-US" dirty="0" smtClean="0"/>
              <a:t>CFD 14</a:t>
            </a:r>
            <a:endParaRPr lang="en-US" dirty="0"/>
          </a:p>
          <a:p>
            <a:r>
              <a:rPr lang="en-US" dirty="0"/>
              <a:t>Hexahedral </a:t>
            </a:r>
            <a:r>
              <a:rPr lang="en-US" dirty="0" smtClean="0"/>
              <a:t>elements</a:t>
            </a:r>
          </a:p>
          <a:p>
            <a:r>
              <a:rPr lang="en-US" dirty="0" smtClean="0">
                <a:sym typeface="Symbol" pitchFamily="18" charset="2"/>
              </a:rPr>
              <a:t>Scalable </a:t>
            </a:r>
            <a:r>
              <a:rPr lang="en-US" dirty="0">
                <a:sym typeface="Symbol" pitchFamily="18" charset="2"/>
              </a:rPr>
              <a:t>grids</a:t>
            </a:r>
          </a:p>
          <a:p>
            <a:pPr lvl="1"/>
            <a:r>
              <a:rPr lang="en-US" sz="2400" dirty="0">
                <a:sym typeface="Symbol" pitchFamily="18" charset="2"/>
              </a:rPr>
              <a:t>Consistent mesh quality upon grid </a:t>
            </a:r>
            <a:r>
              <a:rPr lang="en-US" sz="2400" dirty="0" smtClean="0">
                <a:sym typeface="Symbol" pitchFamily="18" charset="2"/>
              </a:rPr>
              <a:t>refinement</a:t>
            </a:r>
          </a:p>
          <a:p>
            <a:r>
              <a:rPr lang="en-US" dirty="0" err="1" smtClean="0"/>
              <a:t>Multigrid</a:t>
            </a:r>
            <a:endParaRPr lang="en-US" dirty="0"/>
          </a:p>
          <a:p>
            <a:pPr lvl="1"/>
            <a:r>
              <a:rPr lang="en-US" sz="2400" dirty="0" smtClean="0"/>
              <a:t>levels </a:t>
            </a:r>
            <a:r>
              <a:rPr lang="en-US" sz="2400" dirty="0"/>
              <a:t>= 3</a:t>
            </a:r>
          </a:p>
          <a:p>
            <a:endParaRPr lang="en-US" dirty="0">
              <a:sym typeface="Symbol" pitchFamily="18" charset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8"/>
          <a:stretch/>
        </p:blipFill>
        <p:spPr bwMode="auto">
          <a:xfrm>
            <a:off x="4139423" y="1600200"/>
            <a:ext cx="485217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904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293399"/>
              </p:ext>
            </p:extLst>
          </p:nvPr>
        </p:nvGraphicFramePr>
        <p:xfrm>
          <a:off x="206515" y="1313765"/>
          <a:ext cx="8778179" cy="526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414"/>
                <a:gridCol w="1895255"/>
                <a:gridCol w="1895255"/>
                <a:gridCol w="1895255"/>
              </a:tblGrid>
              <a:tr h="87759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Grid 1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Grid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Grid 3</a:t>
                      </a: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Number of nodes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1,488,809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5,025,665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13,926,249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Number of elements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1,448,960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4,935,680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13,747,200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Minimum grid angle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31.41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°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32.43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°</a:t>
                      </a:r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29.07</a:t>
                      </a:r>
                      <a:r>
                        <a:rPr lang="de-DE" sz="2400" b="1" dirty="0" smtClean="0">
                          <a:latin typeface="Arial" pitchFamily="34" charset="0"/>
                          <a:cs typeface="Arial" pitchFamily="34" charset="0"/>
                        </a:rPr>
                        <a:t>°</a:t>
                      </a:r>
                      <a:endParaRPr lang="en-US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Maximum aspect ratio 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23,250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19,356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16,387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77598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First grid node @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Wall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inch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0.000094”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(y</a:t>
                      </a:r>
                      <a:r>
                        <a:rPr lang="en-US" sz="2400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~1)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0.000063”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(y</a:t>
                      </a:r>
                      <a:r>
                        <a:rPr lang="en-US" sz="2400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~2/3)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0.000042”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(y</a:t>
                      </a:r>
                      <a:r>
                        <a:rPr lang="en-US" sz="2400" b="1" baseline="300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~4/9)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52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" y="1603093"/>
            <a:ext cx="2986088" cy="2386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28" y="1603093"/>
            <a:ext cx="2986088" cy="2386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28" y="1603093"/>
            <a:ext cx="2986088" cy="2386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" y="4327624"/>
            <a:ext cx="2987074" cy="238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68" y="4327624"/>
            <a:ext cx="2987074" cy="238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68" y="4327624"/>
            <a:ext cx="2987074" cy="238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  <p:extLst>
      <p:ext uri="{BB962C8B-B14F-4D97-AF65-F5344CB8AC3E}">
        <p14:creationId xmlns:p14="http://schemas.microsoft.com/office/powerpoint/2010/main" val="36355374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" y="1603093"/>
            <a:ext cx="2986088" cy="238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28" y="1603093"/>
            <a:ext cx="2986088" cy="2386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28" y="1603093"/>
            <a:ext cx="2986088" cy="2386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" y="4327624"/>
            <a:ext cx="2987073" cy="238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68" y="4327624"/>
            <a:ext cx="2987073" cy="238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68" y="4327624"/>
            <a:ext cx="2987073" cy="238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  <p:extLst>
      <p:ext uri="{BB962C8B-B14F-4D97-AF65-F5344CB8AC3E}">
        <p14:creationId xmlns:p14="http://schemas.microsoft.com/office/powerpoint/2010/main" val="2368256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Information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" y="1603093"/>
            <a:ext cx="2986086" cy="238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29" y="1603093"/>
            <a:ext cx="2986086" cy="2386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229" y="1603093"/>
            <a:ext cx="2986086" cy="2386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" y="4327624"/>
            <a:ext cx="2987073" cy="238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68" y="4327624"/>
            <a:ext cx="2987073" cy="2386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68" y="4327624"/>
            <a:ext cx="2987073" cy="2386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09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57600" y="986135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2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705600" y="990600"/>
            <a:ext cx="1752600" cy="46166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Grid 3</a:t>
            </a:r>
          </a:p>
        </p:txBody>
      </p:sp>
    </p:spTree>
    <p:extLst>
      <p:ext uri="{BB962C8B-B14F-4D97-AF65-F5344CB8AC3E}">
        <p14:creationId xmlns:p14="http://schemas.microsoft.com/office/powerpoint/2010/main" val="2279469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</Words>
  <Application>Microsoft Office PowerPoint</Application>
  <PresentationFormat>On-screen Show (4:3)</PresentationFormat>
  <Paragraphs>61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Benchmark Supercritical Wing (BSCW)</vt:lpstr>
      <vt:lpstr>Aeroelastic Prediction Workshop</vt:lpstr>
      <vt:lpstr>Computational Domain</vt:lpstr>
      <vt:lpstr>Gridding Guidelines for AePW</vt:lpstr>
      <vt:lpstr>Grid Information</vt:lpstr>
      <vt:lpstr>Grid Information</vt:lpstr>
      <vt:lpstr>Grid Information</vt:lpstr>
      <vt:lpstr>Grid Information</vt:lpstr>
      <vt:lpstr>Grid Information</vt:lpstr>
    </vt:vector>
  </TitlesOfParts>
  <Company>Ansys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Sales Conference Theme and Team Building</dc:title>
  <dc:creator>Holger Grotjans</dc:creator>
  <cp:lastModifiedBy>Thorsten Hansen</cp:lastModifiedBy>
  <cp:revision>281</cp:revision>
  <dcterms:created xsi:type="dcterms:W3CDTF">2011-08-18T07:31:07Z</dcterms:created>
  <dcterms:modified xsi:type="dcterms:W3CDTF">2012-01-30T20:38:18Z</dcterms:modified>
</cp:coreProperties>
</file>