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1043" r:id="rId2"/>
    <p:sldId id="1257" r:id="rId3"/>
    <p:sldId id="1302" r:id="rId4"/>
    <p:sldId id="1288" r:id="rId5"/>
    <p:sldId id="1263" r:id="rId6"/>
    <p:sldId id="1300" r:id="rId7"/>
    <p:sldId id="1264" r:id="rId8"/>
    <p:sldId id="1265" r:id="rId9"/>
    <p:sldId id="1297" r:id="rId10"/>
    <p:sldId id="1270" r:id="rId11"/>
    <p:sldId id="1290" r:id="rId12"/>
    <p:sldId id="1260" r:id="rId13"/>
    <p:sldId id="1261" r:id="rId14"/>
    <p:sldId id="1301" r:id="rId15"/>
    <p:sldId id="1298" r:id="rId16"/>
    <p:sldId id="1277" r:id="rId17"/>
    <p:sldId id="1280" r:id="rId18"/>
    <p:sldId id="1251" r:id="rId19"/>
    <p:sldId id="1278" r:id="rId20"/>
  </p:sldIdLst>
  <p:sldSz cx="9144000" cy="6858000" type="screen4x3"/>
  <p:notesSz cx="6881813" cy="9296400"/>
  <p:embeddedFontLst>
    <p:embeddedFont>
      <p:font typeface="ＭＳ Ｐゴシック" pitchFamily="34" charset="-128"/>
      <p:regular r:id="rId23"/>
    </p:embeddedFont>
    <p:embeddedFont>
      <p:font typeface="Helvetica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66FF33"/>
    <a:srgbClr val="00CCFF"/>
    <a:srgbClr val="CC00CC"/>
    <a:srgbClr val="FFFFFF"/>
    <a:srgbClr val="0070C0"/>
    <a:srgbClr val="97663B"/>
    <a:srgbClr val="FE8A14"/>
    <a:srgbClr val="BBE0E3"/>
    <a:srgbClr val="B4B4B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2105" autoAdjust="0"/>
  </p:normalViewPr>
  <p:slideViewPr>
    <p:cSldViewPr snapToGrid="0" snapToObjects="1">
      <p:cViewPr varScale="1">
        <p:scale>
          <a:sx n="123" d="100"/>
          <a:sy n="123" d="100"/>
        </p:scale>
        <p:origin x="-1206" y="-108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/>
            </a:lvl1pPr>
          </a:lstStyle>
          <a:p>
            <a:pPr>
              <a:defRPr/>
            </a:pPr>
            <a:fld id="{8E38AB5F-7C75-4E0E-966A-D07078F55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/>
            </a:lvl1pPr>
          </a:lstStyle>
          <a:p>
            <a:pPr>
              <a:defRPr/>
            </a:pPr>
            <a:fld id="{4FD39DCD-0684-4E53-864D-A4230DD58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39DCD-0684-4E53-864D-A4230DD58CA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39DCD-0684-4E53-864D-A4230DD58C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39DCD-0684-4E53-864D-A4230DD58CA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4B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09-597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589713"/>
            <a:ext cx="7620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700">
                <a:solidFill>
                  <a:schemeClr val="bg1"/>
                </a:solidFill>
              </a:rPr>
              <a:t>www.nasa.gov</a:t>
            </a:r>
          </a:p>
        </p:txBody>
      </p:sp>
      <p:pic>
        <p:nvPicPr>
          <p:cNvPr id="6" name="Picture 25" descr="RGB_Color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1825" y="198438"/>
            <a:ext cx="7620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ARES_I-X_final_for_distr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8338" y="5294313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 descr="Cx_Logo_2inch_Ins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0563" y="6124575"/>
            <a:ext cx="7032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6454" y="113283"/>
            <a:ext cx="7262812" cy="1211263"/>
          </a:xfrm>
          <a:effectLst>
            <a:outerShdw dist="25398" dir="2700000" algn="ctr" rotWithShape="0">
              <a:schemeClr val="tx1">
                <a:alpha val="75000"/>
              </a:schemeClr>
            </a:outerShdw>
          </a:effectLst>
        </p:spPr>
        <p:txBody>
          <a:bodyPr lIns="45720"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6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52500" y="1792165"/>
            <a:ext cx="3570288" cy="784241"/>
          </a:xfrm>
          <a:effectLst>
            <a:outerShdw dist="25398" dir="2700000" algn="ctr" rotWithShape="0">
              <a:schemeClr val="tx1">
                <a:alpha val="75000"/>
              </a:schemeClr>
            </a:outerShdw>
          </a:effectLst>
        </p:spPr>
        <p:txBody>
          <a:bodyPr lIns="45720"/>
          <a:lstStyle>
            <a:lvl1pPr marL="0" indent="0">
              <a:buFont typeface="Symbol" pitchFamily="18" charset="2"/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930834"/>
            <a:ext cx="8723312" cy="55509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7B7D0-E1DD-4E76-895A-D504172D8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986053"/>
            <a:ext cx="2179637" cy="54957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986053"/>
            <a:ext cx="6391275" cy="549571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6BC31-FA61-46F9-8CFA-2D9110575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5FD92-D0C8-4E89-8C5E-1FDCBE33A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61" y="3334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762" y="16209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3CD3-5CE9-4E38-9C0E-DDE86564F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141413"/>
            <a:ext cx="4284662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141413"/>
            <a:ext cx="4286250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E2F9-9EAA-46F5-A6FF-D1496E398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84A6-A3CC-4663-BC85-08C11EE30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4ED1F-EC80-40D2-A2E7-0CCC65FB1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62D6-0DAC-42E7-A388-E3F956962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FC43-60CF-4BFF-B62F-5684F137F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0568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86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7242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842B7-7546-436B-A5DB-DF571BF71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80729" y="57150"/>
            <a:ext cx="68068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141413"/>
            <a:ext cx="8723312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597650"/>
            <a:ext cx="1825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F76F6FD5-3A92-4327-AAF6-779F7C26A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35560" name="AutoShape 8"/>
          <p:cNvSpPr>
            <a:spLocks noChangeArrowheads="1"/>
          </p:cNvSpPr>
          <p:nvPr/>
        </p:nvSpPr>
        <p:spPr bwMode="auto">
          <a:xfrm>
            <a:off x="1383903" y="742950"/>
            <a:ext cx="6803693" cy="53781"/>
          </a:xfrm>
          <a:prstGeom prst="roundRect">
            <a:avLst>
              <a:gd name="adj" fmla="val 16667"/>
            </a:avLst>
          </a:prstGeom>
          <a:solidFill>
            <a:srgbClr val="0B3D9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15" descr="RGB_Color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93663"/>
            <a:ext cx="7620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6" descr="ARES_I-X_final_for_distri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6288" y="96838"/>
            <a:ext cx="603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7" descr="Constellation_Logo_Blk_Tex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5" y="96838"/>
            <a:ext cx="6445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Click="0"/>
  <p:hf hd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460375" indent="-230188" algn="l" rtl="0" fontAlgn="base">
        <a:spcBef>
          <a:spcPct val="40000"/>
        </a:spcBef>
        <a:spcAft>
          <a:spcPct val="0"/>
        </a:spcAft>
        <a:buClr>
          <a:srgbClr val="942923"/>
        </a:buClr>
        <a:buFont typeface="Symbol" pitchFamily="18" charset="2"/>
        <a:buChar char="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6125" indent="-171450" algn="l" rtl="0" fontAlgn="base">
        <a:spcBef>
          <a:spcPct val="0"/>
        </a:spcBef>
        <a:spcAft>
          <a:spcPct val="0"/>
        </a:spcAft>
        <a:buClr>
          <a:srgbClr val="060AB8"/>
        </a:buClr>
        <a:buFont typeface="Symbol" pitchFamily="18" charset="2"/>
        <a:buChar char=""/>
        <a:defRPr>
          <a:solidFill>
            <a:schemeClr val="tx1"/>
          </a:solidFill>
          <a:latin typeface="+mn-lt"/>
          <a:ea typeface="+mn-ea"/>
        </a:defRPr>
      </a:lvl2pPr>
      <a:lvl3pPr marL="1089025" indent="-168275" algn="l" rtl="0" fontAlgn="base">
        <a:spcBef>
          <a:spcPct val="0"/>
        </a:spcBef>
        <a:spcAft>
          <a:spcPct val="0"/>
        </a:spcAft>
        <a:buFont typeface="Symbol" pitchFamily="18" charset="2"/>
        <a:buChar char=""/>
        <a:defRPr sz="1600">
          <a:solidFill>
            <a:schemeClr val="tx1"/>
          </a:solidFill>
          <a:latin typeface="+mn-lt"/>
          <a:ea typeface="+mn-ea"/>
        </a:defRPr>
      </a:lvl3pPr>
      <a:lvl4pPr marL="1314450" indent="-111125" algn="l" rtl="0" fontAlgn="base">
        <a:spcBef>
          <a:spcPct val="0"/>
        </a:spcBef>
        <a:spcAft>
          <a:spcPct val="0"/>
        </a:spcAft>
        <a:buFont typeface="Symbol" pitchFamily="18" charset="2"/>
        <a:buChar char=""/>
        <a:defRPr sz="1400">
          <a:solidFill>
            <a:schemeClr val="tx1"/>
          </a:solidFill>
          <a:latin typeface="+mn-lt"/>
          <a:ea typeface="+mn-ea"/>
        </a:defRPr>
      </a:lvl4pPr>
      <a:lvl5pPr marL="1884363" indent="-228600" algn="l" rtl="0" fontAlgn="base">
        <a:spcBef>
          <a:spcPct val="0"/>
        </a:spcBef>
        <a:spcAft>
          <a:spcPct val="0"/>
        </a:spcAft>
        <a:buFont typeface="Symbol" pitchFamily="18" charset="2"/>
        <a:buChar char=""/>
        <a:defRPr sz="1400">
          <a:solidFill>
            <a:schemeClr val="tx1"/>
          </a:solidFill>
          <a:latin typeface="+mn-lt"/>
          <a:ea typeface="+mn-ea"/>
        </a:defRPr>
      </a:lvl5pPr>
      <a:lvl6pPr marL="2341563" indent="-228600" algn="l" rtl="0" eaLnBrk="1" fontAlgn="base" hangingPunct="1">
        <a:spcBef>
          <a:spcPct val="0"/>
        </a:spcBef>
        <a:spcAft>
          <a:spcPct val="0"/>
        </a:spcAft>
        <a:buFont typeface="Symbol" pitchFamily="18" charset="2"/>
        <a:buChar char=""/>
        <a:defRPr sz="1400">
          <a:solidFill>
            <a:schemeClr val="tx1"/>
          </a:solidFill>
          <a:latin typeface="+mn-lt"/>
          <a:ea typeface="+mn-ea"/>
        </a:defRPr>
      </a:lvl6pPr>
      <a:lvl7pPr marL="2798763" indent="-228600" algn="l" rtl="0" eaLnBrk="1" fontAlgn="base" hangingPunct="1">
        <a:spcBef>
          <a:spcPct val="0"/>
        </a:spcBef>
        <a:spcAft>
          <a:spcPct val="0"/>
        </a:spcAft>
        <a:buFont typeface="Symbol" pitchFamily="18" charset="2"/>
        <a:buChar char=""/>
        <a:defRPr sz="1400">
          <a:solidFill>
            <a:schemeClr val="tx1"/>
          </a:solidFill>
          <a:latin typeface="+mn-lt"/>
          <a:ea typeface="+mn-ea"/>
        </a:defRPr>
      </a:lvl7pPr>
      <a:lvl8pPr marL="3255963" indent="-228600" algn="l" rtl="0" eaLnBrk="1" fontAlgn="base" hangingPunct="1">
        <a:spcBef>
          <a:spcPct val="0"/>
        </a:spcBef>
        <a:spcAft>
          <a:spcPct val="0"/>
        </a:spcAft>
        <a:buFont typeface="Symbol" pitchFamily="18" charset="2"/>
        <a:buChar char=""/>
        <a:defRPr sz="1400">
          <a:solidFill>
            <a:schemeClr val="tx1"/>
          </a:solidFill>
          <a:latin typeface="+mn-lt"/>
          <a:ea typeface="+mn-ea"/>
        </a:defRPr>
      </a:lvl8pPr>
      <a:lvl9pPr marL="3713163" indent="-228600" algn="l" rtl="0" eaLnBrk="1" fontAlgn="base" hangingPunct="1">
        <a:spcBef>
          <a:spcPct val="0"/>
        </a:spcBef>
        <a:spcAft>
          <a:spcPct val="0"/>
        </a:spcAft>
        <a:buFont typeface="Symbol" pitchFamily="18" charset="2"/>
        <a:buChar char="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8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Ares I-X Aeroelastic and Structural Dynamics Modeling for GN&amp;C Simulations</a:t>
            </a:r>
            <a:br>
              <a:rPr lang="en-US" sz="2400" dirty="0" smtClean="0"/>
            </a:br>
            <a:endParaRPr lang="en-US" dirty="0" smtClean="0">
              <a:cs typeface="+mj-cs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499" y="1792165"/>
            <a:ext cx="7037257" cy="124059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Eugene Heim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Ares I-X GN&amp;C Deputy Lead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NASA Langley Research Center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Aeroservoelastics</a:t>
            </a:r>
            <a:r>
              <a:rPr lang="en-US" sz="1800" dirty="0" smtClean="0"/>
              <a:t> Simulation Workshop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National Institute of Aerospace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April 18-19, 2012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Dynamics Modeling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Standard second order flexible body EOM for each elastic mode</a:t>
            </a:r>
          </a:p>
          <a:p>
            <a:pPr lvl="1"/>
            <a:r>
              <a:rPr lang="en-US" sz="1600" dirty="0" smtClean="0"/>
              <a:t>Modal eigenvector and values from NASTRAN</a:t>
            </a:r>
          </a:p>
          <a:p>
            <a:pPr lvl="1"/>
            <a:r>
              <a:rPr lang="en-US" sz="1600" dirty="0" smtClean="0"/>
              <a:t>Damping ratio of 0.5% for all modes</a:t>
            </a:r>
          </a:p>
          <a:p>
            <a:r>
              <a:rPr lang="en-US" sz="1800" dirty="0" smtClean="0"/>
              <a:t>Linear superposition of elastic modes onto rigid-body dynamics</a:t>
            </a:r>
          </a:p>
          <a:p>
            <a:r>
              <a:rPr lang="en-US" sz="1800" dirty="0" smtClean="0"/>
              <a:t>Variable mass structural modeling techniques used</a:t>
            </a:r>
          </a:p>
          <a:p>
            <a:pPr lvl="1"/>
            <a:r>
              <a:rPr lang="en-US" sz="1600" dirty="0" smtClean="0"/>
              <a:t>Constant modes - hold one set at a time constant throughout flight</a:t>
            </a:r>
          </a:p>
          <a:p>
            <a:pPr lvl="1"/>
            <a:r>
              <a:rPr lang="en-US" sz="1600" dirty="0" smtClean="0"/>
              <a:t>Stepping - discrete changes from model to model</a:t>
            </a:r>
          </a:p>
          <a:p>
            <a:pPr lvl="2"/>
            <a:r>
              <a:rPr lang="en-US" sz="1400" dirty="0" smtClean="0"/>
              <a:t>No model formatting required</a:t>
            </a:r>
          </a:p>
          <a:p>
            <a:pPr lvl="2"/>
            <a:r>
              <a:rPr lang="en-US" sz="1400" dirty="0" smtClean="0"/>
              <a:t>Allows for dispersed sets of FEM models</a:t>
            </a:r>
          </a:p>
          <a:p>
            <a:pPr lvl="2"/>
            <a:r>
              <a:rPr lang="en-US" sz="1400" dirty="0" smtClean="0"/>
              <a:t>Care must be taken when switching models to minimize transients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Modal interpolation</a:t>
            </a:r>
            <a:r>
              <a:rPr lang="en-US" sz="1600" dirty="0" smtClean="0"/>
              <a:t> - continuous piecewise linear interpolation</a:t>
            </a:r>
          </a:p>
          <a:p>
            <a:pPr lvl="2"/>
            <a:r>
              <a:rPr lang="en-US" sz="1400" dirty="0" smtClean="0"/>
              <a:t>No modification to modes</a:t>
            </a:r>
          </a:p>
          <a:p>
            <a:pPr lvl="2"/>
            <a:r>
              <a:rPr lang="en-US" sz="1400" dirty="0" smtClean="0"/>
              <a:t>Requires labor intensive modal tracking, sorting and consistent mode signs</a:t>
            </a:r>
          </a:p>
          <a:p>
            <a:pPr lvl="2"/>
            <a:r>
              <a:rPr lang="en-US" sz="1400" dirty="0" smtClean="0"/>
              <a:t>Some loss of orthogonality</a:t>
            </a:r>
          </a:p>
          <a:p>
            <a:r>
              <a:rPr lang="en-US" sz="1800" dirty="0" smtClean="0"/>
              <a:t>Liftoff and staging events used least squares technique</a:t>
            </a:r>
          </a:p>
          <a:p>
            <a:r>
              <a:rPr lang="en-US" sz="1800" dirty="0" smtClean="0"/>
              <a:t>Dispersed frequencies and mode shapes directly</a:t>
            </a:r>
          </a:p>
          <a:p>
            <a:pPr lvl="1"/>
            <a:r>
              <a:rPr lang="en-US" sz="1600" dirty="0" smtClean="0"/>
              <a:t>Scale factor on frequencies</a:t>
            </a:r>
          </a:p>
          <a:p>
            <a:pPr lvl="1"/>
            <a:r>
              <a:rPr lang="en-US" sz="1600" dirty="0" smtClean="0"/>
              <a:t>Scale factor and artificial shifts (centerline) on mode shapes</a:t>
            </a:r>
          </a:p>
          <a:p>
            <a:endParaRPr lang="en-US" sz="1800" dirty="0" smtClean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4EC0-F4D3-4069-9B6A-C82D831E34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Interpolation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Modal selection based on </a:t>
            </a:r>
            <a:r>
              <a:rPr lang="en-US" sz="1800" dirty="0" err="1" smtClean="0"/>
              <a:t>Hankel</a:t>
            </a:r>
            <a:r>
              <a:rPr lang="en-US" sz="1800" dirty="0" smtClean="0"/>
              <a:t>-singular values (controllability and </a:t>
            </a:r>
            <a:r>
              <a:rPr lang="en-US" sz="1800" dirty="0" err="1" smtClean="0"/>
              <a:t>observability</a:t>
            </a:r>
            <a:r>
              <a:rPr lang="en-US" sz="1800" dirty="0" smtClean="0"/>
              <a:t>) </a:t>
            </a:r>
          </a:p>
          <a:p>
            <a:pPr lvl="1"/>
            <a:r>
              <a:rPr lang="en-US" sz="1600" dirty="0" smtClean="0"/>
              <a:t>FCS can only resolve frequencies up to 25 Hz, sensor bandwidth ~10 Hz, pitch and yaw control bandwidth ~2 Hz</a:t>
            </a:r>
          </a:p>
          <a:p>
            <a:pPr lvl="1"/>
            <a:r>
              <a:rPr lang="en-US" sz="1600" dirty="0" smtClean="0"/>
              <a:t>Retain at least first 3 bending mode pairs,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axial and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torsion</a:t>
            </a:r>
          </a:p>
          <a:p>
            <a:r>
              <a:rPr lang="en-US" sz="1800" dirty="0" smtClean="0"/>
              <a:t>Modal tracking with cross-orthogonality and by hand with </a:t>
            </a:r>
            <a:r>
              <a:rPr lang="en-US" sz="1800" dirty="0" err="1" smtClean="0"/>
              <a:t>Patran</a:t>
            </a:r>
            <a:endParaRPr lang="en-US" sz="1800" dirty="0" smtClean="0"/>
          </a:p>
          <a:p>
            <a:pPr lvl="1"/>
            <a:r>
              <a:rPr lang="en-US" sz="1600" dirty="0" smtClean="0"/>
              <a:t>Requires engineering judgment when modes combine or coalesce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FD92-D0C8-4E89-8C5E-1FDCBE33A4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IVM13 Mode Tracking.png"/>
          <p:cNvPicPr>
            <a:picLocks noChangeAspect="1"/>
          </p:cNvPicPr>
          <p:nvPr/>
        </p:nvPicPr>
        <p:blipFill>
          <a:blip r:embed="rId2" cstate="print"/>
          <a:srcRect l="7564" r="7719"/>
          <a:stretch>
            <a:fillRect/>
          </a:stretch>
        </p:blipFill>
        <p:spPr>
          <a:xfrm>
            <a:off x="4901484" y="3685317"/>
            <a:ext cx="4162629" cy="267597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28706" y="3173483"/>
            <a:ext cx="4423179" cy="3589200"/>
            <a:chOff x="228706" y="3173483"/>
            <a:chExt cx="4423179" cy="3589200"/>
          </a:xfrm>
        </p:grpSpPr>
        <p:sp>
          <p:nvSpPr>
            <p:cNvPr id="6" name="Right Arrow Callout 5"/>
            <p:cNvSpPr/>
            <p:nvPr/>
          </p:nvSpPr>
          <p:spPr>
            <a:xfrm>
              <a:off x="1429487" y="3566610"/>
              <a:ext cx="569122" cy="2891864"/>
            </a:xfrm>
            <a:prstGeom prst="rightArrow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/>
                <a:t>Modal Decomposition</a:t>
              </a:r>
              <a:endParaRPr lang="en-US" sz="1100" dirty="0"/>
            </a:p>
          </p:txBody>
        </p:sp>
        <p:sp>
          <p:nvSpPr>
            <p:cNvPr id="16" name="Right Arrow Callout 15"/>
            <p:cNvSpPr/>
            <p:nvPr/>
          </p:nvSpPr>
          <p:spPr>
            <a:xfrm>
              <a:off x="4082763" y="3561875"/>
              <a:ext cx="569122" cy="2891864"/>
            </a:xfrm>
            <a:prstGeom prst="rightArrow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/>
                <a:t>Modal Tracking and Interpolation</a:t>
              </a:r>
              <a:endParaRPr lang="en-US" sz="1100" dirty="0"/>
            </a:p>
          </p:txBody>
        </p:sp>
        <p:pic>
          <p:nvPicPr>
            <p:cNvPr id="18" name="Picture 1" descr="IVM13_T000_1.jpg"/>
            <p:cNvPicPr>
              <a:picLocks noChangeAspect="1"/>
            </p:cNvPicPr>
            <p:nvPr/>
          </p:nvPicPr>
          <p:blipFill>
            <a:blip r:embed="rId3" cstate="print"/>
            <a:srcRect l="6139" r="78078" b="3333"/>
            <a:stretch>
              <a:fillRect/>
            </a:stretch>
          </p:blipFill>
          <p:spPr bwMode="auto">
            <a:xfrm>
              <a:off x="551090" y="3322819"/>
              <a:ext cx="711696" cy="3439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283"/>
            <p:cNvGrpSpPr>
              <a:grpSpLocks/>
            </p:cNvGrpSpPr>
            <p:nvPr/>
          </p:nvGrpSpPr>
          <p:grpSpPr bwMode="auto">
            <a:xfrm>
              <a:off x="228706" y="3173483"/>
              <a:ext cx="1103822" cy="689910"/>
              <a:chOff x="-146117" y="58738"/>
              <a:chExt cx="2127317" cy="1329612"/>
            </a:xfrm>
          </p:grpSpPr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-146117" y="973141"/>
                <a:ext cx="984320" cy="415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latin typeface="Calibri" pitchFamily="34" charset="0"/>
                  </a:rPr>
                  <a:t>T=0s</a:t>
                </a:r>
              </a:p>
            </p:txBody>
          </p:sp>
          <p:sp>
            <p:nvSpPr>
              <p:cNvPr id="21" name="TextBox 3"/>
              <p:cNvSpPr txBox="1">
                <a:spLocks noChangeArrowheads="1"/>
              </p:cNvSpPr>
              <p:nvPr/>
            </p:nvSpPr>
            <p:spPr bwMode="auto">
              <a:xfrm>
                <a:off x="-93228" y="744539"/>
                <a:ext cx="1312425" cy="415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>
                    <a:latin typeface="Calibri" pitchFamily="34" charset="0"/>
                  </a:rPr>
                  <a:t>T=10s</a:t>
                </a:r>
              </a:p>
            </p:txBody>
          </p:sp>
          <p:sp>
            <p:nvSpPr>
              <p:cNvPr id="22" name="TextBox 4"/>
              <p:cNvSpPr txBox="1">
                <a:spLocks noChangeArrowheads="1"/>
              </p:cNvSpPr>
              <p:nvPr/>
            </p:nvSpPr>
            <p:spPr bwMode="auto">
              <a:xfrm>
                <a:off x="235702" y="515938"/>
                <a:ext cx="1135901" cy="415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latin typeface="Calibri" pitchFamily="34" charset="0"/>
                  </a:rPr>
                  <a:t>T=20s</a:t>
                </a:r>
              </a:p>
            </p:txBody>
          </p:sp>
          <p:sp>
            <p:nvSpPr>
              <p:cNvPr id="23" name="TextBox 5"/>
              <p:cNvSpPr txBox="1">
                <a:spLocks noChangeArrowheads="1"/>
              </p:cNvSpPr>
              <p:nvPr/>
            </p:nvSpPr>
            <p:spPr bwMode="auto">
              <a:xfrm>
                <a:off x="363974" y="287340"/>
                <a:ext cx="1312425" cy="415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latin typeface="Calibri" pitchFamily="34" charset="0"/>
                  </a:rPr>
                  <a:t>T=30s</a:t>
                </a:r>
              </a:p>
            </p:txBody>
          </p:sp>
          <p:sp>
            <p:nvSpPr>
              <p:cNvPr id="24" name="TextBox 6"/>
              <p:cNvSpPr txBox="1">
                <a:spLocks noChangeArrowheads="1"/>
              </p:cNvSpPr>
              <p:nvPr/>
            </p:nvSpPr>
            <p:spPr bwMode="auto">
              <a:xfrm>
                <a:off x="504716" y="58738"/>
                <a:ext cx="1476484" cy="415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latin typeface="Calibri" pitchFamily="34" charset="0"/>
                  </a:rPr>
                  <a:t>T=40s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029605" y="3346422"/>
              <a:ext cx="1870604" cy="3332239"/>
              <a:chOff x="2580071" y="1552556"/>
              <a:chExt cx="1870604" cy="3332239"/>
            </a:xfrm>
          </p:grpSpPr>
          <p:pic>
            <p:nvPicPr>
              <p:cNvPr id="8" name="Picture 7" descr="Mode_8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692" t="32257" r="3499" b="26632"/>
              <a:stretch>
                <a:fillRect/>
              </a:stretch>
            </p:blipFill>
            <p:spPr>
              <a:xfrm>
                <a:off x="2580071" y="4249821"/>
                <a:ext cx="1698982" cy="634974"/>
              </a:xfrm>
              <a:prstGeom prst="rect">
                <a:avLst/>
              </a:prstGeom>
            </p:spPr>
          </p:pic>
          <p:pic>
            <p:nvPicPr>
              <p:cNvPr id="9" name="Picture 8" descr="Mode_7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596" t="31181" r="3471" b="32152"/>
              <a:stretch>
                <a:fillRect/>
              </a:stretch>
            </p:blipFill>
            <p:spPr>
              <a:xfrm>
                <a:off x="2580071" y="2245774"/>
                <a:ext cx="1681837" cy="566335"/>
              </a:xfrm>
              <a:prstGeom prst="rect">
                <a:avLst/>
              </a:prstGeom>
            </p:spPr>
          </p:pic>
          <p:pic>
            <p:nvPicPr>
              <p:cNvPr id="10" name="Picture 9" descr="Mode_6.pn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855" t="31216" r="2567" b="28784"/>
              <a:stretch>
                <a:fillRect/>
              </a:stretch>
            </p:blipFill>
            <p:spPr>
              <a:xfrm>
                <a:off x="2580071" y="3029645"/>
                <a:ext cx="1870604" cy="617814"/>
              </a:xfrm>
              <a:prstGeom prst="rect">
                <a:avLst/>
              </a:prstGeom>
            </p:spPr>
          </p:pic>
          <p:pic>
            <p:nvPicPr>
              <p:cNvPr id="11" name="Picture 10" descr="Mode_4.pn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926" t="24320" r="4265" b="29825"/>
              <a:stretch>
                <a:fillRect/>
              </a:stretch>
            </p:blipFill>
            <p:spPr>
              <a:xfrm>
                <a:off x="2580071" y="2505695"/>
                <a:ext cx="1698982" cy="708246"/>
              </a:xfrm>
              <a:prstGeom prst="rect">
                <a:avLst/>
              </a:prstGeom>
            </p:spPr>
          </p:pic>
          <p:pic>
            <p:nvPicPr>
              <p:cNvPr id="12" name="Picture 11" descr="Mode_3.pn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076" t="24654" r="5114" b="32012"/>
              <a:stretch>
                <a:fillRect/>
              </a:stretch>
            </p:blipFill>
            <p:spPr>
              <a:xfrm>
                <a:off x="2651674" y="3758592"/>
                <a:ext cx="1699001" cy="669309"/>
              </a:xfrm>
              <a:prstGeom prst="rect">
                <a:avLst/>
              </a:prstGeom>
            </p:spPr>
          </p:pic>
          <p:pic>
            <p:nvPicPr>
              <p:cNvPr id="13" name="Picture 12" descr="Mode_2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645" t="32222" r="4422" b="32222"/>
              <a:stretch>
                <a:fillRect/>
              </a:stretch>
            </p:blipFill>
            <p:spPr>
              <a:xfrm>
                <a:off x="2580071" y="1910026"/>
                <a:ext cx="1681837" cy="549175"/>
              </a:xfrm>
              <a:prstGeom prst="rect">
                <a:avLst/>
              </a:prstGeom>
            </p:spPr>
          </p:pic>
          <p:pic>
            <p:nvPicPr>
              <p:cNvPr id="14" name="Picture 13" descr="Mode_1.pn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885" t="32502" r="6813" b="31942"/>
              <a:stretch>
                <a:fillRect/>
              </a:stretch>
            </p:blipFill>
            <p:spPr>
              <a:xfrm>
                <a:off x="2580071" y="1552556"/>
                <a:ext cx="1630344" cy="549175"/>
              </a:xfrm>
              <a:prstGeom prst="rect">
                <a:avLst/>
              </a:prstGeom>
            </p:spPr>
          </p:pic>
          <p:pic>
            <p:nvPicPr>
              <p:cNvPr id="15" name="Picture 14" descr="Mode_5.png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775" t="30140" r="4293" b="24304"/>
              <a:stretch>
                <a:fillRect/>
              </a:stretch>
            </p:blipFill>
            <p:spPr>
              <a:xfrm>
                <a:off x="2580071" y="3389619"/>
                <a:ext cx="1681818" cy="70362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ABEE3E-B076-4686-A229-35518372A584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53213" y="2579688"/>
          <a:ext cx="2333625" cy="4064000"/>
        </p:xfrm>
        <a:graphic>
          <a:graphicData uri="http://schemas.openxmlformats.org/presentationml/2006/ole">
            <p:oleObj spid="_x0000_s1026" name="Photo Editor Photo" r:id="rId3" imgW="5114286" imgH="8907118" progId="">
              <p:embed/>
            </p:oleObj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Dynamics on MLP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3525" y="1162050"/>
            <a:ext cx="6502400" cy="5368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Vehicle on pad loaded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Gravity field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Centripetal relief (due to Earth rotation rate)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Winds (steady, gusts)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Reaction from MLP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Thermal, etc. (not modeled)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Flexible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Lumped masses used to load nodes due to body accelerations (gravity and centripetal relief as function of node altitude)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Stiffness is linear, i.e. vehicle will not continue to bend due to its own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Deformation at Hold Down Post (HDP) release used to initialize free-free modes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Rigid-body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Held in place by ground reaction model until compressive loads at HDP are zero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Structural dynamics on MLP used to initialize rigid-body EOM at HDP release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B736EB-40F4-4FA6-8816-BF52E8B74EF2}" type="slidenum">
              <a:rPr lang="en-US"/>
              <a:pPr/>
              <a:t>13</a:t>
            </a:fld>
            <a:endParaRPr lang="en-US"/>
          </a:p>
        </p:txBody>
      </p:sp>
      <p:pic>
        <p:nvPicPr>
          <p:cNvPr id="2056" name="Picture 5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 rot="5400000">
            <a:off x="5291931" y="2797970"/>
            <a:ext cx="58388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Actuator Model &amp; Structural Compliance</a:t>
            </a: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dirty="0" smtClean="0"/>
              <a:t>Shuttle heritage actuator model (Linear Simplex) </a:t>
            </a:r>
          </a:p>
          <a:p>
            <a:pPr lvl="1" eaLnBrk="1" hangingPunct="1"/>
            <a:r>
              <a:rPr lang="en-US" sz="1400" dirty="0" smtClean="0"/>
              <a:t>Standalone model includes nozzle and associated compliances</a:t>
            </a:r>
          </a:p>
          <a:p>
            <a:pPr lvl="1" eaLnBrk="1" hangingPunct="1"/>
            <a:r>
              <a:rPr lang="en-US" sz="1400" dirty="0" smtClean="0"/>
              <a:t>Several dispersible parameters </a:t>
            </a:r>
          </a:p>
          <a:p>
            <a:pPr eaLnBrk="1" hangingPunct="1"/>
            <a:r>
              <a:rPr lang="en-US" sz="1600" dirty="0" smtClean="0"/>
              <a:t>Structural model includes nozzle and “locked actuators”</a:t>
            </a:r>
          </a:p>
          <a:p>
            <a:pPr eaLnBrk="1" hangingPunct="1"/>
            <a:r>
              <a:rPr lang="en-US" sz="1600" dirty="0" smtClean="0"/>
              <a:t>Actuator-structural modeling “double-dipped” </a:t>
            </a:r>
            <a:br>
              <a:rPr lang="en-US" sz="1600" dirty="0" smtClean="0"/>
            </a:br>
            <a:r>
              <a:rPr lang="en-US" sz="1600" dirty="0" smtClean="0"/>
              <a:t>actuator, flex bearing and back-up structure compliance</a:t>
            </a:r>
          </a:p>
          <a:p>
            <a:pPr eaLnBrk="1" hangingPunct="1"/>
            <a:r>
              <a:rPr lang="en-US" sz="1600" dirty="0" smtClean="0"/>
              <a:t>Negligible 0 to 3 deg.</a:t>
            </a:r>
            <a:r>
              <a:rPr lang="en-US" sz="1600" dirty="0" smtClean="0">
                <a:cs typeface="Arial" charset="0"/>
              </a:rPr>
              <a:t> shift in phase margin around first bending mode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31763" y="3271838"/>
            <a:ext cx="4087812" cy="3417887"/>
            <a:chOff x="2975" y="2018"/>
            <a:chExt cx="2575" cy="2153"/>
          </a:xfrm>
        </p:grpSpPr>
        <p:sp>
          <p:nvSpPr>
            <p:cNvPr id="2086" name="Line 5"/>
            <p:cNvSpPr>
              <a:spLocks noChangeShapeType="1"/>
            </p:cNvSpPr>
            <p:nvPr/>
          </p:nvSpPr>
          <p:spPr bwMode="auto">
            <a:xfrm>
              <a:off x="3439" y="3848"/>
              <a:ext cx="0" cy="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AutoShape 6"/>
            <p:cNvSpPr>
              <a:spLocks noChangeArrowheads="1"/>
            </p:cNvSpPr>
            <p:nvPr/>
          </p:nvSpPr>
          <p:spPr bwMode="auto">
            <a:xfrm>
              <a:off x="3999" y="2024"/>
              <a:ext cx="566" cy="3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Text Box 7"/>
            <p:cNvSpPr txBox="1">
              <a:spLocks noChangeArrowheads="1"/>
            </p:cNvSpPr>
            <p:nvPr/>
          </p:nvSpPr>
          <p:spPr bwMode="auto">
            <a:xfrm>
              <a:off x="4072" y="2018"/>
              <a:ext cx="42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/>
                <a:t>FCS</a:t>
              </a:r>
            </a:p>
            <a:p>
              <a:pPr algn="ctr"/>
              <a:r>
                <a:rPr lang="en-US" sz="1000" b="1"/>
                <a:t>&amp;</a:t>
              </a:r>
            </a:p>
            <a:p>
              <a:pPr algn="ctr"/>
              <a:r>
                <a:rPr lang="en-US" sz="1000" b="1"/>
                <a:t>Sensors</a:t>
              </a:r>
            </a:p>
          </p:txBody>
        </p:sp>
        <p:sp>
          <p:nvSpPr>
            <p:cNvPr id="2089" name="Arc 8"/>
            <p:cNvSpPr>
              <a:spLocks noChangeAspect="1"/>
            </p:cNvSpPr>
            <p:nvPr/>
          </p:nvSpPr>
          <p:spPr bwMode="auto">
            <a:xfrm>
              <a:off x="4289" y="2245"/>
              <a:ext cx="893" cy="984"/>
            </a:xfrm>
            <a:custGeom>
              <a:avLst/>
              <a:gdLst>
                <a:gd name="T0" fmla="*/ 270 w 21600"/>
                <a:gd name="T1" fmla="*/ 0 h 23798"/>
                <a:gd name="T2" fmla="*/ 883 w 21600"/>
                <a:gd name="T3" fmla="*/ 984 h 23798"/>
                <a:gd name="T4" fmla="*/ 0 w 21600"/>
                <a:gd name="T5" fmla="*/ 851 h 237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98"/>
                <a:gd name="T11" fmla="*/ 21600 w 21600"/>
                <a:gd name="T12" fmla="*/ 23798 h 237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98" fill="none" extrusionOk="0">
                  <a:moveTo>
                    <a:pt x="6535" y="0"/>
                  </a:moveTo>
                  <a:cubicBezTo>
                    <a:pt x="15506" y="2848"/>
                    <a:pt x="21600" y="11176"/>
                    <a:pt x="21600" y="20588"/>
                  </a:cubicBezTo>
                  <a:cubicBezTo>
                    <a:pt x="21600" y="21662"/>
                    <a:pt x="21519" y="22735"/>
                    <a:pt x="21360" y="23798"/>
                  </a:cubicBezTo>
                </a:path>
                <a:path w="21600" h="23798" stroke="0" extrusionOk="0">
                  <a:moveTo>
                    <a:pt x="6535" y="0"/>
                  </a:moveTo>
                  <a:cubicBezTo>
                    <a:pt x="15506" y="2848"/>
                    <a:pt x="21600" y="11176"/>
                    <a:pt x="21600" y="20588"/>
                  </a:cubicBezTo>
                  <a:cubicBezTo>
                    <a:pt x="21600" y="21662"/>
                    <a:pt x="21519" y="22735"/>
                    <a:pt x="21360" y="23798"/>
                  </a:cubicBezTo>
                  <a:lnTo>
                    <a:pt x="0" y="2058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Arc 9"/>
            <p:cNvSpPr>
              <a:spLocks noChangeAspect="1"/>
            </p:cNvSpPr>
            <p:nvPr/>
          </p:nvSpPr>
          <p:spPr bwMode="auto">
            <a:xfrm>
              <a:off x="3815" y="3096"/>
              <a:ext cx="945" cy="892"/>
            </a:xfrm>
            <a:custGeom>
              <a:avLst/>
              <a:gdLst>
                <a:gd name="T0" fmla="*/ 945 w 22858"/>
                <a:gd name="T1" fmla="*/ 759 h 21600"/>
                <a:gd name="T2" fmla="*/ 0 w 22858"/>
                <a:gd name="T3" fmla="*/ 754 h 21600"/>
                <a:gd name="T4" fmla="*/ 477 w 2285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858"/>
                <a:gd name="T10" fmla="*/ 0 h 21600"/>
                <a:gd name="T11" fmla="*/ 22858 w 2285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58" h="21600" fill="none" extrusionOk="0">
                  <a:moveTo>
                    <a:pt x="22857" y="18388"/>
                  </a:moveTo>
                  <a:cubicBezTo>
                    <a:pt x="19450" y="20488"/>
                    <a:pt x="15527" y="21599"/>
                    <a:pt x="11526" y="21600"/>
                  </a:cubicBezTo>
                  <a:cubicBezTo>
                    <a:pt x="7446" y="21600"/>
                    <a:pt x="3450" y="20444"/>
                    <a:pt x="0" y="18267"/>
                  </a:cubicBezTo>
                </a:path>
                <a:path w="22858" h="21600" stroke="0" extrusionOk="0">
                  <a:moveTo>
                    <a:pt x="22857" y="18388"/>
                  </a:moveTo>
                  <a:cubicBezTo>
                    <a:pt x="19450" y="20488"/>
                    <a:pt x="15527" y="21599"/>
                    <a:pt x="11526" y="21600"/>
                  </a:cubicBezTo>
                  <a:cubicBezTo>
                    <a:pt x="7446" y="21600"/>
                    <a:pt x="3450" y="20444"/>
                    <a:pt x="0" y="18267"/>
                  </a:cubicBezTo>
                  <a:lnTo>
                    <a:pt x="1152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Arc 10"/>
            <p:cNvSpPr>
              <a:spLocks noChangeAspect="1"/>
            </p:cNvSpPr>
            <p:nvPr/>
          </p:nvSpPr>
          <p:spPr bwMode="auto">
            <a:xfrm>
              <a:off x="3398" y="2254"/>
              <a:ext cx="893" cy="972"/>
            </a:xfrm>
            <a:custGeom>
              <a:avLst/>
              <a:gdLst>
                <a:gd name="T0" fmla="*/ 10 w 21600"/>
                <a:gd name="T1" fmla="*/ 972 h 23526"/>
                <a:gd name="T2" fmla="*/ 596 w 21600"/>
                <a:gd name="T3" fmla="*/ 0 h 23526"/>
                <a:gd name="T4" fmla="*/ 893 w 21600"/>
                <a:gd name="T5" fmla="*/ 842 h 235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526"/>
                <a:gd name="T11" fmla="*/ 21600 w 21600"/>
                <a:gd name="T12" fmla="*/ 23526 h 235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526" fill="none" extrusionOk="0">
                  <a:moveTo>
                    <a:pt x="232" y="23525"/>
                  </a:moveTo>
                  <a:cubicBezTo>
                    <a:pt x="77" y="22480"/>
                    <a:pt x="0" y="21424"/>
                    <a:pt x="0" y="20368"/>
                  </a:cubicBezTo>
                  <a:cubicBezTo>
                    <a:pt x="-1" y="11210"/>
                    <a:pt x="5774" y="3048"/>
                    <a:pt x="14409" y="-1"/>
                  </a:cubicBezTo>
                </a:path>
                <a:path w="21600" h="23526" stroke="0" extrusionOk="0">
                  <a:moveTo>
                    <a:pt x="232" y="23525"/>
                  </a:moveTo>
                  <a:cubicBezTo>
                    <a:pt x="77" y="22480"/>
                    <a:pt x="0" y="21424"/>
                    <a:pt x="0" y="20368"/>
                  </a:cubicBezTo>
                  <a:cubicBezTo>
                    <a:pt x="-1" y="11210"/>
                    <a:pt x="5774" y="3048"/>
                    <a:pt x="14409" y="-1"/>
                  </a:cubicBezTo>
                  <a:lnTo>
                    <a:pt x="21600" y="203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Text Box 11"/>
            <p:cNvSpPr txBox="1">
              <a:spLocks noChangeArrowheads="1"/>
            </p:cNvSpPr>
            <p:nvPr/>
          </p:nvSpPr>
          <p:spPr bwMode="auto">
            <a:xfrm>
              <a:off x="3439" y="2816"/>
              <a:ext cx="17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FCS - Actuator Model - Structural Model Interaction</a:t>
              </a:r>
            </a:p>
          </p:txBody>
        </p:sp>
        <p:sp>
          <p:nvSpPr>
            <p:cNvPr id="2093" name="AutoShape 12"/>
            <p:cNvSpPr>
              <a:spLocks noChangeArrowheads="1"/>
            </p:cNvSpPr>
            <p:nvPr/>
          </p:nvSpPr>
          <p:spPr bwMode="auto">
            <a:xfrm>
              <a:off x="3021" y="3225"/>
              <a:ext cx="913" cy="6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4" name="Text Box 13"/>
            <p:cNvSpPr txBox="1">
              <a:spLocks noChangeArrowheads="1"/>
            </p:cNvSpPr>
            <p:nvPr/>
          </p:nvSpPr>
          <p:spPr bwMode="auto">
            <a:xfrm>
              <a:off x="3093" y="3221"/>
              <a:ext cx="7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Vehicle </a:t>
              </a:r>
            </a:p>
            <a:p>
              <a:pPr algn="ctr"/>
              <a:r>
                <a:rPr lang="en-US" sz="800"/>
                <a:t>Structural Dynamics</a:t>
              </a:r>
            </a:p>
          </p:txBody>
        </p:sp>
        <p:sp>
          <p:nvSpPr>
            <p:cNvPr id="2095" name="Text Box 14"/>
            <p:cNvSpPr txBox="1">
              <a:spLocks noChangeArrowheads="1"/>
            </p:cNvSpPr>
            <p:nvPr/>
          </p:nvSpPr>
          <p:spPr bwMode="auto">
            <a:xfrm>
              <a:off x="3155" y="3617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“Locked Actuator”</a:t>
              </a:r>
            </a:p>
            <a:p>
              <a:pPr algn="ctr"/>
              <a:r>
                <a:rPr lang="en-US" sz="800"/>
                <a:t>Nozzle Dynamics</a:t>
              </a:r>
            </a:p>
          </p:txBody>
        </p:sp>
        <p:sp>
          <p:nvSpPr>
            <p:cNvPr id="2096" name="Arc 15"/>
            <p:cNvSpPr>
              <a:spLocks/>
            </p:cNvSpPr>
            <p:nvPr/>
          </p:nvSpPr>
          <p:spPr bwMode="auto">
            <a:xfrm rot="2700000">
              <a:off x="3682" y="3416"/>
              <a:ext cx="223" cy="283"/>
            </a:xfrm>
            <a:custGeom>
              <a:avLst/>
              <a:gdLst>
                <a:gd name="T0" fmla="*/ 0 w 21600"/>
                <a:gd name="T1" fmla="*/ 0 h 27381"/>
                <a:gd name="T2" fmla="*/ 215 w 21600"/>
                <a:gd name="T3" fmla="*/ 283 h 27381"/>
                <a:gd name="T4" fmla="*/ 0 w 21600"/>
                <a:gd name="T5" fmla="*/ 223 h 273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381"/>
                <a:gd name="T11" fmla="*/ 21600 w 21600"/>
                <a:gd name="T12" fmla="*/ 27381 h 273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38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553"/>
                    <a:pt x="21334" y="25498"/>
                    <a:pt x="20812" y="27381"/>
                  </a:cubicBezTo>
                </a:path>
                <a:path w="21600" h="2738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553"/>
                    <a:pt x="21334" y="25498"/>
                    <a:pt x="20812" y="2738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Arc 16"/>
            <p:cNvSpPr>
              <a:spLocks/>
            </p:cNvSpPr>
            <p:nvPr/>
          </p:nvSpPr>
          <p:spPr bwMode="auto">
            <a:xfrm rot="18900000" flipH="1">
              <a:off x="3047" y="3418"/>
              <a:ext cx="224" cy="269"/>
            </a:xfrm>
            <a:custGeom>
              <a:avLst/>
              <a:gdLst>
                <a:gd name="T0" fmla="*/ 0 w 21600"/>
                <a:gd name="T1" fmla="*/ 0 h 26035"/>
                <a:gd name="T2" fmla="*/ 219 w 21600"/>
                <a:gd name="T3" fmla="*/ 269 h 26035"/>
                <a:gd name="T4" fmla="*/ 0 w 21600"/>
                <a:gd name="T5" fmla="*/ 223 h 2603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035"/>
                <a:gd name="T11" fmla="*/ 21600 w 21600"/>
                <a:gd name="T12" fmla="*/ 26035 h 26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03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090"/>
                    <a:pt x="21445" y="24576"/>
                    <a:pt x="21139" y="26034"/>
                  </a:cubicBezTo>
                </a:path>
                <a:path w="21600" h="2603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090"/>
                    <a:pt x="21445" y="24576"/>
                    <a:pt x="21139" y="2603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AutoShape 17"/>
            <p:cNvSpPr>
              <a:spLocks noChangeArrowheads="1"/>
            </p:cNvSpPr>
            <p:nvPr/>
          </p:nvSpPr>
          <p:spPr bwMode="auto">
            <a:xfrm>
              <a:off x="4553" y="3225"/>
              <a:ext cx="913" cy="6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Text Box 18"/>
            <p:cNvSpPr txBox="1">
              <a:spLocks noChangeArrowheads="1"/>
            </p:cNvSpPr>
            <p:nvPr/>
          </p:nvSpPr>
          <p:spPr bwMode="auto">
            <a:xfrm>
              <a:off x="4631" y="3221"/>
              <a:ext cx="7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Actuator </a:t>
              </a:r>
            </a:p>
            <a:p>
              <a:pPr algn="ctr"/>
              <a:r>
                <a:rPr lang="en-US" sz="800"/>
                <a:t>Structural Dynamics</a:t>
              </a:r>
            </a:p>
          </p:txBody>
        </p:sp>
        <p:sp>
          <p:nvSpPr>
            <p:cNvPr id="2100" name="Text Box 19"/>
            <p:cNvSpPr txBox="1">
              <a:spLocks noChangeArrowheads="1"/>
            </p:cNvSpPr>
            <p:nvPr/>
          </p:nvSpPr>
          <p:spPr bwMode="auto">
            <a:xfrm>
              <a:off x="4702" y="3598"/>
              <a:ext cx="61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Gimbaling</a:t>
              </a:r>
            </a:p>
            <a:p>
              <a:pPr algn="ctr"/>
              <a:r>
                <a:rPr lang="en-US" sz="800"/>
                <a:t>Nozzle Dynamics</a:t>
              </a:r>
            </a:p>
          </p:txBody>
        </p:sp>
        <p:sp>
          <p:nvSpPr>
            <p:cNvPr id="2101" name="Arc 20"/>
            <p:cNvSpPr>
              <a:spLocks/>
            </p:cNvSpPr>
            <p:nvPr/>
          </p:nvSpPr>
          <p:spPr bwMode="auto">
            <a:xfrm rot="2700000">
              <a:off x="5223" y="3416"/>
              <a:ext cx="223" cy="283"/>
            </a:xfrm>
            <a:custGeom>
              <a:avLst/>
              <a:gdLst>
                <a:gd name="T0" fmla="*/ 0 w 21600"/>
                <a:gd name="T1" fmla="*/ 0 h 27381"/>
                <a:gd name="T2" fmla="*/ 215 w 21600"/>
                <a:gd name="T3" fmla="*/ 283 h 27381"/>
                <a:gd name="T4" fmla="*/ 0 w 21600"/>
                <a:gd name="T5" fmla="*/ 223 h 273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381"/>
                <a:gd name="T11" fmla="*/ 21600 w 21600"/>
                <a:gd name="T12" fmla="*/ 27381 h 273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38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553"/>
                    <a:pt x="21334" y="25498"/>
                    <a:pt x="20812" y="27381"/>
                  </a:cubicBezTo>
                </a:path>
                <a:path w="21600" h="2738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553"/>
                    <a:pt x="21334" y="25498"/>
                    <a:pt x="20812" y="2738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" name="Arc 21"/>
            <p:cNvSpPr>
              <a:spLocks/>
            </p:cNvSpPr>
            <p:nvPr/>
          </p:nvSpPr>
          <p:spPr bwMode="auto">
            <a:xfrm rot="18900000" flipH="1">
              <a:off x="4567" y="3418"/>
              <a:ext cx="224" cy="270"/>
            </a:xfrm>
            <a:custGeom>
              <a:avLst/>
              <a:gdLst>
                <a:gd name="T0" fmla="*/ 0 w 21600"/>
                <a:gd name="T1" fmla="*/ 0 h 26035"/>
                <a:gd name="T2" fmla="*/ 219 w 21600"/>
                <a:gd name="T3" fmla="*/ 270 h 26035"/>
                <a:gd name="T4" fmla="*/ 0 w 21600"/>
                <a:gd name="T5" fmla="*/ 224 h 2603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035"/>
                <a:gd name="T11" fmla="*/ 21600 w 21600"/>
                <a:gd name="T12" fmla="*/ 26035 h 26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03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090"/>
                    <a:pt x="21445" y="24576"/>
                    <a:pt x="21139" y="26034"/>
                  </a:cubicBezTo>
                </a:path>
                <a:path w="21600" h="2603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090"/>
                    <a:pt x="21445" y="24576"/>
                    <a:pt x="21139" y="2603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3" name="Text Box 22"/>
            <p:cNvSpPr txBox="1">
              <a:spLocks noChangeArrowheads="1"/>
            </p:cNvSpPr>
            <p:nvPr/>
          </p:nvSpPr>
          <p:spPr bwMode="auto">
            <a:xfrm>
              <a:off x="2975" y="2676"/>
              <a:ext cx="4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Structural</a:t>
              </a:r>
            </a:p>
            <a:p>
              <a:pPr algn="ctr"/>
              <a:r>
                <a:rPr lang="en-US" sz="800"/>
                <a:t>Deformations</a:t>
              </a:r>
            </a:p>
          </p:txBody>
        </p:sp>
        <p:sp>
          <p:nvSpPr>
            <p:cNvPr id="2104" name="Text Box 23"/>
            <p:cNvSpPr txBox="1">
              <a:spLocks noChangeArrowheads="1"/>
            </p:cNvSpPr>
            <p:nvPr/>
          </p:nvSpPr>
          <p:spPr bwMode="auto">
            <a:xfrm>
              <a:off x="5106" y="2676"/>
              <a:ext cx="4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Actuator</a:t>
              </a:r>
            </a:p>
            <a:p>
              <a:pPr algn="ctr"/>
              <a:r>
                <a:rPr lang="en-US" sz="800"/>
                <a:t>Commands</a:t>
              </a:r>
            </a:p>
          </p:txBody>
        </p:sp>
        <p:sp>
          <p:nvSpPr>
            <p:cNvPr id="2105" name="Text Box 24"/>
            <p:cNvSpPr txBox="1">
              <a:spLocks noChangeArrowheads="1"/>
            </p:cNvSpPr>
            <p:nvPr/>
          </p:nvSpPr>
          <p:spPr bwMode="auto">
            <a:xfrm>
              <a:off x="4033" y="3959"/>
              <a:ext cx="5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Lateral Thrust,</a:t>
              </a:r>
            </a:p>
            <a:p>
              <a:pPr algn="ctr"/>
              <a:r>
                <a:rPr lang="en-US" sz="800"/>
                <a:t>TWD &amp; DWT</a:t>
              </a:r>
            </a:p>
          </p:txBody>
        </p:sp>
        <p:sp>
          <p:nvSpPr>
            <p:cNvPr id="2106" name="Text Box 25"/>
            <p:cNvSpPr txBox="1">
              <a:spLocks noChangeArrowheads="1"/>
            </p:cNvSpPr>
            <p:nvPr/>
          </p:nvSpPr>
          <p:spPr bwMode="auto">
            <a:xfrm>
              <a:off x="3230" y="3403"/>
              <a:ext cx="4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/>
                <a:t>Structural</a:t>
              </a:r>
            </a:p>
            <a:p>
              <a:pPr algn="ctr"/>
              <a:r>
                <a:rPr lang="en-US" sz="1000" b="1"/>
                <a:t>Model</a:t>
              </a:r>
            </a:p>
          </p:txBody>
        </p:sp>
        <p:sp>
          <p:nvSpPr>
            <p:cNvPr id="2107" name="Text Box 26"/>
            <p:cNvSpPr txBox="1">
              <a:spLocks noChangeArrowheads="1"/>
            </p:cNvSpPr>
            <p:nvPr/>
          </p:nvSpPr>
          <p:spPr bwMode="auto">
            <a:xfrm>
              <a:off x="4772" y="3394"/>
              <a:ext cx="44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/>
                <a:t>Actuator</a:t>
              </a:r>
            </a:p>
            <a:p>
              <a:pPr algn="ctr"/>
              <a:r>
                <a:rPr lang="en-US" sz="1000" b="1"/>
                <a:t>Model</a:t>
              </a:r>
            </a:p>
          </p:txBody>
        </p:sp>
        <p:sp>
          <p:nvSpPr>
            <p:cNvPr id="2108" name="Text Box 27"/>
            <p:cNvSpPr txBox="1">
              <a:spLocks noChangeArrowheads="1"/>
            </p:cNvSpPr>
            <p:nvPr/>
          </p:nvSpPr>
          <p:spPr bwMode="auto">
            <a:xfrm>
              <a:off x="3100" y="4011"/>
              <a:ext cx="66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All Other Loads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379913" y="3556000"/>
            <a:ext cx="3005137" cy="3257550"/>
            <a:chOff x="2759" y="2240"/>
            <a:chExt cx="1893" cy="2052"/>
          </a:xfrm>
        </p:grpSpPr>
        <p:pic>
          <p:nvPicPr>
            <p:cNvPr id="2067" name="Picture 29" descr="ivm12_1"/>
            <p:cNvPicPr>
              <a:picLocks noChangeAspect="1" noChangeArrowheads="1"/>
            </p:cNvPicPr>
            <p:nvPr/>
          </p:nvPicPr>
          <p:blipFill>
            <a:blip r:embed="rId4" cstate="print"/>
            <a:srcRect t="18393" r="5756" b="21638"/>
            <a:stretch>
              <a:fillRect/>
            </a:stretch>
          </p:blipFill>
          <p:spPr bwMode="auto">
            <a:xfrm>
              <a:off x="2799" y="2383"/>
              <a:ext cx="1788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" name="Text Box 30"/>
            <p:cNvSpPr txBox="1">
              <a:spLocks noChangeArrowheads="1"/>
            </p:cNvSpPr>
            <p:nvPr/>
          </p:nvSpPr>
          <p:spPr bwMode="auto">
            <a:xfrm>
              <a:off x="3780" y="2240"/>
              <a:ext cx="8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Gimbal node wagon- </a:t>
              </a:r>
            </a:p>
            <a:p>
              <a:r>
                <a:rPr lang="en-US" sz="1000"/>
                <a:t>wheeled to nozzle</a:t>
              </a:r>
            </a:p>
          </p:txBody>
        </p:sp>
        <p:sp>
          <p:nvSpPr>
            <p:cNvPr id="2069" name="Line 31"/>
            <p:cNvSpPr>
              <a:spLocks noChangeShapeType="1"/>
            </p:cNvSpPr>
            <p:nvPr/>
          </p:nvSpPr>
          <p:spPr bwMode="auto">
            <a:xfrm flipH="1">
              <a:off x="3773" y="2471"/>
              <a:ext cx="236" cy="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Text Box 32"/>
            <p:cNvSpPr txBox="1">
              <a:spLocks noChangeArrowheads="1"/>
            </p:cNvSpPr>
            <p:nvPr/>
          </p:nvSpPr>
          <p:spPr bwMode="auto">
            <a:xfrm>
              <a:off x="2759" y="2256"/>
              <a:ext cx="6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FF0000"/>
                  </a:solidFill>
                </a:rPr>
                <a:t>Rock Actuator</a:t>
              </a:r>
            </a:p>
          </p:txBody>
        </p:sp>
        <p:sp>
          <p:nvSpPr>
            <p:cNvPr id="2071" name="Line 33"/>
            <p:cNvSpPr>
              <a:spLocks noChangeShapeType="1"/>
            </p:cNvSpPr>
            <p:nvPr/>
          </p:nvSpPr>
          <p:spPr bwMode="auto">
            <a:xfrm>
              <a:off x="3307" y="2404"/>
              <a:ext cx="157" cy="5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575" y="3914"/>
              <a:ext cx="611" cy="378"/>
              <a:chOff x="4844" y="3724"/>
              <a:chExt cx="822" cy="507"/>
            </a:xfrm>
          </p:grpSpPr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4949" y="3724"/>
                <a:ext cx="717" cy="507"/>
                <a:chOff x="4949" y="3398"/>
                <a:chExt cx="717" cy="507"/>
              </a:xfrm>
            </p:grpSpPr>
            <p:sp>
              <p:nvSpPr>
                <p:cNvPr id="2077" name="Line 36"/>
                <p:cNvSpPr>
                  <a:spLocks noChangeShapeType="1"/>
                </p:cNvSpPr>
                <p:nvPr/>
              </p:nvSpPr>
              <p:spPr bwMode="auto">
                <a:xfrm>
                  <a:off x="5053" y="3488"/>
                  <a:ext cx="221" cy="54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274" y="3478"/>
                  <a:ext cx="273" cy="65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Line 38"/>
                <p:cNvSpPr>
                  <a:spLocks noChangeShapeType="1"/>
                </p:cNvSpPr>
                <p:nvPr/>
              </p:nvSpPr>
              <p:spPr bwMode="auto">
                <a:xfrm>
                  <a:off x="5277" y="3543"/>
                  <a:ext cx="44" cy="258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2050" name="Object 39"/>
                <p:cNvGraphicFramePr>
                  <a:graphicFrameLocks noChangeAspect="1"/>
                </p:cNvGraphicFramePr>
                <p:nvPr/>
              </p:nvGraphicFramePr>
              <p:xfrm>
                <a:off x="4949" y="3398"/>
                <a:ext cx="104" cy="144"/>
              </p:xfrm>
              <a:graphic>
                <a:graphicData uri="http://schemas.openxmlformats.org/presentationml/2006/ole">
                  <p:oleObj spid="_x0000_s2050" name="Equation" r:id="rId5" imgW="1648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2051" name="Object 40"/>
                <p:cNvGraphicFramePr>
                  <a:graphicFrameLocks noChangeAspect="1"/>
                </p:cNvGraphicFramePr>
                <p:nvPr/>
              </p:nvGraphicFramePr>
              <p:xfrm>
                <a:off x="5554" y="3398"/>
                <a:ext cx="112" cy="144"/>
              </p:xfrm>
              <a:graphic>
                <a:graphicData uri="http://schemas.openxmlformats.org/presentationml/2006/ole">
                  <p:oleObj spid="_x0000_s2051" name="Equation" r:id="rId6" imgW="1774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2052" name="Object 41"/>
                <p:cNvGraphicFramePr>
                  <a:graphicFrameLocks noChangeAspect="1"/>
                </p:cNvGraphicFramePr>
                <p:nvPr/>
              </p:nvGraphicFramePr>
              <p:xfrm>
                <a:off x="5286" y="3761"/>
                <a:ext cx="104" cy="144"/>
              </p:xfrm>
              <a:graphic>
                <a:graphicData uri="http://schemas.openxmlformats.org/presentationml/2006/ole">
                  <p:oleObj spid="_x0000_s2052" name="Equation" r:id="rId7" imgW="164880" imgH="228600" progId="Equation.3">
                    <p:embed/>
                  </p:oleObj>
                </a:graphicData>
              </a:graphic>
            </p:graphicFrame>
            <p:sp>
              <p:nvSpPr>
                <p:cNvPr id="2080" name="Line 42"/>
                <p:cNvSpPr>
                  <a:spLocks noChangeShapeType="1"/>
                </p:cNvSpPr>
                <p:nvPr/>
              </p:nvSpPr>
              <p:spPr bwMode="auto">
                <a:xfrm>
                  <a:off x="5256" y="3537"/>
                  <a:ext cx="4" cy="28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" name="Line 43"/>
                <p:cNvSpPr>
                  <a:spLocks noChangeShapeType="1"/>
                </p:cNvSpPr>
                <p:nvPr/>
              </p:nvSpPr>
              <p:spPr bwMode="auto">
                <a:xfrm>
                  <a:off x="5258" y="3565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5277" y="3563"/>
                  <a:ext cx="24" cy="5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Line 45"/>
                <p:cNvSpPr>
                  <a:spLocks noChangeShapeType="1"/>
                </p:cNvSpPr>
                <p:nvPr/>
              </p:nvSpPr>
              <p:spPr bwMode="auto">
                <a:xfrm>
                  <a:off x="5297" y="3537"/>
                  <a:ext cx="4" cy="26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5257" y="3532"/>
                  <a:ext cx="24" cy="5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Line 47"/>
                <p:cNvSpPr>
                  <a:spLocks noChangeShapeType="1"/>
                </p:cNvSpPr>
                <p:nvPr/>
              </p:nvSpPr>
              <p:spPr bwMode="auto">
                <a:xfrm>
                  <a:off x="5276" y="3531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" name="Text Box 48"/>
              <p:cNvSpPr txBox="1">
                <a:spLocks noChangeArrowheads="1"/>
              </p:cNvSpPr>
              <p:nvPr/>
            </p:nvSpPr>
            <p:spPr bwMode="auto">
              <a:xfrm>
                <a:off x="4844" y="3804"/>
                <a:ext cx="2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i="1">
                    <a:latin typeface="Times New Roman" pitchFamily="18" charset="0"/>
                  </a:rPr>
                  <a:t>fwd</a:t>
                </a:r>
              </a:p>
            </p:txBody>
          </p:sp>
        </p:grpSp>
        <p:sp>
          <p:nvSpPr>
            <p:cNvPr id="2073" name="Text Box 49"/>
            <p:cNvSpPr txBox="1">
              <a:spLocks noChangeArrowheads="1"/>
            </p:cNvSpPr>
            <p:nvPr/>
          </p:nvSpPr>
          <p:spPr bwMode="auto">
            <a:xfrm>
              <a:off x="2940" y="3790"/>
              <a:ext cx="5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FF0000"/>
                  </a:solidFill>
                </a:rPr>
                <a:t>Tilt Actuator</a:t>
              </a:r>
            </a:p>
          </p:txBody>
        </p:sp>
        <p:sp>
          <p:nvSpPr>
            <p:cNvPr id="2074" name="Line 50"/>
            <p:cNvSpPr>
              <a:spLocks noChangeShapeType="1"/>
            </p:cNvSpPr>
            <p:nvPr/>
          </p:nvSpPr>
          <p:spPr bwMode="auto">
            <a:xfrm flipV="1">
              <a:off x="3448" y="3551"/>
              <a:ext cx="104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7269163" y="1425575"/>
            <a:ext cx="1730375" cy="2841625"/>
            <a:chOff x="4579" y="898"/>
            <a:chExt cx="1090" cy="1790"/>
          </a:xfrm>
        </p:grpSpPr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4579" y="898"/>
              <a:ext cx="1090" cy="1790"/>
              <a:chOff x="4579" y="898"/>
              <a:chExt cx="1090" cy="1790"/>
            </a:xfrm>
          </p:grpSpPr>
          <p:sp>
            <p:nvSpPr>
              <p:cNvPr id="2065" name="Freeform 55"/>
              <p:cNvSpPr>
                <a:spLocks/>
              </p:cNvSpPr>
              <p:nvPr/>
            </p:nvSpPr>
            <p:spPr bwMode="auto">
              <a:xfrm>
                <a:off x="4579" y="989"/>
                <a:ext cx="888" cy="955"/>
              </a:xfrm>
              <a:custGeom>
                <a:avLst/>
                <a:gdLst>
                  <a:gd name="T0" fmla="*/ 850 w 888"/>
                  <a:gd name="T1" fmla="*/ 662 h 955"/>
                  <a:gd name="T2" fmla="*/ 653 w 888"/>
                  <a:gd name="T3" fmla="*/ 955 h 955"/>
                  <a:gd name="T4" fmla="*/ 581 w 888"/>
                  <a:gd name="T5" fmla="*/ 955 h 955"/>
                  <a:gd name="T6" fmla="*/ 389 w 888"/>
                  <a:gd name="T7" fmla="*/ 576 h 955"/>
                  <a:gd name="T8" fmla="*/ 0 w 888"/>
                  <a:gd name="T9" fmla="*/ 686 h 955"/>
                  <a:gd name="T10" fmla="*/ 48 w 888"/>
                  <a:gd name="T11" fmla="*/ 77 h 955"/>
                  <a:gd name="T12" fmla="*/ 269 w 888"/>
                  <a:gd name="T13" fmla="*/ 0 h 955"/>
                  <a:gd name="T14" fmla="*/ 519 w 888"/>
                  <a:gd name="T15" fmla="*/ 677 h 955"/>
                  <a:gd name="T16" fmla="*/ 701 w 888"/>
                  <a:gd name="T17" fmla="*/ 662 h 955"/>
                  <a:gd name="T18" fmla="*/ 759 w 888"/>
                  <a:gd name="T19" fmla="*/ 600 h 955"/>
                  <a:gd name="T20" fmla="*/ 888 w 888"/>
                  <a:gd name="T21" fmla="*/ 605 h 955"/>
                  <a:gd name="T22" fmla="*/ 850 w 888"/>
                  <a:gd name="T23" fmla="*/ 662 h 9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88"/>
                  <a:gd name="T37" fmla="*/ 0 h 955"/>
                  <a:gd name="T38" fmla="*/ 888 w 888"/>
                  <a:gd name="T39" fmla="*/ 955 h 9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88" h="955">
                    <a:moveTo>
                      <a:pt x="850" y="662"/>
                    </a:moveTo>
                    <a:lnTo>
                      <a:pt x="653" y="955"/>
                    </a:lnTo>
                    <a:lnTo>
                      <a:pt x="581" y="955"/>
                    </a:lnTo>
                    <a:lnTo>
                      <a:pt x="389" y="576"/>
                    </a:lnTo>
                    <a:lnTo>
                      <a:pt x="0" y="686"/>
                    </a:lnTo>
                    <a:lnTo>
                      <a:pt x="48" y="77"/>
                    </a:lnTo>
                    <a:lnTo>
                      <a:pt x="269" y="0"/>
                    </a:lnTo>
                    <a:lnTo>
                      <a:pt x="519" y="677"/>
                    </a:lnTo>
                    <a:lnTo>
                      <a:pt x="701" y="662"/>
                    </a:lnTo>
                    <a:lnTo>
                      <a:pt x="759" y="600"/>
                    </a:lnTo>
                    <a:lnTo>
                      <a:pt x="888" y="605"/>
                    </a:lnTo>
                    <a:lnTo>
                      <a:pt x="850" y="662"/>
                    </a:lnTo>
                    <a:close/>
                  </a:path>
                </a:pathLst>
              </a:custGeom>
              <a:solidFill>
                <a:srgbClr val="0099CC">
                  <a:alpha val="1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56"/>
              <p:cNvSpPr>
                <a:spLocks/>
              </p:cNvSpPr>
              <p:nvPr/>
            </p:nvSpPr>
            <p:spPr bwMode="auto">
              <a:xfrm>
                <a:off x="4982" y="898"/>
                <a:ext cx="687" cy="1790"/>
              </a:xfrm>
              <a:custGeom>
                <a:avLst/>
                <a:gdLst>
                  <a:gd name="T0" fmla="*/ 356 w 687"/>
                  <a:gd name="T1" fmla="*/ 422 h 1790"/>
                  <a:gd name="T2" fmla="*/ 269 w 687"/>
                  <a:gd name="T3" fmla="*/ 412 h 1790"/>
                  <a:gd name="T4" fmla="*/ 356 w 687"/>
                  <a:gd name="T5" fmla="*/ 0 h 1790"/>
                  <a:gd name="T6" fmla="*/ 466 w 687"/>
                  <a:gd name="T7" fmla="*/ 24 h 1790"/>
                  <a:gd name="T8" fmla="*/ 567 w 687"/>
                  <a:gd name="T9" fmla="*/ 96 h 1790"/>
                  <a:gd name="T10" fmla="*/ 653 w 687"/>
                  <a:gd name="T11" fmla="*/ 244 h 1790"/>
                  <a:gd name="T12" fmla="*/ 687 w 687"/>
                  <a:gd name="T13" fmla="*/ 489 h 1790"/>
                  <a:gd name="T14" fmla="*/ 639 w 687"/>
                  <a:gd name="T15" fmla="*/ 643 h 1790"/>
                  <a:gd name="T16" fmla="*/ 552 w 687"/>
                  <a:gd name="T17" fmla="*/ 840 h 1790"/>
                  <a:gd name="T18" fmla="*/ 303 w 687"/>
                  <a:gd name="T19" fmla="*/ 1468 h 1790"/>
                  <a:gd name="T20" fmla="*/ 188 w 687"/>
                  <a:gd name="T21" fmla="*/ 1790 h 1790"/>
                  <a:gd name="T22" fmla="*/ 0 w 687"/>
                  <a:gd name="T23" fmla="*/ 1732 h 1790"/>
                  <a:gd name="T24" fmla="*/ 173 w 687"/>
                  <a:gd name="T25" fmla="*/ 1540 h 1790"/>
                  <a:gd name="T26" fmla="*/ 567 w 687"/>
                  <a:gd name="T27" fmla="*/ 600 h 1790"/>
                  <a:gd name="T28" fmla="*/ 576 w 687"/>
                  <a:gd name="T29" fmla="*/ 470 h 1790"/>
                  <a:gd name="T30" fmla="*/ 548 w 687"/>
                  <a:gd name="T31" fmla="*/ 268 h 1790"/>
                  <a:gd name="T32" fmla="*/ 485 w 687"/>
                  <a:gd name="T33" fmla="*/ 225 h 1790"/>
                  <a:gd name="T34" fmla="*/ 356 w 687"/>
                  <a:gd name="T35" fmla="*/ 422 h 17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7"/>
                  <a:gd name="T55" fmla="*/ 0 h 1790"/>
                  <a:gd name="T56" fmla="*/ 687 w 687"/>
                  <a:gd name="T57" fmla="*/ 1790 h 17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7" h="1790">
                    <a:moveTo>
                      <a:pt x="356" y="422"/>
                    </a:moveTo>
                    <a:lnTo>
                      <a:pt x="269" y="412"/>
                    </a:lnTo>
                    <a:lnTo>
                      <a:pt x="356" y="0"/>
                    </a:lnTo>
                    <a:lnTo>
                      <a:pt x="466" y="24"/>
                    </a:lnTo>
                    <a:lnTo>
                      <a:pt x="567" y="96"/>
                    </a:lnTo>
                    <a:lnTo>
                      <a:pt x="653" y="244"/>
                    </a:lnTo>
                    <a:lnTo>
                      <a:pt x="687" y="489"/>
                    </a:lnTo>
                    <a:lnTo>
                      <a:pt x="639" y="643"/>
                    </a:lnTo>
                    <a:lnTo>
                      <a:pt x="552" y="840"/>
                    </a:lnTo>
                    <a:lnTo>
                      <a:pt x="303" y="1468"/>
                    </a:lnTo>
                    <a:lnTo>
                      <a:pt x="188" y="1790"/>
                    </a:lnTo>
                    <a:lnTo>
                      <a:pt x="0" y="1732"/>
                    </a:lnTo>
                    <a:lnTo>
                      <a:pt x="173" y="1540"/>
                    </a:lnTo>
                    <a:lnTo>
                      <a:pt x="567" y="600"/>
                    </a:lnTo>
                    <a:lnTo>
                      <a:pt x="576" y="470"/>
                    </a:lnTo>
                    <a:lnTo>
                      <a:pt x="548" y="268"/>
                    </a:lnTo>
                    <a:lnTo>
                      <a:pt x="485" y="225"/>
                    </a:lnTo>
                    <a:lnTo>
                      <a:pt x="356" y="422"/>
                    </a:lnTo>
                    <a:close/>
                  </a:path>
                </a:pathLst>
              </a:custGeom>
              <a:solidFill>
                <a:srgbClr val="0099CC">
                  <a:alpha val="1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3" name="Freeform 57"/>
            <p:cNvSpPr>
              <a:spLocks/>
            </p:cNvSpPr>
            <p:nvPr/>
          </p:nvSpPr>
          <p:spPr bwMode="auto">
            <a:xfrm>
              <a:off x="5318" y="1171"/>
              <a:ext cx="173" cy="408"/>
            </a:xfrm>
            <a:custGeom>
              <a:avLst/>
              <a:gdLst>
                <a:gd name="T0" fmla="*/ 144 w 173"/>
                <a:gd name="T1" fmla="*/ 403 h 408"/>
                <a:gd name="T2" fmla="*/ 168 w 173"/>
                <a:gd name="T3" fmla="*/ 355 h 408"/>
                <a:gd name="T4" fmla="*/ 173 w 173"/>
                <a:gd name="T5" fmla="*/ 183 h 408"/>
                <a:gd name="T6" fmla="*/ 130 w 173"/>
                <a:gd name="T7" fmla="*/ 0 h 408"/>
                <a:gd name="T8" fmla="*/ 0 w 173"/>
                <a:gd name="T9" fmla="*/ 159 h 408"/>
                <a:gd name="T10" fmla="*/ 96 w 173"/>
                <a:gd name="T11" fmla="*/ 408 h 408"/>
                <a:gd name="T12" fmla="*/ 144 w 173"/>
                <a:gd name="T13" fmla="*/ 403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408"/>
                <a:gd name="T23" fmla="*/ 173 w 173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408">
                  <a:moveTo>
                    <a:pt x="144" y="403"/>
                  </a:moveTo>
                  <a:lnTo>
                    <a:pt x="168" y="355"/>
                  </a:lnTo>
                  <a:lnTo>
                    <a:pt x="173" y="183"/>
                  </a:lnTo>
                  <a:lnTo>
                    <a:pt x="130" y="0"/>
                  </a:lnTo>
                  <a:lnTo>
                    <a:pt x="0" y="159"/>
                  </a:lnTo>
                  <a:lnTo>
                    <a:pt x="96" y="408"/>
                  </a:lnTo>
                  <a:lnTo>
                    <a:pt x="144" y="403"/>
                  </a:lnTo>
                  <a:close/>
                </a:path>
              </a:pathLst>
            </a:custGeom>
            <a:solidFill>
              <a:srgbClr val="EFFF1D">
                <a:alpha val="1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60"/>
            <p:cNvSpPr>
              <a:spLocks/>
            </p:cNvSpPr>
            <p:nvPr/>
          </p:nvSpPr>
          <p:spPr bwMode="auto">
            <a:xfrm>
              <a:off x="4706" y="1567"/>
              <a:ext cx="468" cy="1040"/>
            </a:xfrm>
            <a:custGeom>
              <a:avLst/>
              <a:gdLst>
                <a:gd name="T0" fmla="*/ 0 w 468"/>
                <a:gd name="T1" fmla="*/ 73 h 1040"/>
                <a:gd name="T2" fmla="*/ 258 w 468"/>
                <a:gd name="T3" fmla="*/ 0 h 1040"/>
                <a:gd name="T4" fmla="*/ 468 w 468"/>
                <a:gd name="T5" fmla="*/ 420 h 1040"/>
                <a:gd name="T6" fmla="*/ 332 w 468"/>
                <a:gd name="T7" fmla="*/ 576 h 1040"/>
                <a:gd name="T8" fmla="*/ 400 w 468"/>
                <a:gd name="T9" fmla="*/ 918 h 1040"/>
                <a:gd name="T10" fmla="*/ 293 w 468"/>
                <a:gd name="T11" fmla="*/ 1040 h 1040"/>
                <a:gd name="T12" fmla="*/ 102 w 468"/>
                <a:gd name="T13" fmla="*/ 576 h 1040"/>
                <a:gd name="T14" fmla="*/ 0 w 468"/>
                <a:gd name="T15" fmla="*/ 73 h 10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8"/>
                <a:gd name="T25" fmla="*/ 0 h 1040"/>
                <a:gd name="T26" fmla="*/ 468 w 468"/>
                <a:gd name="T27" fmla="*/ 1040 h 10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8" h="1040">
                  <a:moveTo>
                    <a:pt x="0" y="73"/>
                  </a:moveTo>
                  <a:lnTo>
                    <a:pt x="258" y="0"/>
                  </a:lnTo>
                  <a:lnTo>
                    <a:pt x="468" y="420"/>
                  </a:lnTo>
                  <a:lnTo>
                    <a:pt x="332" y="576"/>
                  </a:lnTo>
                  <a:lnTo>
                    <a:pt x="400" y="918"/>
                  </a:lnTo>
                  <a:lnTo>
                    <a:pt x="293" y="1040"/>
                  </a:lnTo>
                  <a:lnTo>
                    <a:pt x="102" y="57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Propulsion Models</a:t>
            </a:r>
            <a:endParaRPr lang="en-US" dirty="0" smtClean="0"/>
          </a:p>
        </p:txBody>
      </p:sp>
      <p:sp>
        <p:nvSpPr>
          <p:cNvPr id="30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Reusable Solid Rocket Motor (RSRM)</a:t>
            </a:r>
          </a:p>
          <a:p>
            <a:pPr lvl="1"/>
            <a:r>
              <a:rPr lang="en-US" sz="1600" dirty="0" smtClean="0"/>
              <a:t>Submerged nozzle with flex bearing</a:t>
            </a:r>
          </a:p>
          <a:p>
            <a:pPr lvl="1"/>
            <a:r>
              <a:rPr lang="en-US" sz="1600" dirty="0" smtClean="0"/>
              <a:t>Chamber pressure stiffens and expands pressure vessel and compresses flex bearing causing nozzle to rotate due to kinematic coupling with actuators</a:t>
            </a:r>
          </a:p>
          <a:p>
            <a:pPr lvl="1"/>
            <a:r>
              <a:rPr lang="en-US" sz="1600" dirty="0" smtClean="0"/>
              <a:t>Nozzle rotation due to chamber pressure known as “deterministic error” and book kept in a separate model… possible double bookkeeping.</a:t>
            </a:r>
          </a:p>
          <a:p>
            <a:r>
              <a:rPr lang="en-US" sz="1800" dirty="0" smtClean="0"/>
              <a:t>RSRM structural exciters</a:t>
            </a:r>
          </a:p>
          <a:p>
            <a:pPr lvl="1"/>
            <a:r>
              <a:rPr lang="en-US" sz="1600" dirty="0" smtClean="0"/>
              <a:t>Axial thrust applied to structural model at forward dome node</a:t>
            </a:r>
          </a:p>
          <a:p>
            <a:pPr lvl="1"/>
            <a:r>
              <a:rPr lang="en-US" sz="1600" dirty="0" smtClean="0"/>
              <a:t>Lateral thrust components applied at gimbal node on nozzle side of flex bearing.  </a:t>
            </a:r>
          </a:p>
          <a:p>
            <a:pPr lvl="1"/>
            <a:r>
              <a:rPr lang="en-US" sz="1600" dirty="0" smtClean="0"/>
              <a:t>Roll torque applied to aft dome node</a:t>
            </a:r>
          </a:p>
          <a:p>
            <a:pPr lvl="1"/>
            <a:r>
              <a:rPr lang="en-US" sz="1600" dirty="0" smtClean="0"/>
              <a:t>Optional thrust oscillations added via generalized pressures</a:t>
            </a:r>
          </a:p>
          <a:p>
            <a:r>
              <a:rPr lang="en-US" sz="1800" dirty="0" smtClean="0"/>
              <a:t>Roll Control System (</a:t>
            </a:r>
            <a:r>
              <a:rPr lang="en-US" sz="1800" dirty="0" err="1" smtClean="0"/>
              <a:t>RoCS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Each thruster had specific node to apply thrust</a:t>
            </a:r>
          </a:p>
          <a:p>
            <a:r>
              <a:rPr lang="en-US" sz="1800" dirty="0" smtClean="0"/>
              <a:t>Rigid body forces transformed and translated due to structural deformation</a:t>
            </a:r>
          </a:p>
          <a:p>
            <a:pPr lvl="1"/>
            <a:endParaRPr lang="en-US" sz="1600" dirty="0" smtClean="0"/>
          </a:p>
          <a:p>
            <a:pPr lvl="2"/>
            <a:endParaRPr lang="en-US" sz="1400" dirty="0" smtClean="0"/>
          </a:p>
        </p:txBody>
      </p:sp>
      <p:sp>
        <p:nvSpPr>
          <p:cNvPr id="30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E066-A440-4349-9E10-DD33D0E2DDE6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>
            <a:off x="1470025" y="5341788"/>
            <a:ext cx="5300662" cy="1381125"/>
            <a:chOff x="3843338" y="1946275"/>
            <a:chExt cx="5300662" cy="1381125"/>
          </a:xfrm>
        </p:grpSpPr>
        <p:pic>
          <p:nvPicPr>
            <p:cNvPr id="3101" name="Picture 335" descr="RSRM Full Motor Cu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64113" y="2432050"/>
              <a:ext cx="40735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343"/>
            <p:cNvGrpSpPr>
              <a:grpSpLocks/>
            </p:cNvGrpSpPr>
            <p:nvPr/>
          </p:nvGrpSpPr>
          <p:grpSpPr bwMode="auto">
            <a:xfrm>
              <a:off x="3843338" y="2532063"/>
              <a:ext cx="1635125" cy="304800"/>
              <a:chOff x="2421" y="1488"/>
              <a:chExt cx="1030" cy="192"/>
            </a:xfrm>
          </p:grpSpPr>
          <p:sp>
            <p:nvSpPr>
              <p:cNvPr id="3109" name="AutoShape 337"/>
              <p:cNvSpPr>
                <a:spLocks noChangeArrowheads="1"/>
              </p:cNvSpPr>
              <p:nvPr/>
            </p:nvSpPr>
            <p:spPr bwMode="auto">
              <a:xfrm>
                <a:off x="3163" y="1517"/>
                <a:ext cx="288" cy="143"/>
              </a:xfrm>
              <a:prstGeom prst="leftArrow">
                <a:avLst>
                  <a:gd name="adj1" fmla="val 50000"/>
                  <a:gd name="adj2" fmla="val 50350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Text Box 342"/>
              <p:cNvSpPr txBox="1">
                <a:spLocks noChangeArrowheads="1"/>
              </p:cNvSpPr>
              <p:nvPr/>
            </p:nvSpPr>
            <p:spPr bwMode="auto">
              <a:xfrm>
                <a:off x="2421" y="1488"/>
                <a:ext cx="7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Axial Thrust</a:t>
                </a:r>
              </a:p>
            </p:txBody>
          </p:sp>
        </p:grpSp>
        <p:grpSp>
          <p:nvGrpSpPr>
            <p:cNvPr id="23" name="Group 345"/>
            <p:cNvGrpSpPr>
              <a:grpSpLocks/>
            </p:cNvGrpSpPr>
            <p:nvPr/>
          </p:nvGrpSpPr>
          <p:grpSpPr bwMode="auto">
            <a:xfrm>
              <a:off x="7867650" y="1946275"/>
              <a:ext cx="1276350" cy="738188"/>
              <a:chOff x="4956" y="1119"/>
              <a:chExt cx="804" cy="465"/>
            </a:xfrm>
          </p:grpSpPr>
          <p:sp>
            <p:nvSpPr>
              <p:cNvPr id="3107" name="AutoShape 338"/>
              <p:cNvSpPr>
                <a:spLocks noChangeArrowheads="1"/>
              </p:cNvSpPr>
              <p:nvPr/>
            </p:nvSpPr>
            <p:spPr bwMode="auto">
              <a:xfrm rot="-5400000">
                <a:off x="5243" y="1368"/>
                <a:ext cx="288" cy="143"/>
              </a:xfrm>
              <a:prstGeom prst="leftArrow">
                <a:avLst>
                  <a:gd name="adj1" fmla="val 50000"/>
                  <a:gd name="adj2" fmla="val 50350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Text Box 344"/>
              <p:cNvSpPr txBox="1">
                <a:spLocks noChangeArrowheads="1"/>
              </p:cNvSpPr>
              <p:nvPr/>
            </p:nvSpPr>
            <p:spPr bwMode="auto">
              <a:xfrm>
                <a:off x="4956" y="1119"/>
                <a:ext cx="8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Lateral Thrust</a:t>
                </a:r>
              </a:p>
            </p:txBody>
          </p:sp>
        </p:grpSp>
        <p:grpSp>
          <p:nvGrpSpPr>
            <p:cNvPr id="24" name="Group 347"/>
            <p:cNvGrpSpPr>
              <a:grpSpLocks/>
            </p:cNvGrpSpPr>
            <p:nvPr/>
          </p:nvGrpSpPr>
          <p:grpSpPr bwMode="auto">
            <a:xfrm>
              <a:off x="7996238" y="2641600"/>
              <a:ext cx="1100137" cy="685800"/>
              <a:chOff x="5067" y="1557"/>
              <a:chExt cx="693" cy="432"/>
            </a:xfrm>
          </p:grpSpPr>
          <p:sp>
            <p:nvSpPr>
              <p:cNvPr id="3105" name="AutoShape 340"/>
              <p:cNvSpPr>
                <a:spLocks noChangeArrowheads="1"/>
              </p:cNvSpPr>
              <p:nvPr/>
            </p:nvSpPr>
            <p:spPr bwMode="auto">
              <a:xfrm rot="10800000">
                <a:off x="5169" y="1557"/>
                <a:ext cx="376" cy="227"/>
              </a:xfrm>
              <a:prstGeom prst="curvedDownArrow">
                <a:avLst>
                  <a:gd name="adj1" fmla="val 33128"/>
                  <a:gd name="adj2" fmla="val 66256"/>
                  <a:gd name="adj3" fmla="val 33333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Text Box 346"/>
              <p:cNvSpPr txBox="1">
                <a:spLocks noChangeArrowheads="1"/>
              </p:cNvSpPr>
              <p:nvPr/>
            </p:nvSpPr>
            <p:spPr bwMode="auto">
              <a:xfrm>
                <a:off x="5067" y="1797"/>
                <a:ext cx="69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Roll Torque</a:t>
                </a: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Following Debate</a:t>
            </a:r>
          </a:p>
        </p:txBody>
      </p:sp>
      <p:sp>
        <p:nvSpPr>
          <p:cNvPr id="30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Force following transforms a force acting on the structure by the structural deformation.  Creates feedback loop, input depends on output.</a:t>
            </a:r>
          </a:p>
          <a:p>
            <a:pPr lvl="1"/>
            <a:r>
              <a:rPr lang="en-US" sz="1600" dirty="0" smtClean="0"/>
              <a:t>Real structures with attached lateral forces will bend non-linearly</a:t>
            </a:r>
          </a:p>
          <a:p>
            <a:pPr lvl="1"/>
            <a:r>
              <a:rPr lang="en-US" sz="1600" dirty="0" smtClean="0"/>
              <a:t>Free-free assumed modes from NASTRAN will not</a:t>
            </a:r>
          </a:p>
          <a:p>
            <a:r>
              <a:rPr lang="en-US" sz="1800" dirty="0" smtClean="0"/>
              <a:t>Debate between GN&amp;C and Structural communities</a:t>
            </a:r>
          </a:p>
          <a:p>
            <a:pPr lvl="1"/>
            <a:r>
              <a:rPr lang="en-US" sz="1600" dirty="0" smtClean="0"/>
              <a:t>Surveyed Ares I, Shuttle, Atlas, Delta, and Aerospace Corp.</a:t>
            </a:r>
          </a:p>
          <a:p>
            <a:pPr lvl="1"/>
            <a:r>
              <a:rPr lang="en-US" sz="1600" dirty="0" smtClean="0"/>
              <a:t>In each case GN&amp;C group used force following</a:t>
            </a:r>
          </a:p>
          <a:p>
            <a:pPr lvl="1"/>
            <a:r>
              <a:rPr lang="en-US" sz="1600" dirty="0" smtClean="0"/>
              <a:t>All but 1 structures groups recommended not to</a:t>
            </a:r>
          </a:p>
          <a:p>
            <a:pPr lvl="1"/>
            <a:r>
              <a:rPr lang="en-US" sz="1600" dirty="0" smtClean="0"/>
              <a:t>Should accelerations be rotated by slope or not?</a:t>
            </a:r>
          </a:p>
          <a:p>
            <a:r>
              <a:rPr lang="en-US" sz="1800" dirty="0" smtClean="0"/>
              <a:t>Impact for Ares I-X was negligible, 0 to 5 deg. phase shift of first bending mode</a:t>
            </a:r>
          </a:p>
        </p:txBody>
      </p:sp>
      <p:sp>
        <p:nvSpPr>
          <p:cNvPr id="30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E066-A440-4349-9E10-DD33D0E2DDE6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86" name="Group 285"/>
          <p:cNvGrpSpPr/>
          <p:nvPr/>
        </p:nvGrpSpPr>
        <p:grpSpPr>
          <a:xfrm>
            <a:off x="2005035" y="4114800"/>
            <a:ext cx="4437630" cy="2871262"/>
            <a:chOff x="1826777" y="3288185"/>
            <a:chExt cx="5925296" cy="3833821"/>
          </a:xfrm>
        </p:grpSpPr>
        <p:grpSp>
          <p:nvGrpSpPr>
            <p:cNvPr id="127" name="Group 126"/>
            <p:cNvGrpSpPr/>
            <p:nvPr/>
          </p:nvGrpSpPr>
          <p:grpSpPr>
            <a:xfrm>
              <a:off x="1826777" y="4227459"/>
              <a:ext cx="5925296" cy="2166308"/>
              <a:chOff x="1697767" y="868688"/>
              <a:chExt cx="5925296" cy="2166308"/>
            </a:xfrm>
          </p:grpSpPr>
          <p:sp>
            <p:nvSpPr>
              <p:cNvPr id="128" name="Line 327"/>
              <p:cNvSpPr>
                <a:spLocks noChangeAspect="1" noChangeShapeType="1"/>
              </p:cNvSpPr>
              <p:nvPr/>
            </p:nvSpPr>
            <p:spPr bwMode="auto">
              <a:xfrm>
                <a:off x="6987447" y="868688"/>
                <a:ext cx="0" cy="4246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264"/>
              <p:cNvSpPr>
                <a:spLocks noChangeShapeType="1"/>
              </p:cNvSpPr>
              <p:nvPr/>
            </p:nvSpPr>
            <p:spPr bwMode="auto">
              <a:xfrm>
                <a:off x="1943100" y="1353675"/>
                <a:ext cx="504666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265"/>
              <p:cNvSpPr>
                <a:spLocks noChangeAspect="1" noChangeShapeType="1"/>
              </p:cNvSpPr>
              <p:nvPr/>
            </p:nvSpPr>
            <p:spPr bwMode="auto">
              <a:xfrm rot="5400000">
                <a:off x="4318000" y="1231437"/>
                <a:ext cx="0" cy="2460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266"/>
              <p:cNvSpPr>
                <a:spLocks noChangeAspect="1" noChangeShapeType="1"/>
              </p:cNvSpPr>
              <p:nvPr/>
            </p:nvSpPr>
            <p:spPr bwMode="auto">
              <a:xfrm rot="5400000">
                <a:off x="4316413" y="1477500"/>
                <a:ext cx="2460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Oval 267" descr="bluepattern"/>
              <p:cNvSpPr>
                <a:spLocks noChangeAspect="1" noChangeArrowheads="1"/>
              </p:cNvSpPr>
              <p:nvPr/>
            </p:nvSpPr>
            <p:spPr bwMode="auto">
              <a:xfrm rot="5400000">
                <a:off x="4381500" y="1293350"/>
                <a:ext cx="117475" cy="1174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270"/>
              <p:cNvSpPr>
                <a:spLocks noChangeAspect="1" noChangeShapeType="1"/>
              </p:cNvSpPr>
              <p:nvPr/>
            </p:nvSpPr>
            <p:spPr bwMode="auto">
              <a:xfrm rot="5400000">
                <a:off x="6870915" y="1477182"/>
                <a:ext cx="246569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Oval 272" descr="cgpattern"/>
              <p:cNvSpPr>
                <a:spLocks noChangeAspect="1" noChangeArrowheads="1"/>
              </p:cNvSpPr>
              <p:nvPr/>
            </p:nvSpPr>
            <p:spPr bwMode="auto">
              <a:xfrm flipH="1">
                <a:off x="4384675" y="1299700"/>
                <a:ext cx="114300" cy="1143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" name="Group 422"/>
              <p:cNvGrpSpPr/>
              <p:nvPr/>
            </p:nvGrpSpPr>
            <p:grpSpPr>
              <a:xfrm>
                <a:off x="1697767" y="1293350"/>
                <a:ext cx="304072" cy="307116"/>
                <a:chOff x="1697767" y="1293350"/>
                <a:chExt cx="304072" cy="307116"/>
              </a:xfrm>
            </p:grpSpPr>
            <p:sp>
              <p:nvSpPr>
                <p:cNvPr id="188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123066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147718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129337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36" name="Object 285"/>
              <p:cNvGraphicFramePr>
                <a:graphicFrameLocks noChangeAspect="1"/>
              </p:cNvGraphicFramePr>
              <p:nvPr/>
            </p:nvGraphicFramePr>
            <p:xfrm>
              <a:off x="7181850" y="1851336"/>
              <a:ext cx="217488" cy="252412"/>
            </p:xfrm>
            <a:graphic>
              <a:graphicData uri="http://schemas.openxmlformats.org/presentationml/2006/ole">
                <p:oleObj spid="_x0000_s65555" name="Equation" r:id="rId4" imgW="215640" imgH="253800" progId="Equation.3">
                  <p:embed/>
                </p:oleObj>
              </a:graphicData>
            </a:graphic>
          </p:graphicFrame>
          <p:sp>
            <p:nvSpPr>
              <p:cNvPr id="137" name="Arc 291"/>
              <p:cNvSpPr>
                <a:spLocks/>
              </p:cNvSpPr>
              <p:nvPr/>
            </p:nvSpPr>
            <p:spPr bwMode="auto">
              <a:xfrm rot="8907975" flipH="1">
                <a:off x="7222068" y="1898418"/>
                <a:ext cx="254000" cy="261937"/>
              </a:xfrm>
              <a:custGeom>
                <a:avLst/>
                <a:gdLst>
                  <a:gd name="T0" fmla="*/ 16 w 21292"/>
                  <a:gd name="T1" fmla="*/ 0 h 21492"/>
                  <a:gd name="T2" fmla="*/ 160 w 21292"/>
                  <a:gd name="T3" fmla="*/ 137 h 21492"/>
                  <a:gd name="T4" fmla="*/ 0 w 21292"/>
                  <a:gd name="T5" fmla="*/ 165 h 21492"/>
                  <a:gd name="T6" fmla="*/ 0 60000 65536"/>
                  <a:gd name="T7" fmla="*/ 0 60000 65536"/>
                  <a:gd name="T8" fmla="*/ 0 60000 65536"/>
                  <a:gd name="T9" fmla="*/ 0 w 21292"/>
                  <a:gd name="T10" fmla="*/ 0 h 21492"/>
                  <a:gd name="T11" fmla="*/ 21292 w 21292"/>
                  <a:gd name="T12" fmla="*/ 21492 h 214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92" h="21492" fill="none" extrusionOk="0">
                    <a:moveTo>
                      <a:pt x="2153" y="-1"/>
                    </a:moveTo>
                    <a:cubicBezTo>
                      <a:pt x="11824" y="968"/>
                      <a:pt x="19657" y="8278"/>
                      <a:pt x="21292" y="17859"/>
                    </a:cubicBezTo>
                  </a:path>
                  <a:path w="21292" h="21492" stroke="0" extrusionOk="0">
                    <a:moveTo>
                      <a:pt x="2153" y="-1"/>
                    </a:moveTo>
                    <a:cubicBezTo>
                      <a:pt x="11824" y="968"/>
                      <a:pt x="19657" y="8278"/>
                      <a:pt x="21292" y="17859"/>
                    </a:cubicBezTo>
                    <a:lnTo>
                      <a:pt x="0" y="2149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294"/>
              <p:cNvSpPr>
                <a:spLocks noChangeAspect="1" noChangeShapeType="1"/>
              </p:cNvSpPr>
              <p:nvPr/>
            </p:nvSpPr>
            <p:spPr bwMode="auto">
              <a:xfrm rot="18840000" flipH="1">
                <a:off x="7230991" y="1892805"/>
                <a:ext cx="0" cy="407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95"/>
              <p:cNvSpPr>
                <a:spLocks noChangeShapeType="1"/>
              </p:cNvSpPr>
              <p:nvPr/>
            </p:nvSpPr>
            <p:spPr bwMode="auto">
              <a:xfrm flipH="1">
                <a:off x="7053263" y="1851337"/>
                <a:ext cx="569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78"/>
              <p:cNvSpPr>
                <a:spLocks noChangeAspect="1" noChangeShapeType="1"/>
              </p:cNvSpPr>
              <p:nvPr/>
            </p:nvSpPr>
            <p:spPr bwMode="auto">
              <a:xfrm rot="5400000">
                <a:off x="6865673" y="1230666"/>
                <a:ext cx="0" cy="24646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Oval 280" descr="bluepattern"/>
              <p:cNvSpPr>
                <a:spLocks noChangeAspect="1" noChangeArrowheads="1"/>
              </p:cNvSpPr>
              <p:nvPr/>
            </p:nvSpPr>
            <p:spPr bwMode="auto">
              <a:xfrm rot="5400000">
                <a:off x="6929817" y="1293376"/>
                <a:ext cx="116719" cy="116670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" name="Group 423"/>
              <p:cNvGrpSpPr/>
              <p:nvPr/>
            </p:nvGrpSpPr>
            <p:grpSpPr>
              <a:xfrm>
                <a:off x="1697767" y="1796632"/>
                <a:ext cx="304072" cy="307116"/>
                <a:chOff x="1697767" y="1796632"/>
                <a:chExt cx="304072" cy="307116"/>
              </a:xfrm>
            </p:grpSpPr>
            <p:sp>
              <p:nvSpPr>
                <p:cNvPr id="185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1733947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1980464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1796657"/>
                  <a:ext cx="116719" cy="116670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" name="Group 424"/>
              <p:cNvGrpSpPr/>
              <p:nvPr/>
            </p:nvGrpSpPr>
            <p:grpSpPr>
              <a:xfrm>
                <a:off x="2366726" y="1293350"/>
                <a:ext cx="304072" cy="307116"/>
                <a:chOff x="2366726" y="1293350"/>
                <a:chExt cx="304072" cy="307116"/>
              </a:xfrm>
            </p:grpSpPr>
            <p:sp>
              <p:nvSpPr>
                <p:cNvPr id="182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9959" y="123066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8449" y="147718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554103" y="129337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425"/>
              <p:cNvGrpSpPr/>
              <p:nvPr/>
            </p:nvGrpSpPr>
            <p:grpSpPr>
              <a:xfrm>
                <a:off x="3249861" y="1293350"/>
                <a:ext cx="304072" cy="307116"/>
                <a:chOff x="3249861" y="1293350"/>
                <a:chExt cx="304072" cy="307116"/>
              </a:xfrm>
            </p:grpSpPr>
            <p:sp>
              <p:nvSpPr>
                <p:cNvPr id="179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373094" y="123066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371584" y="147718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437238" y="129337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426"/>
              <p:cNvGrpSpPr/>
              <p:nvPr/>
            </p:nvGrpSpPr>
            <p:grpSpPr>
              <a:xfrm>
                <a:off x="5109655" y="1293350"/>
                <a:ext cx="304072" cy="307116"/>
                <a:chOff x="5109655" y="1293350"/>
                <a:chExt cx="304072" cy="307116"/>
              </a:xfrm>
            </p:grpSpPr>
            <p:sp>
              <p:nvSpPr>
                <p:cNvPr id="176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232888" y="123066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231378" y="147718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97032" y="129337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427"/>
              <p:cNvGrpSpPr/>
              <p:nvPr/>
            </p:nvGrpSpPr>
            <p:grpSpPr>
              <a:xfrm>
                <a:off x="5860365" y="1293350"/>
                <a:ext cx="304072" cy="307116"/>
                <a:chOff x="5860365" y="1293350"/>
                <a:chExt cx="304072" cy="307116"/>
              </a:xfrm>
            </p:grpSpPr>
            <p:sp>
              <p:nvSpPr>
                <p:cNvPr id="173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983598" y="123066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982088" y="147718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047742" y="129337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8" name="Group 428"/>
              <p:cNvGrpSpPr/>
              <p:nvPr/>
            </p:nvGrpSpPr>
            <p:grpSpPr>
              <a:xfrm>
                <a:off x="2366726" y="1365994"/>
                <a:ext cx="304072" cy="307116"/>
                <a:chOff x="2366726" y="1365994"/>
                <a:chExt cx="304072" cy="307116"/>
              </a:xfrm>
            </p:grpSpPr>
            <p:sp>
              <p:nvSpPr>
                <p:cNvPr id="170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9959" y="1303309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8449" y="1549826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554103" y="1366019"/>
                  <a:ext cx="116719" cy="116670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9" name="Arc 298"/>
              <p:cNvSpPr>
                <a:spLocks/>
              </p:cNvSpPr>
              <p:nvPr/>
            </p:nvSpPr>
            <p:spPr bwMode="auto">
              <a:xfrm rot="10800000" flipH="1" flipV="1">
                <a:off x="1955800" y="1039312"/>
                <a:ext cx="5045075" cy="1995684"/>
              </a:xfrm>
              <a:custGeom>
                <a:avLst/>
                <a:gdLst>
                  <a:gd name="T0" fmla="*/ 0 w 34895"/>
                  <a:gd name="T1" fmla="*/ 313 h 21600"/>
                  <a:gd name="T2" fmla="*/ 3178 w 34895"/>
                  <a:gd name="T3" fmla="*/ 318 h 21600"/>
                  <a:gd name="T4" fmla="*/ 1585 w 34895"/>
                  <a:gd name="T5" fmla="*/ 769 h 21600"/>
                  <a:gd name="T6" fmla="*/ 0 60000 65536"/>
                  <a:gd name="T7" fmla="*/ 0 60000 65536"/>
                  <a:gd name="T8" fmla="*/ 0 60000 65536"/>
                  <a:gd name="T9" fmla="*/ 0 w 34895"/>
                  <a:gd name="T10" fmla="*/ 0 h 21600"/>
                  <a:gd name="T11" fmla="*/ 34895 w 3489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95" h="21600" fill="none" extrusionOk="0">
                    <a:moveTo>
                      <a:pt x="0" y="8805"/>
                    </a:moveTo>
                    <a:cubicBezTo>
                      <a:pt x="4070" y="3269"/>
                      <a:pt x="10531" y="-1"/>
                      <a:pt x="17403" y="0"/>
                    </a:cubicBezTo>
                    <a:cubicBezTo>
                      <a:pt x="24327" y="0"/>
                      <a:pt x="30832" y="3320"/>
                      <a:pt x="34895" y="8927"/>
                    </a:cubicBezTo>
                  </a:path>
                  <a:path w="34895" h="21600" stroke="0" extrusionOk="0">
                    <a:moveTo>
                      <a:pt x="0" y="8805"/>
                    </a:moveTo>
                    <a:cubicBezTo>
                      <a:pt x="4070" y="3269"/>
                      <a:pt x="10531" y="-1"/>
                      <a:pt x="17403" y="0"/>
                    </a:cubicBezTo>
                    <a:cubicBezTo>
                      <a:pt x="24327" y="0"/>
                      <a:pt x="30832" y="3320"/>
                      <a:pt x="34895" y="8927"/>
                    </a:cubicBezTo>
                    <a:lnTo>
                      <a:pt x="1740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" name="Group 429"/>
              <p:cNvGrpSpPr/>
              <p:nvPr/>
            </p:nvGrpSpPr>
            <p:grpSpPr>
              <a:xfrm>
                <a:off x="4194969" y="979944"/>
                <a:ext cx="304072" cy="307116"/>
                <a:chOff x="4194969" y="979944"/>
                <a:chExt cx="304072" cy="307116"/>
              </a:xfrm>
            </p:grpSpPr>
            <p:sp>
              <p:nvSpPr>
                <p:cNvPr id="167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4318202" y="917259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4316692" y="1163776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382346" y="979969"/>
                  <a:ext cx="116719" cy="116670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1" name="Group 430"/>
              <p:cNvGrpSpPr/>
              <p:nvPr/>
            </p:nvGrpSpPr>
            <p:grpSpPr>
              <a:xfrm>
                <a:off x="3249861" y="1085804"/>
                <a:ext cx="304072" cy="307116"/>
                <a:chOff x="3249861" y="1085804"/>
                <a:chExt cx="304072" cy="307116"/>
              </a:xfrm>
            </p:grpSpPr>
            <p:sp>
              <p:nvSpPr>
                <p:cNvPr id="164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373094" y="1023119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371584" y="1269636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Oval 165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437238" y="1085829"/>
                  <a:ext cx="116719" cy="116670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431"/>
              <p:cNvGrpSpPr/>
              <p:nvPr/>
            </p:nvGrpSpPr>
            <p:grpSpPr>
              <a:xfrm>
                <a:off x="5109655" y="1062557"/>
                <a:ext cx="304072" cy="307116"/>
                <a:chOff x="5109655" y="1062557"/>
                <a:chExt cx="304072" cy="307116"/>
              </a:xfrm>
            </p:grpSpPr>
            <p:sp>
              <p:nvSpPr>
                <p:cNvPr id="161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232888" y="999872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231378" y="1246389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Oval 162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97032" y="1062582"/>
                  <a:ext cx="116719" cy="116670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" name="Group 432"/>
              <p:cNvGrpSpPr/>
              <p:nvPr/>
            </p:nvGrpSpPr>
            <p:grpSpPr>
              <a:xfrm>
                <a:off x="5860365" y="1280014"/>
                <a:ext cx="304072" cy="307116"/>
                <a:chOff x="5860365" y="1280014"/>
                <a:chExt cx="304072" cy="307116"/>
              </a:xfrm>
            </p:grpSpPr>
            <p:sp>
              <p:nvSpPr>
                <p:cNvPr id="158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983598" y="1217329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982088" y="1463846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Oval 159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047742" y="1280039"/>
                  <a:ext cx="116719" cy="116670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433"/>
              <p:cNvGrpSpPr/>
              <p:nvPr/>
            </p:nvGrpSpPr>
            <p:grpSpPr>
              <a:xfrm>
                <a:off x="6749191" y="1796882"/>
                <a:ext cx="304072" cy="307116"/>
                <a:chOff x="6749191" y="1796882"/>
                <a:chExt cx="304072" cy="307116"/>
              </a:xfrm>
            </p:grpSpPr>
            <p:sp>
              <p:nvSpPr>
                <p:cNvPr id="155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6872424" y="1734197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6870914" y="1980714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Oval 156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36568" y="1796907"/>
                  <a:ext cx="116719" cy="116670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1826777" y="5693678"/>
              <a:ext cx="5699034" cy="1428328"/>
              <a:chOff x="1697767" y="2296414"/>
              <a:chExt cx="5699034" cy="1428328"/>
            </a:xfrm>
          </p:grpSpPr>
          <p:sp>
            <p:nvSpPr>
              <p:cNvPr id="192" name="Line 264"/>
              <p:cNvSpPr>
                <a:spLocks noChangeShapeType="1"/>
              </p:cNvSpPr>
              <p:nvPr/>
            </p:nvSpPr>
            <p:spPr bwMode="auto">
              <a:xfrm>
                <a:off x="1943100" y="2747109"/>
                <a:ext cx="504666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265"/>
              <p:cNvSpPr>
                <a:spLocks noChangeAspect="1" noChangeShapeType="1"/>
              </p:cNvSpPr>
              <p:nvPr/>
            </p:nvSpPr>
            <p:spPr bwMode="auto">
              <a:xfrm rot="5400000">
                <a:off x="4318000" y="2624871"/>
                <a:ext cx="0" cy="2460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266"/>
              <p:cNvSpPr>
                <a:spLocks noChangeAspect="1" noChangeShapeType="1"/>
              </p:cNvSpPr>
              <p:nvPr/>
            </p:nvSpPr>
            <p:spPr bwMode="auto">
              <a:xfrm rot="5400000">
                <a:off x="4316413" y="2870934"/>
                <a:ext cx="2460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267" descr="bluepattern"/>
              <p:cNvSpPr>
                <a:spLocks noChangeAspect="1" noChangeArrowheads="1"/>
              </p:cNvSpPr>
              <p:nvPr/>
            </p:nvSpPr>
            <p:spPr bwMode="auto">
              <a:xfrm rot="5400000">
                <a:off x="4381500" y="2686784"/>
                <a:ext cx="117475" cy="1174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Line 270"/>
              <p:cNvSpPr>
                <a:spLocks noChangeAspect="1" noChangeShapeType="1"/>
              </p:cNvSpPr>
              <p:nvPr/>
            </p:nvSpPr>
            <p:spPr bwMode="auto">
              <a:xfrm rot="5400000">
                <a:off x="6870915" y="2870616"/>
                <a:ext cx="246569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272" descr="cgpattern"/>
              <p:cNvSpPr>
                <a:spLocks noChangeAspect="1" noChangeArrowheads="1"/>
              </p:cNvSpPr>
              <p:nvPr/>
            </p:nvSpPr>
            <p:spPr bwMode="auto">
              <a:xfrm flipH="1">
                <a:off x="4384675" y="2693134"/>
                <a:ext cx="114300" cy="1143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8" name="Group 365"/>
              <p:cNvGrpSpPr/>
              <p:nvPr/>
            </p:nvGrpSpPr>
            <p:grpSpPr>
              <a:xfrm>
                <a:off x="1697767" y="2686784"/>
                <a:ext cx="304072" cy="307116"/>
                <a:chOff x="1697767" y="2667000"/>
                <a:chExt cx="304072" cy="307116"/>
              </a:xfrm>
            </p:grpSpPr>
            <p:sp>
              <p:nvSpPr>
                <p:cNvPr id="252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99" name="Object 285"/>
              <p:cNvGraphicFramePr>
                <a:graphicFrameLocks noChangeAspect="1"/>
              </p:cNvGraphicFramePr>
              <p:nvPr/>
            </p:nvGraphicFramePr>
            <p:xfrm>
              <a:off x="7027945" y="3034997"/>
              <a:ext cx="217488" cy="252412"/>
            </p:xfrm>
            <a:graphic>
              <a:graphicData uri="http://schemas.openxmlformats.org/presentationml/2006/ole">
                <p:oleObj spid="_x0000_s65556" name="Equation" r:id="rId6" imgW="215640" imgH="253800" progId="Equation.3">
                  <p:embed/>
                </p:oleObj>
              </a:graphicData>
            </a:graphic>
          </p:graphicFrame>
          <p:sp>
            <p:nvSpPr>
              <p:cNvPr id="200" name="Arc 291"/>
              <p:cNvSpPr>
                <a:spLocks/>
              </p:cNvSpPr>
              <p:nvPr/>
            </p:nvSpPr>
            <p:spPr bwMode="auto">
              <a:xfrm rot="8907975" flipH="1">
                <a:off x="7142801" y="3059097"/>
                <a:ext cx="254000" cy="261937"/>
              </a:xfrm>
              <a:custGeom>
                <a:avLst/>
                <a:gdLst>
                  <a:gd name="T0" fmla="*/ 16 w 21292"/>
                  <a:gd name="T1" fmla="*/ 0 h 21492"/>
                  <a:gd name="T2" fmla="*/ 160 w 21292"/>
                  <a:gd name="T3" fmla="*/ 137 h 21492"/>
                  <a:gd name="T4" fmla="*/ 0 w 21292"/>
                  <a:gd name="T5" fmla="*/ 165 h 21492"/>
                  <a:gd name="T6" fmla="*/ 0 60000 65536"/>
                  <a:gd name="T7" fmla="*/ 0 60000 65536"/>
                  <a:gd name="T8" fmla="*/ 0 60000 65536"/>
                  <a:gd name="T9" fmla="*/ 0 w 21292"/>
                  <a:gd name="T10" fmla="*/ 0 h 21492"/>
                  <a:gd name="T11" fmla="*/ 21292 w 21292"/>
                  <a:gd name="T12" fmla="*/ 21492 h 214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92" h="21492" fill="none" extrusionOk="0">
                    <a:moveTo>
                      <a:pt x="2153" y="-1"/>
                    </a:moveTo>
                    <a:cubicBezTo>
                      <a:pt x="11824" y="968"/>
                      <a:pt x="19657" y="8278"/>
                      <a:pt x="21292" y="17859"/>
                    </a:cubicBezTo>
                  </a:path>
                  <a:path w="21292" h="21492" stroke="0" extrusionOk="0">
                    <a:moveTo>
                      <a:pt x="2153" y="-1"/>
                    </a:moveTo>
                    <a:cubicBezTo>
                      <a:pt x="11824" y="968"/>
                      <a:pt x="19657" y="8278"/>
                      <a:pt x="21292" y="17859"/>
                    </a:cubicBezTo>
                    <a:lnTo>
                      <a:pt x="0" y="2149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294"/>
              <p:cNvSpPr>
                <a:spLocks noChangeAspect="1" noChangeShapeType="1"/>
              </p:cNvSpPr>
              <p:nvPr/>
            </p:nvSpPr>
            <p:spPr bwMode="auto">
              <a:xfrm rot="18120000" flipH="1">
                <a:off x="7079484" y="3008713"/>
                <a:ext cx="0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295"/>
              <p:cNvSpPr>
                <a:spLocks noChangeShapeType="1"/>
              </p:cNvSpPr>
              <p:nvPr/>
            </p:nvSpPr>
            <p:spPr bwMode="auto">
              <a:xfrm flipH="1">
                <a:off x="6813575" y="3042747"/>
                <a:ext cx="569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278"/>
              <p:cNvSpPr>
                <a:spLocks noChangeAspect="1" noChangeShapeType="1"/>
              </p:cNvSpPr>
              <p:nvPr/>
            </p:nvSpPr>
            <p:spPr bwMode="auto">
              <a:xfrm rot="5400000">
                <a:off x="6865673" y="2624100"/>
                <a:ext cx="0" cy="24646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Oval 280" descr="bluepattern"/>
              <p:cNvSpPr>
                <a:spLocks noChangeAspect="1" noChangeArrowheads="1"/>
              </p:cNvSpPr>
              <p:nvPr/>
            </p:nvSpPr>
            <p:spPr bwMode="auto">
              <a:xfrm rot="5400000">
                <a:off x="6929817" y="2686810"/>
                <a:ext cx="116719" cy="116670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6" name="Group 376"/>
              <p:cNvGrpSpPr/>
              <p:nvPr/>
            </p:nvGrpSpPr>
            <p:grpSpPr>
              <a:xfrm>
                <a:off x="1955800" y="2973436"/>
                <a:ext cx="304072" cy="307116"/>
                <a:chOff x="1697767" y="2667000"/>
                <a:chExt cx="304072" cy="307116"/>
              </a:xfrm>
            </p:grpSpPr>
            <p:sp>
              <p:nvSpPr>
                <p:cNvPr id="249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" name="Group 380"/>
              <p:cNvGrpSpPr/>
              <p:nvPr/>
            </p:nvGrpSpPr>
            <p:grpSpPr>
              <a:xfrm>
                <a:off x="2366726" y="2686784"/>
                <a:ext cx="304072" cy="307116"/>
                <a:chOff x="1697767" y="2667000"/>
                <a:chExt cx="304072" cy="307116"/>
              </a:xfrm>
            </p:grpSpPr>
            <p:sp>
              <p:nvSpPr>
                <p:cNvPr id="246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" name="Group 384"/>
              <p:cNvGrpSpPr/>
              <p:nvPr/>
            </p:nvGrpSpPr>
            <p:grpSpPr>
              <a:xfrm>
                <a:off x="3249861" y="2686784"/>
                <a:ext cx="304072" cy="307116"/>
                <a:chOff x="1697767" y="2667000"/>
                <a:chExt cx="304072" cy="307116"/>
              </a:xfrm>
            </p:grpSpPr>
            <p:sp>
              <p:nvSpPr>
                <p:cNvPr id="243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9" name="Group 388"/>
              <p:cNvGrpSpPr/>
              <p:nvPr/>
            </p:nvGrpSpPr>
            <p:grpSpPr>
              <a:xfrm>
                <a:off x="5109655" y="2686784"/>
                <a:ext cx="304072" cy="307116"/>
                <a:chOff x="1697767" y="2667000"/>
                <a:chExt cx="304072" cy="307116"/>
              </a:xfrm>
            </p:grpSpPr>
            <p:sp>
              <p:nvSpPr>
                <p:cNvPr id="240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0" name="Group 392"/>
              <p:cNvGrpSpPr/>
              <p:nvPr/>
            </p:nvGrpSpPr>
            <p:grpSpPr>
              <a:xfrm>
                <a:off x="5860365" y="2686784"/>
                <a:ext cx="304072" cy="307116"/>
                <a:chOff x="1697767" y="2667000"/>
                <a:chExt cx="304072" cy="307116"/>
              </a:xfrm>
            </p:grpSpPr>
            <p:sp>
              <p:nvSpPr>
                <p:cNvPr id="237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1" name="Group 396"/>
              <p:cNvGrpSpPr/>
              <p:nvPr/>
            </p:nvGrpSpPr>
            <p:grpSpPr>
              <a:xfrm>
                <a:off x="2583698" y="2720683"/>
                <a:ext cx="304072" cy="307116"/>
                <a:chOff x="1697767" y="2667000"/>
                <a:chExt cx="304072" cy="307116"/>
              </a:xfrm>
            </p:grpSpPr>
            <p:sp>
              <p:nvSpPr>
                <p:cNvPr id="234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2" name="Arc 298"/>
              <p:cNvSpPr>
                <a:spLocks/>
              </p:cNvSpPr>
              <p:nvPr/>
            </p:nvSpPr>
            <p:spPr bwMode="auto">
              <a:xfrm rot="10800000" flipH="1" flipV="1">
                <a:off x="2214235" y="2560396"/>
                <a:ext cx="4528206" cy="1164346"/>
              </a:xfrm>
              <a:custGeom>
                <a:avLst/>
                <a:gdLst>
                  <a:gd name="T0" fmla="*/ 0 w 34895"/>
                  <a:gd name="T1" fmla="*/ 313 h 21600"/>
                  <a:gd name="T2" fmla="*/ 3178 w 34895"/>
                  <a:gd name="T3" fmla="*/ 318 h 21600"/>
                  <a:gd name="T4" fmla="*/ 1585 w 34895"/>
                  <a:gd name="T5" fmla="*/ 769 h 21600"/>
                  <a:gd name="T6" fmla="*/ 0 60000 65536"/>
                  <a:gd name="T7" fmla="*/ 0 60000 65536"/>
                  <a:gd name="T8" fmla="*/ 0 60000 65536"/>
                  <a:gd name="T9" fmla="*/ 0 w 34895"/>
                  <a:gd name="T10" fmla="*/ 0 h 21600"/>
                  <a:gd name="T11" fmla="*/ 34895 w 3489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95" h="21600" fill="none" extrusionOk="0">
                    <a:moveTo>
                      <a:pt x="0" y="8805"/>
                    </a:moveTo>
                    <a:cubicBezTo>
                      <a:pt x="4070" y="3269"/>
                      <a:pt x="10531" y="-1"/>
                      <a:pt x="17403" y="0"/>
                    </a:cubicBezTo>
                    <a:cubicBezTo>
                      <a:pt x="24327" y="0"/>
                      <a:pt x="30832" y="3320"/>
                      <a:pt x="34895" y="8927"/>
                    </a:cubicBezTo>
                  </a:path>
                  <a:path w="34895" h="21600" stroke="0" extrusionOk="0">
                    <a:moveTo>
                      <a:pt x="0" y="8805"/>
                    </a:moveTo>
                    <a:cubicBezTo>
                      <a:pt x="4070" y="3269"/>
                      <a:pt x="10531" y="-1"/>
                      <a:pt x="17403" y="0"/>
                    </a:cubicBezTo>
                    <a:cubicBezTo>
                      <a:pt x="24327" y="0"/>
                      <a:pt x="30832" y="3320"/>
                      <a:pt x="34895" y="8927"/>
                    </a:cubicBezTo>
                    <a:lnTo>
                      <a:pt x="1740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3" name="Group 401"/>
              <p:cNvGrpSpPr/>
              <p:nvPr/>
            </p:nvGrpSpPr>
            <p:grpSpPr>
              <a:xfrm>
                <a:off x="4194969" y="2497362"/>
                <a:ext cx="304072" cy="307116"/>
                <a:chOff x="1697767" y="2667000"/>
                <a:chExt cx="304072" cy="307116"/>
              </a:xfrm>
            </p:grpSpPr>
            <p:sp>
              <p:nvSpPr>
                <p:cNvPr id="231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405"/>
              <p:cNvGrpSpPr/>
              <p:nvPr/>
            </p:nvGrpSpPr>
            <p:grpSpPr>
              <a:xfrm>
                <a:off x="3398517" y="2555284"/>
                <a:ext cx="304072" cy="307116"/>
                <a:chOff x="1697767" y="2667000"/>
                <a:chExt cx="304072" cy="307116"/>
              </a:xfrm>
            </p:grpSpPr>
            <p:sp>
              <p:nvSpPr>
                <p:cNvPr id="228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Oval 229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409"/>
              <p:cNvGrpSpPr/>
              <p:nvPr/>
            </p:nvGrpSpPr>
            <p:grpSpPr>
              <a:xfrm>
                <a:off x="4969737" y="2542412"/>
                <a:ext cx="304072" cy="307116"/>
                <a:chOff x="1697767" y="2667000"/>
                <a:chExt cx="304072" cy="307116"/>
              </a:xfrm>
            </p:grpSpPr>
            <p:sp>
              <p:nvSpPr>
                <p:cNvPr id="225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Oval 226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413"/>
              <p:cNvGrpSpPr/>
              <p:nvPr/>
            </p:nvGrpSpPr>
            <p:grpSpPr>
              <a:xfrm>
                <a:off x="5685082" y="2673449"/>
                <a:ext cx="304072" cy="307116"/>
                <a:chOff x="1697767" y="2667000"/>
                <a:chExt cx="304072" cy="307116"/>
              </a:xfrm>
            </p:grpSpPr>
            <p:sp>
              <p:nvSpPr>
                <p:cNvPr id="222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Oval 223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417"/>
              <p:cNvGrpSpPr/>
              <p:nvPr/>
            </p:nvGrpSpPr>
            <p:grpSpPr>
              <a:xfrm>
                <a:off x="6509503" y="2988292"/>
                <a:ext cx="304072" cy="307116"/>
                <a:chOff x="1697767" y="2667000"/>
                <a:chExt cx="304072" cy="307116"/>
              </a:xfrm>
            </p:grpSpPr>
            <p:sp>
              <p:nvSpPr>
                <p:cNvPr id="219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260431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285083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Oval 22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2667025"/>
                  <a:ext cx="116719" cy="116670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 w="952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8" name="Line 327"/>
              <p:cNvSpPr>
                <a:spLocks noChangeAspect="1" noChangeShapeType="1"/>
              </p:cNvSpPr>
              <p:nvPr/>
            </p:nvSpPr>
            <p:spPr bwMode="auto">
              <a:xfrm rot="1920000">
                <a:off x="7143736" y="2296414"/>
                <a:ext cx="0" cy="42466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1826777" y="3288185"/>
              <a:ext cx="5348745" cy="731843"/>
              <a:chOff x="1697767" y="2189610"/>
              <a:chExt cx="5348745" cy="731843"/>
            </a:xfrm>
          </p:grpSpPr>
          <p:sp>
            <p:nvSpPr>
              <p:cNvPr id="256" name="Line 327"/>
              <p:cNvSpPr>
                <a:spLocks noChangeAspect="1" noChangeShapeType="1"/>
              </p:cNvSpPr>
              <p:nvPr/>
            </p:nvSpPr>
            <p:spPr bwMode="auto">
              <a:xfrm>
                <a:off x="6987447" y="2189610"/>
                <a:ext cx="0" cy="4246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264"/>
              <p:cNvSpPr>
                <a:spLocks noChangeShapeType="1"/>
              </p:cNvSpPr>
              <p:nvPr/>
            </p:nvSpPr>
            <p:spPr bwMode="auto">
              <a:xfrm>
                <a:off x="1943100" y="2674597"/>
                <a:ext cx="504666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265"/>
              <p:cNvSpPr>
                <a:spLocks noChangeAspect="1" noChangeShapeType="1"/>
              </p:cNvSpPr>
              <p:nvPr/>
            </p:nvSpPr>
            <p:spPr bwMode="auto">
              <a:xfrm rot="5400000">
                <a:off x="4318000" y="2552359"/>
                <a:ext cx="0" cy="2460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266"/>
              <p:cNvSpPr>
                <a:spLocks noChangeAspect="1" noChangeShapeType="1"/>
              </p:cNvSpPr>
              <p:nvPr/>
            </p:nvSpPr>
            <p:spPr bwMode="auto">
              <a:xfrm rot="5400000">
                <a:off x="4316413" y="2798422"/>
                <a:ext cx="2460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Oval 267" descr="bluepattern"/>
              <p:cNvSpPr>
                <a:spLocks noChangeAspect="1" noChangeArrowheads="1"/>
              </p:cNvSpPr>
              <p:nvPr/>
            </p:nvSpPr>
            <p:spPr bwMode="auto">
              <a:xfrm rot="5400000">
                <a:off x="4381500" y="2614272"/>
                <a:ext cx="117475" cy="1174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Line 270"/>
              <p:cNvSpPr>
                <a:spLocks noChangeAspect="1" noChangeShapeType="1"/>
              </p:cNvSpPr>
              <p:nvPr/>
            </p:nvSpPr>
            <p:spPr bwMode="auto">
              <a:xfrm rot="5400000">
                <a:off x="6870915" y="2798104"/>
                <a:ext cx="246569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Oval 272" descr="cgpattern"/>
              <p:cNvSpPr>
                <a:spLocks noChangeAspect="1" noChangeArrowheads="1"/>
              </p:cNvSpPr>
              <p:nvPr/>
            </p:nvSpPr>
            <p:spPr bwMode="auto">
              <a:xfrm flipH="1">
                <a:off x="4384675" y="2620622"/>
                <a:ext cx="114300" cy="1143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3" name="Group 444"/>
              <p:cNvGrpSpPr/>
              <p:nvPr/>
            </p:nvGrpSpPr>
            <p:grpSpPr>
              <a:xfrm>
                <a:off x="1697767" y="2614272"/>
                <a:ext cx="304072" cy="307116"/>
                <a:chOff x="1697767" y="1293350"/>
                <a:chExt cx="304072" cy="307116"/>
              </a:xfrm>
            </p:grpSpPr>
            <p:sp>
              <p:nvSpPr>
                <p:cNvPr id="283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21000" y="123066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19490" y="147718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85144" y="129337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4" name="Line 278"/>
              <p:cNvSpPr>
                <a:spLocks noChangeAspect="1" noChangeShapeType="1"/>
              </p:cNvSpPr>
              <p:nvPr/>
            </p:nvSpPr>
            <p:spPr bwMode="auto">
              <a:xfrm rot="5400000">
                <a:off x="6865673" y="2551588"/>
                <a:ext cx="0" cy="24646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Oval 280" descr="bluepattern"/>
              <p:cNvSpPr>
                <a:spLocks noChangeAspect="1" noChangeArrowheads="1"/>
              </p:cNvSpPr>
              <p:nvPr/>
            </p:nvSpPr>
            <p:spPr bwMode="auto">
              <a:xfrm rot="5400000">
                <a:off x="6929817" y="2614298"/>
                <a:ext cx="116719" cy="116670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7" name="Group 453"/>
              <p:cNvGrpSpPr/>
              <p:nvPr/>
            </p:nvGrpSpPr>
            <p:grpSpPr>
              <a:xfrm>
                <a:off x="2366726" y="2614272"/>
                <a:ext cx="304072" cy="307116"/>
                <a:chOff x="2366726" y="1293350"/>
                <a:chExt cx="304072" cy="307116"/>
              </a:xfrm>
            </p:grpSpPr>
            <p:sp>
              <p:nvSpPr>
                <p:cNvPr id="280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9959" y="123066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2488449" y="147718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554103" y="129337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" name="Group 454"/>
              <p:cNvGrpSpPr/>
              <p:nvPr/>
            </p:nvGrpSpPr>
            <p:grpSpPr>
              <a:xfrm>
                <a:off x="3249861" y="2614272"/>
                <a:ext cx="304072" cy="307116"/>
                <a:chOff x="3249861" y="1293350"/>
                <a:chExt cx="304072" cy="307116"/>
              </a:xfrm>
            </p:grpSpPr>
            <p:sp>
              <p:nvSpPr>
                <p:cNvPr id="277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373094" y="123066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371584" y="147718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437238" y="129337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" name="Group 455"/>
              <p:cNvGrpSpPr/>
              <p:nvPr/>
            </p:nvGrpSpPr>
            <p:grpSpPr>
              <a:xfrm>
                <a:off x="5109655" y="2614272"/>
                <a:ext cx="304072" cy="307116"/>
                <a:chOff x="5109655" y="1293350"/>
                <a:chExt cx="304072" cy="307116"/>
              </a:xfrm>
            </p:grpSpPr>
            <p:sp>
              <p:nvSpPr>
                <p:cNvPr id="274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232888" y="123066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231378" y="147718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97032" y="129337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" name="Group 456"/>
              <p:cNvGrpSpPr/>
              <p:nvPr/>
            </p:nvGrpSpPr>
            <p:grpSpPr>
              <a:xfrm>
                <a:off x="5860365" y="2614272"/>
                <a:ext cx="304072" cy="307116"/>
                <a:chOff x="5860365" y="1293350"/>
                <a:chExt cx="304072" cy="307116"/>
              </a:xfrm>
            </p:grpSpPr>
            <p:sp>
              <p:nvSpPr>
                <p:cNvPr id="271" name="Line 278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983598" y="1230665"/>
                  <a:ext cx="0" cy="24646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7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982088" y="1477182"/>
                  <a:ext cx="24656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Oval 280" descr="bluepattern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047742" y="1293375"/>
                  <a:ext cx="116719" cy="11667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90" name="TextBox 289"/>
          <p:cNvSpPr txBox="1"/>
          <p:nvPr/>
        </p:nvSpPr>
        <p:spPr>
          <a:xfrm>
            <a:off x="6369830" y="4122597"/>
            <a:ext cx="2121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Apply lateral force to model</a:t>
            </a:r>
            <a:endParaRPr lang="en-US" sz="1200" dirty="0"/>
          </a:p>
        </p:txBody>
      </p:sp>
      <p:sp>
        <p:nvSpPr>
          <p:cNvPr id="294" name="TextBox 293"/>
          <p:cNvSpPr txBox="1"/>
          <p:nvPr/>
        </p:nvSpPr>
        <p:spPr>
          <a:xfrm>
            <a:off x="6442665" y="5413648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Bending</a:t>
            </a:r>
            <a:r>
              <a:rPr lang="en-US" sz="1200" dirty="0" smtClean="0"/>
              <a:t> mode excited</a:t>
            </a:r>
            <a:endParaRPr lang="en-US" sz="1200" dirty="0"/>
          </a:p>
        </p:txBody>
      </p:sp>
      <p:sp>
        <p:nvSpPr>
          <p:cNvPr id="295" name="TextBox 294"/>
          <p:cNvSpPr txBox="1"/>
          <p:nvPr/>
        </p:nvSpPr>
        <p:spPr>
          <a:xfrm>
            <a:off x="6442665" y="5967064"/>
            <a:ext cx="264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Force following </a:t>
            </a:r>
            <a:r>
              <a:rPr lang="en-US" sz="1200" dirty="0" smtClean="0"/>
              <a:t>rotates applied force</a:t>
            </a:r>
            <a:endParaRPr lang="en-US" sz="1200" dirty="0"/>
          </a:p>
        </p:txBody>
      </p:sp>
      <p:sp>
        <p:nvSpPr>
          <p:cNvPr id="296" name="TextBox 295"/>
          <p:cNvSpPr txBox="1"/>
          <p:nvPr/>
        </p:nvSpPr>
        <p:spPr>
          <a:xfrm>
            <a:off x="6421025" y="6341358"/>
            <a:ext cx="2433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Bending</a:t>
            </a:r>
            <a:r>
              <a:rPr lang="en-US" sz="1200" dirty="0" smtClean="0"/>
              <a:t> and </a:t>
            </a:r>
            <a:r>
              <a:rPr lang="en-US" sz="1200" dirty="0" smtClean="0">
                <a:solidFill>
                  <a:srgbClr val="FF0000"/>
                </a:solidFill>
              </a:rPr>
              <a:t>axial</a:t>
            </a:r>
            <a:r>
              <a:rPr lang="en-US" sz="1200" dirty="0" smtClean="0"/>
              <a:t> modes excited</a:t>
            </a:r>
            <a:endParaRPr lang="en-US" sz="1200" dirty="0"/>
          </a:p>
        </p:txBody>
      </p:sp>
      <p:sp>
        <p:nvSpPr>
          <p:cNvPr id="297" name="TextBox 296"/>
          <p:cNvSpPr txBox="1"/>
          <p:nvPr/>
        </p:nvSpPr>
        <p:spPr>
          <a:xfrm>
            <a:off x="280681" y="4339521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Simple beam example</a:t>
            </a:r>
            <a:endParaRPr lang="en-US" sz="1200" dirty="0"/>
          </a:p>
        </p:txBody>
      </p:sp>
      <p:sp>
        <p:nvSpPr>
          <p:cNvPr id="298" name="TextBox 297"/>
          <p:cNvSpPr txBox="1"/>
          <p:nvPr/>
        </p:nvSpPr>
        <p:spPr>
          <a:xfrm>
            <a:off x="71492" y="5033149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change in force vector</a:t>
            </a:r>
            <a:endParaRPr lang="en-US" sz="1200" dirty="0"/>
          </a:p>
        </p:txBody>
      </p:sp>
      <p:sp>
        <p:nvSpPr>
          <p:cNvPr id="299" name="TextBox 298"/>
          <p:cNvSpPr txBox="1"/>
          <p:nvPr/>
        </p:nvSpPr>
        <p:spPr>
          <a:xfrm>
            <a:off x="430568" y="6115978"/>
            <a:ext cx="121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Force following</a:t>
            </a:r>
            <a:endParaRPr lang="en-US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Aerodynamics</a:t>
            </a:r>
            <a:endParaRPr lang="en-US" dirty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line load coefficients used to simulate quasi-static aeroelastics on flexible body</a:t>
            </a:r>
          </a:p>
          <a:p>
            <a:pPr lvl="1"/>
            <a:r>
              <a:rPr lang="en-US" dirty="0" smtClean="0"/>
              <a:t>Distributed aero databases for ascent and liftoff</a:t>
            </a:r>
          </a:p>
          <a:p>
            <a:pPr lvl="1"/>
            <a:r>
              <a:rPr lang="en-US" dirty="0" smtClean="0"/>
              <a:t>Scaled to match corresponding integrated coefficients</a:t>
            </a:r>
          </a:p>
          <a:p>
            <a:pPr lvl="1"/>
            <a:r>
              <a:rPr lang="en-US" dirty="0" smtClean="0"/>
              <a:t>Local dynamic pressure, Mach, </a:t>
            </a:r>
            <a:r>
              <a:rPr lang="el-GR" dirty="0" smtClean="0"/>
              <a:t>α</a:t>
            </a:r>
            <a:r>
              <a:rPr lang="en-US" baseline="-25000" dirty="0" smtClean="0"/>
              <a:t>Total</a:t>
            </a:r>
            <a:r>
              <a:rPr lang="en-US" dirty="0" smtClean="0"/>
              <a:t> and </a:t>
            </a:r>
            <a:r>
              <a:rPr lang="el-GR" dirty="0" smtClean="0"/>
              <a:t>Φ</a:t>
            </a:r>
            <a:r>
              <a:rPr lang="en-US" baseline="-25000" dirty="0" smtClean="0"/>
              <a:t>Aero</a:t>
            </a:r>
            <a:r>
              <a:rPr lang="en-US" dirty="0" smtClean="0"/>
              <a:t> at each centerline node used to compute forces at node</a:t>
            </a:r>
          </a:p>
          <a:p>
            <a:r>
              <a:rPr lang="en-US" dirty="0" smtClean="0"/>
              <a:t>Not applied to rigid body dynamics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0AD3-C946-4858-BA5C-FD59F52C06D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3635375"/>
            <a:ext cx="82486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Aeroelastic Increments</a:t>
            </a:r>
            <a:endParaRPr lang="en-US" dirty="0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Thrust vector increments</a:t>
            </a:r>
          </a:p>
          <a:p>
            <a:pPr lvl="1"/>
            <a:r>
              <a:rPr lang="en-US" sz="1600" dirty="0" smtClean="0"/>
              <a:t>Negligibly stabilizing/destabilizing depending on Mach number, nominally less than 1 deg and 1 dB on all margins</a:t>
            </a:r>
          </a:p>
          <a:p>
            <a:pPr lvl="1"/>
            <a:r>
              <a:rPr lang="en-US" sz="1600" dirty="0" smtClean="0"/>
              <a:t>FCS kept gimbal angles small which kept effect small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Dynamic pressure-alpha total increments</a:t>
            </a:r>
          </a:p>
          <a:p>
            <a:pPr lvl="1"/>
            <a:r>
              <a:rPr lang="en-US" sz="1600" dirty="0" smtClean="0"/>
              <a:t>Negligibly destabilizing, nominally less than 1 deg and 1 dB on all margins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Unsteady aerodynamics explored but not incorporated into sim</a:t>
            </a:r>
          </a:p>
          <a:p>
            <a:pPr lvl="1"/>
            <a:r>
              <a:rPr lang="en-US" sz="1600" dirty="0" smtClean="0"/>
              <a:t>Lots of work on reduced order model coupled with structural model</a:t>
            </a:r>
          </a:p>
          <a:p>
            <a:pPr lvl="1"/>
            <a:r>
              <a:rPr lang="en-US" sz="1600" dirty="0" smtClean="0"/>
              <a:t>Affects damping of structural modes: increase or decrease with dynamic pressure</a:t>
            </a:r>
          </a:p>
          <a:p>
            <a:pPr lvl="1"/>
            <a:endParaRPr lang="en-US" sz="1600" dirty="0" smtClean="0"/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68484-A29D-49A7-AFB2-0E8247A1EC11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022980" name="Object 4"/>
          <p:cNvGraphicFramePr>
            <a:graphicFrameLocks noChangeAspect="1"/>
          </p:cNvGraphicFramePr>
          <p:nvPr/>
        </p:nvGraphicFramePr>
        <p:xfrm>
          <a:off x="3280410" y="2180908"/>
          <a:ext cx="2583180" cy="1249680"/>
        </p:xfrm>
        <a:graphic>
          <a:graphicData uri="http://schemas.openxmlformats.org/presentationml/2006/ole">
            <p:oleObj spid="_x0000_s39938" name="Equation" r:id="rId3" imgW="1942920" imgH="939600" progId="Equation.3">
              <p:embed/>
            </p:oleObj>
          </a:graphicData>
        </a:graphic>
      </p:graphicFrame>
      <p:graphicFrame>
        <p:nvGraphicFramePr>
          <p:cNvPr id="1022981" name="Object 5"/>
          <p:cNvGraphicFramePr>
            <a:graphicFrameLocks noChangeAspect="1"/>
          </p:cNvGraphicFramePr>
          <p:nvPr/>
        </p:nvGraphicFramePr>
        <p:xfrm>
          <a:off x="3280410" y="3988747"/>
          <a:ext cx="2583180" cy="1249680"/>
        </p:xfrm>
        <a:graphic>
          <a:graphicData uri="http://schemas.openxmlformats.org/presentationml/2006/ole">
            <p:oleObj spid="_x0000_s39939" name="Equation" r:id="rId4" imgW="194292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Conclusions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Aeroelastics negligible impact for Ares I-X</a:t>
            </a:r>
          </a:p>
          <a:p>
            <a:pPr lvl="1"/>
            <a:r>
              <a:rPr lang="en-US" dirty="0" smtClean="0"/>
              <a:t>Expected result with no significant lifting surfaces</a:t>
            </a:r>
          </a:p>
          <a:p>
            <a:pPr lvl="1"/>
            <a:r>
              <a:rPr lang="en-US" dirty="0" smtClean="0"/>
              <a:t>May be more of an issue for more flexible Ares-I</a:t>
            </a:r>
          </a:p>
          <a:p>
            <a:pPr lvl="1"/>
            <a:r>
              <a:rPr lang="en-US" dirty="0" smtClean="0"/>
              <a:t>More work needed to incorporate unsteady aero into GN&amp;C simulations</a:t>
            </a:r>
          </a:p>
          <a:p>
            <a:r>
              <a:rPr lang="en-US" dirty="0" smtClean="0"/>
              <a:t>Structural dynamics significant for Ares I-X, more so for Ares-I</a:t>
            </a:r>
          </a:p>
          <a:p>
            <a:pPr lvl="1"/>
            <a:r>
              <a:rPr lang="en-US" dirty="0" smtClean="0"/>
              <a:t>Major driver in GN&amp;C design and analysis</a:t>
            </a:r>
          </a:p>
          <a:p>
            <a:pPr lvl="1"/>
            <a:r>
              <a:rPr lang="en-US" dirty="0" smtClean="0"/>
              <a:t>Large range in modeling techniques throughout community</a:t>
            </a:r>
          </a:p>
          <a:p>
            <a:pPr lvl="1"/>
            <a:r>
              <a:rPr lang="en-US" dirty="0" smtClean="0"/>
              <a:t>Relatively small difference in results between techniques </a:t>
            </a:r>
            <a:r>
              <a:rPr lang="en-US" u="sng" dirty="0" smtClean="0"/>
              <a:t>for Ares I-X</a:t>
            </a:r>
          </a:p>
          <a:p>
            <a:pPr lvl="1"/>
            <a:r>
              <a:rPr lang="en-US" dirty="0" smtClean="0"/>
              <a:t>More work needed in modeling mass varying systems</a:t>
            </a:r>
          </a:p>
          <a:p>
            <a:r>
              <a:rPr lang="en-US" dirty="0" smtClean="0"/>
              <a:t>Additional structural dynamics techniques subsequently developed for Ares-I and SLS</a:t>
            </a:r>
          </a:p>
          <a:p>
            <a:pPr lvl="1"/>
            <a:r>
              <a:rPr lang="en-US" dirty="0" smtClean="0"/>
              <a:t>Constant set of shape functions, P. </a:t>
            </a:r>
            <a:r>
              <a:rPr lang="en-US" dirty="0" err="1" smtClean="0"/>
              <a:t>Tobbe</a:t>
            </a:r>
            <a:r>
              <a:rPr lang="en-US" dirty="0" smtClean="0"/>
              <a:t> (DCI-MSFC), AIAA-2009-6023</a:t>
            </a:r>
          </a:p>
          <a:p>
            <a:pPr lvl="1"/>
            <a:r>
              <a:rPr lang="en-US" dirty="0" smtClean="0"/>
              <a:t>Least Squares Quadratic Inequality, J. Wetherbee (SAIC-MSFC)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4E2F9-9EAA-46F5-A6FF-D1496E398ED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FD92-D0C8-4E89-8C5E-1FDCBE33A4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5" descr="ARES_I-X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63800" y="1243013"/>
            <a:ext cx="4271963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Ares I-X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7013" y="1141413"/>
            <a:ext cx="5678063" cy="5340350"/>
          </a:xfrm>
        </p:spPr>
        <p:txBody>
          <a:bodyPr/>
          <a:lstStyle/>
          <a:p>
            <a:r>
              <a:rPr lang="en-US" sz="1600" dirty="0" smtClean="0"/>
              <a:t>Structural dynamics major concern for Ares I</a:t>
            </a:r>
          </a:p>
          <a:p>
            <a:pPr lvl="1"/>
            <a:r>
              <a:rPr lang="en-US" sz="1400" dirty="0" smtClean="0"/>
              <a:t>Highest slenderness ratio of any vehicle ever flown</a:t>
            </a:r>
          </a:p>
          <a:p>
            <a:pPr lvl="1"/>
            <a:r>
              <a:rPr lang="en-US" sz="1400" dirty="0" smtClean="0"/>
              <a:t>First bending mode within control bandwidth</a:t>
            </a:r>
          </a:p>
          <a:p>
            <a:pPr lvl="1"/>
            <a:r>
              <a:rPr lang="en-US" sz="1400" dirty="0" smtClean="0"/>
              <a:t>Phase stabilization of first bending mode required</a:t>
            </a:r>
          </a:p>
          <a:p>
            <a:pPr lvl="1"/>
            <a:r>
              <a:rPr lang="en-US" sz="1400" dirty="0" smtClean="0"/>
              <a:t>Gain stabilization of higher modes  </a:t>
            </a:r>
          </a:p>
          <a:p>
            <a:r>
              <a:rPr lang="en-US" sz="1600" dirty="0" smtClean="0"/>
              <a:t>Ares I-X provided early flight test of first stage flight for model and modeling method validation </a:t>
            </a:r>
          </a:p>
          <a:p>
            <a:pPr lvl="1"/>
            <a:r>
              <a:rPr lang="en-US" sz="1400" dirty="0" smtClean="0"/>
              <a:t>Dynamically scaled at liftoff</a:t>
            </a:r>
          </a:p>
          <a:p>
            <a:pPr lvl="1"/>
            <a:r>
              <a:rPr lang="en-US" sz="1400" dirty="0" smtClean="0"/>
              <a:t>Dummy upper stage, Orion/LAS, and 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segment </a:t>
            </a:r>
          </a:p>
          <a:p>
            <a:r>
              <a:rPr lang="en-US" sz="1600" dirty="0" smtClean="0"/>
              <a:t>Made with surplus materials…</a:t>
            </a:r>
          </a:p>
          <a:p>
            <a:pPr lvl="1"/>
            <a:r>
              <a:rPr lang="en-US" sz="1400" dirty="0" smtClean="0"/>
              <a:t>Booster &amp; TVC – expired Shuttle RSRM</a:t>
            </a:r>
          </a:p>
          <a:p>
            <a:pPr lvl="1"/>
            <a:r>
              <a:rPr lang="en-US" sz="1400" dirty="0" err="1" smtClean="0"/>
              <a:t>RoCS</a:t>
            </a:r>
            <a:r>
              <a:rPr lang="en-US" sz="1400" dirty="0" smtClean="0"/>
              <a:t> – disassembled from Peace Keeper ICBM</a:t>
            </a:r>
          </a:p>
          <a:p>
            <a:pPr lvl="1"/>
            <a:r>
              <a:rPr lang="en-US" sz="1400" dirty="0" smtClean="0"/>
              <a:t>BDM’s and BTM’s – Old Shuttle BSM motors</a:t>
            </a:r>
          </a:p>
          <a:p>
            <a:pPr lvl="1"/>
            <a:r>
              <a:rPr lang="en-US" sz="1400" dirty="0" smtClean="0"/>
              <a:t>Avionics – Atlas V</a:t>
            </a:r>
          </a:p>
          <a:p>
            <a:r>
              <a:rPr lang="en-US" sz="1600" dirty="0" smtClean="0"/>
              <a:t>Primary objectives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Demonstrate control of dynamically similar vehicle to Ares I</a:t>
            </a:r>
          </a:p>
          <a:p>
            <a:pPr lvl="1"/>
            <a:r>
              <a:rPr lang="en-US" sz="1400" dirty="0" smtClean="0"/>
              <a:t>Perform staging similar to Ares I</a:t>
            </a:r>
          </a:p>
          <a:p>
            <a:pPr lvl="1"/>
            <a:r>
              <a:rPr lang="en-US" sz="1400" dirty="0" smtClean="0"/>
              <a:t>Demonstrate  assembly and  recovery of new first stage element at KSC (ground ops)</a:t>
            </a:r>
          </a:p>
          <a:p>
            <a:pPr lvl="1"/>
            <a:r>
              <a:rPr lang="en-US" sz="1400" dirty="0" smtClean="0"/>
              <a:t>Demonstrate first stage recovery system</a:t>
            </a:r>
          </a:p>
          <a:p>
            <a:pPr lvl="1"/>
            <a:r>
              <a:rPr lang="en-US" sz="1400" dirty="0" smtClean="0"/>
              <a:t>Characterize internal RSRM roll torque</a:t>
            </a:r>
          </a:p>
          <a:p>
            <a:r>
              <a:rPr lang="en-US" sz="1600" dirty="0" smtClean="0"/>
              <a:t>Flown October 28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2009 11:30 AM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D1BD-8477-4272-9A97-17D5C7317C5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5355" t="27084" r="31278"/>
          <a:stretch>
            <a:fillRect/>
          </a:stretch>
        </p:blipFill>
        <p:spPr bwMode="auto">
          <a:xfrm>
            <a:off x="5905076" y="968644"/>
            <a:ext cx="3200041" cy="551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/>
          <p:nvPr/>
        </p:nvGrpSpPr>
        <p:grpSpPr>
          <a:xfrm>
            <a:off x="0" y="1125971"/>
            <a:ext cx="9160571" cy="5405763"/>
            <a:chOff x="0" y="1041563"/>
            <a:chExt cx="9160571" cy="5405763"/>
          </a:xfrm>
        </p:grpSpPr>
        <p:grpSp>
          <p:nvGrpSpPr>
            <p:cNvPr id="6" name="Group 25"/>
            <p:cNvGrpSpPr/>
            <p:nvPr/>
          </p:nvGrpSpPr>
          <p:grpSpPr>
            <a:xfrm>
              <a:off x="0" y="1041563"/>
              <a:ext cx="9160571" cy="2842412"/>
              <a:chOff x="0" y="1041563"/>
              <a:chExt cx="9160571" cy="2842412"/>
            </a:xfrm>
          </p:grpSpPr>
          <p:pic>
            <p:nvPicPr>
              <p:cNvPr id="5" name="Picture 3" descr="C:\Documents and Settings\jbrandon\My Documents\My Pictures\Ares\Ares I-X Launch campaign\DSCN312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31810" y="1041563"/>
                <a:ext cx="2131599" cy="2842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2797" t="36667" r="12859"/>
              <a:stretch>
                <a:fillRect/>
              </a:stretch>
            </p:blipFill>
            <p:spPr bwMode="auto">
              <a:xfrm>
                <a:off x="5012315" y="1041563"/>
                <a:ext cx="2219748" cy="2842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2" descr="C:\Documents and Settings\jbrandon\My Documents\My Pictures\Ares\Ares I-X Launch campaign\50133694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32063" y="1041563"/>
                <a:ext cx="1928508" cy="2842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14"/>
              <p:cNvGrpSpPr/>
              <p:nvPr/>
            </p:nvGrpSpPr>
            <p:grpSpPr>
              <a:xfrm>
                <a:off x="4263409" y="1041563"/>
                <a:ext cx="732334" cy="2842412"/>
                <a:chOff x="6139190" y="1618285"/>
                <a:chExt cx="835048" cy="3235668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27" t="33516" r="36126" b="26923"/>
                <a:stretch>
                  <a:fillRect/>
                </a:stretch>
              </p:blipFill>
              <p:spPr bwMode="auto">
                <a:xfrm>
                  <a:off x="6139190" y="1618285"/>
                  <a:ext cx="835048" cy="836819"/>
                </a:xfrm>
                <a:prstGeom prst="rect">
                  <a:avLst/>
                </a:prstGeom>
                <a:noFill/>
                <a:ln w="0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9756" r="14634" b="5691"/>
                <a:stretch>
                  <a:fillRect/>
                </a:stretch>
              </p:blipFill>
              <p:spPr bwMode="auto">
                <a:xfrm>
                  <a:off x="6139190" y="2455104"/>
                  <a:ext cx="835048" cy="755836"/>
                </a:xfrm>
                <a:prstGeom prst="rect">
                  <a:avLst/>
                </a:prstGeom>
                <a:noFill/>
                <a:ln w="0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9677" r="15323"/>
                <a:stretch>
                  <a:fillRect/>
                </a:stretch>
              </p:blipFill>
              <p:spPr bwMode="auto">
                <a:xfrm>
                  <a:off x="6139190" y="3210940"/>
                  <a:ext cx="835048" cy="807964"/>
                </a:xfrm>
                <a:prstGeom prst="rect">
                  <a:avLst/>
                </a:prstGeom>
                <a:noFill/>
                <a:ln w="0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37500" t="36765" r="39338" b="32353"/>
                <a:stretch>
                  <a:fillRect/>
                </a:stretch>
              </p:blipFill>
              <p:spPr bwMode="auto">
                <a:xfrm>
                  <a:off x="6139190" y="4018904"/>
                  <a:ext cx="835048" cy="835049"/>
                </a:xfrm>
                <a:prstGeom prst="rect">
                  <a:avLst/>
                </a:prstGeom>
                <a:noFill/>
                <a:ln w="0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6" name="Picture 2" descr="C:\Documents and Settings\jbrandon\My Documents\My Pictures\Ares\Ares I-X Launch campaign\DSCN3078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1041563"/>
                <a:ext cx="2131810" cy="2842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23"/>
            <p:cNvGrpSpPr/>
            <p:nvPr/>
          </p:nvGrpSpPr>
          <p:grpSpPr>
            <a:xfrm>
              <a:off x="0" y="3883975"/>
              <a:ext cx="9144000" cy="2563351"/>
              <a:chOff x="0" y="3883975"/>
              <a:chExt cx="8798417" cy="2466473"/>
            </a:xfrm>
          </p:grpSpPr>
          <p:pic>
            <p:nvPicPr>
              <p:cNvPr id="456706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26571" t="24489" r="26350" b="20080"/>
              <a:stretch>
                <a:fillRect/>
              </a:stretch>
            </p:blipFill>
            <p:spPr bwMode="auto">
              <a:xfrm>
                <a:off x="0" y="3883975"/>
                <a:ext cx="3457244" cy="246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6707" name="Picture 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3604" t="8845" r="12949" b="13138"/>
              <a:stretch>
                <a:fillRect/>
              </a:stretch>
            </p:blipFill>
            <p:spPr bwMode="auto">
              <a:xfrm>
                <a:off x="3457244" y="3883975"/>
                <a:ext cx="3501495" cy="246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6708" name="Picture 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16417" t="10358" r="15064" b="19527"/>
              <a:stretch>
                <a:fillRect/>
              </a:stretch>
            </p:blipFill>
            <p:spPr bwMode="auto">
              <a:xfrm>
                <a:off x="6958739" y="3883976"/>
                <a:ext cx="1839678" cy="2466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FD92-D0C8-4E89-8C5E-1FDCBE33A4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20" name="Straight Connector 19"/>
          <p:cNvCxnSpPr>
            <a:stCxn id="12" idx="3"/>
          </p:cNvCxnSpPr>
          <p:nvPr/>
        </p:nvCxnSpPr>
        <p:spPr bwMode="auto">
          <a:xfrm>
            <a:off x="4995743" y="2879941"/>
            <a:ext cx="898620" cy="5181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0" idx="3"/>
          </p:cNvCxnSpPr>
          <p:nvPr/>
        </p:nvCxnSpPr>
        <p:spPr bwMode="auto">
          <a:xfrm>
            <a:off x="4995743" y="1493528"/>
            <a:ext cx="891477" cy="17412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Aeroservoelastic</a:t>
            </a:r>
            <a:r>
              <a:rPr lang="en-US" dirty="0" smtClean="0"/>
              <a:t> Impacts on GN&amp;C Design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Control law design required knowledge of first few bending modes</a:t>
            </a:r>
          </a:p>
          <a:p>
            <a:pPr lvl="1"/>
            <a:r>
              <a:rPr lang="en-US" sz="1600" dirty="0" smtClean="0"/>
              <a:t>Mode shapes influenced sensor placement and blending</a:t>
            </a:r>
          </a:p>
          <a:p>
            <a:pPr lvl="1"/>
            <a:r>
              <a:rPr lang="en-US" sz="1600" dirty="0" smtClean="0"/>
              <a:t>Mode frequencies influenced filter design and stabilization strategy </a:t>
            </a:r>
          </a:p>
          <a:p>
            <a:pPr lvl="1"/>
            <a:r>
              <a:rPr lang="en-US" sz="1600" dirty="0" smtClean="0"/>
              <a:t>Modal damping influenced effectiveness of control</a:t>
            </a:r>
          </a:p>
          <a:p>
            <a:r>
              <a:rPr lang="en-US" sz="1800" dirty="0" smtClean="0"/>
              <a:t>Mode shapes, frequencies and even damping changed in time as fuel mass was depleted</a:t>
            </a:r>
          </a:p>
          <a:p>
            <a:pPr lvl="1"/>
            <a:r>
              <a:rPr lang="en-US" sz="1600" dirty="0" smtClean="0"/>
              <a:t>Required gain scheduling and scheduling of filter coefficients</a:t>
            </a:r>
          </a:p>
          <a:p>
            <a:pPr lvl="1"/>
            <a:r>
              <a:rPr lang="en-US" sz="1600" dirty="0" smtClean="0"/>
              <a:t>Ensure nodes and anti-nodes of phase stabilized modes do not cross sensors</a:t>
            </a:r>
          </a:p>
          <a:p>
            <a:r>
              <a:rPr lang="en-US" sz="1800" dirty="0" smtClean="0"/>
              <a:t>Program Test Inputs (PTI’s) throughout flight </a:t>
            </a:r>
          </a:p>
          <a:p>
            <a:pPr lvl="1"/>
            <a:r>
              <a:rPr lang="en-US" sz="1600" dirty="0" smtClean="0"/>
              <a:t>Open loop TVC excitations and roll control blackouts</a:t>
            </a:r>
          </a:p>
          <a:p>
            <a:pPr lvl="1"/>
            <a:r>
              <a:rPr lang="en-US" sz="1600" dirty="0" smtClean="0"/>
              <a:t>TVC commands: 3 sets of orthogonal sum-of-signs and 1 pulse to excite structure</a:t>
            </a:r>
          </a:p>
          <a:p>
            <a:pPr lvl="1"/>
            <a:r>
              <a:rPr lang="en-US" sz="1600" dirty="0" smtClean="0"/>
              <a:t>Used to verify phase stabilization of first bending mode, excite aerodynamics, identify structural damping, and RSRM roll torque</a:t>
            </a:r>
          </a:p>
          <a:p>
            <a:r>
              <a:rPr lang="en-US" sz="1800" dirty="0" smtClean="0"/>
              <a:t>Axial, torsion and higher order bending modes needed for other analysis</a:t>
            </a:r>
          </a:p>
          <a:p>
            <a:pPr lvl="1"/>
            <a:r>
              <a:rPr lang="en-US" sz="1600" dirty="0" smtClean="0"/>
              <a:t>Ares I thrust oscillation first discovered in early Ares I-X analysis by including axial mode and first acoustic mode of RSRM chamber</a:t>
            </a:r>
          </a:p>
          <a:p>
            <a:pPr lvl="1"/>
            <a:r>
              <a:rPr lang="en-US" sz="1600" dirty="0" smtClean="0"/>
              <a:t>Torsion mode allowed roll control thrusters to excite sensors leading to roll rate filter</a:t>
            </a:r>
          </a:p>
          <a:p>
            <a:pPr lvl="1"/>
            <a:r>
              <a:rPr lang="en-US" sz="1600" dirty="0" smtClean="0"/>
              <a:t>Clearance studies such as liftoff, staging, jettison, etc. as well as flight reconstruction require best knowledge of deformation, i.e. all the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4EC0-F4D3-4069-9B6A-C82D831E34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Locations and Mode Shapes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141413"/>
            <a:ext cx="4120262" cy="5340350"/>
          </a:xfrm>
        </p:spPr>
        <p:txBody>
          <a:bodyPr/>
          <a:lstStyle/>
          <a:p>
            <a:r>
              <a:rPr lang="en-US" dirty="0" smtClean="0"/>
              <a:t>Similar to Ares-I design</a:t>
            </a:r>
          </a:p>
          <a:p>
            <a:pPr lvl="1"/>
            <a:r>
              <a:rPr lang="en-US" dirty="0" err="1" smtClean="0"/>
              <a:t>Baselined</a:t>
            </a:r>
            <a:r>
              <a:rPr lang="en-US" dirty="0" smtClean="0"/>
              <a:t> identical architecture Feb 2007</a:t>
            </a:r>
          </a:p>
          <a:p>
            <a:r>
              <a:rPr lang="en-US" dirty="0" smtClean="0"/>
              <a:t>Major differences from Ares-I for ascent flight</a:t>
            </a:r>
          </a:p>
          <a:p>
            <a:pPr lvl="1"/>
            <a:r>
              <a:rPr lang="en-US" dirty="0" smtClean="0"/>
              <a:t>Sensor locations</a:t>
            </a:r>
          </a:p>
          <a:p>
            <a:pPr lvl="1"/>
            <a:r>
              <a:rPr lang="en-US" dirty="0" smtClean="0"/>
              <a:t>Structural dynamics</a:t>
            </a:r>
          </a:p>
          <a:p>
            <a:pPr lvl="1"/>
            <a:r>
              <a:rPr lang="en-US" dirty="0" smtClean="0"/>
              <a:t>Filter and gain coefficients</a:t>
            </a: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5135-1821-4211-BD7E-40563404E56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297" name="AutoShape 5"/>
          <p:cNvSpPr>
            <a:spLocks noChangeAspect="1" noChangeArrowheads="1"/>
          </p:cNvSpPr>
          <p:nvPr/>
        </p:nvSpPr>
        <p:spPr bwMode="auto">
          <a:xfrm>
            <a:off x="493713" y="874713"/>
            <a:ext cx="5641975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870907" y="901683"/>
            <a:ext cx="1273093" cy="5650676"/>
            <a:chOff x="5312796" y="901683"/>
            <a:chExt cx="1273093" cy="5650676"/>
          </a:xfrm>
        </p:grpSpPr>
        <p:pic>
          <p:nvPicPr>
            <p:cNvPr id="12304" name="Picture 10" descr="New_ADFT_Option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12796" y="901683"/>
              <a:ext cx="384940" cy="565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 Box 13"/>
            <p:cNvSpPr txBox="1">
              <a:spLocks noChangeArrowheads="1"/>
            </p:cNvSpPr>
            <p:nvPr/>
          </p:nvSpPr>
          <p:spPr bwMode="auto">
            <a:xfrm>
              <a:off x="5887568" y="2005626"/>
              <a:ext cx="641171" cy="25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100" b="1" dirty="0" smtClean="0">
                  <a:solidFill>
                    <a:srgbClr val="0000FF"/>
                  </a:solidFill>
                </a:rPr>
                <a:t>RRGU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308" name="Line 14"/>
            <p:cNvSpPr>
              <a:spLocks noChangeShapeType="1"/>
            </p:cNvSpPr>
            <p:nvPr/>
          </p:nvSpPr>
          <p:spPr bwMode="auto">
            <a:xfrm flipH="1">
              <a:off x="5691584" y="2128677"/>
              <a:ext cx="273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887568" y="3050481"/>
              <a:ext cx="641171" cy="25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100" b="1" dirty="0" smtClean="0">
                  <a:solidFill>
                    <a:srgbClr val="FF0000"/>
                  </a:solidFill>
                </a:rPr>
                <a:t>FTINU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5691584" y="3173532"/>
              <a:ext cx="273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5887568" y="6236671"/>
              <a:ext cx="698321" cy="258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100" b="1" dirty="0" smtClean="0">
                  <a:solidFill>
                    <a:srgbClr val="0000FF"/>
                  </a:solidFill>
                </a:rPr>
                <a:t>RRGU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H="1">
              <a:off x="5691584" y="6359722"/>
              <a:ext cx="273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809625"/>
            <a:ext cx="34194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STARS Pitch Open Loop Gain</a:t>
            </a:r>
            <a:endParaRPr lang="en-US" dirty="0" smtClean="0"/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EB060-E57D-404D-932B-12E60450769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0" y="1064527"/>
            <a:ext cx="9144000" cy="5351674"/>
            <a:chOff x="588936" y="1593935"/>
            <a:chExt cx="8252847" cy="4830112"/>
          </a:xfrm>
        </p:grpSpPr>
        <p:pic>
          <p:nvPicPr>
            <p:cNvPr id="4098" name="Picture 37"/>
            <p:cNvPicPr>
              <a:picLocks noChangeAspect="1" noChangeArrowheads="1"/>
            </p:cNvPicPr>
            <p:nvPr/>
          </p:nvPicPr>
          <p:blipFill>
            <a:blip r:embed="rId2" cstate="print"/>
            <a:srcRect l="6421" t="11847" r="3606" b="797"/>
            <a:stretch>
              <a:fillRect/>
            </a:stretch>
          </p:blipFill>
          <p:spPr bwMode="auto">
            <a:xfrm>
              <a:off x="588936" y="1593935"/>
              <a:ext cx="8252847" cy="483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5"/>
            <p:cNvGrpSpPr>
              <a:grpSpLocks/>
            </p:cNvGrpSpPr>
            <p:nvPr/>
          </p:nvGrpSpPr>
          <p:grpSpPr bwMode="auto">
            <a:xfrm>
              <a:off x="619238" y="1928190"/>
              <a:ext cx="7457341" cy="4362325"/>
              <a:chOff x="416" y="1431"/>
              <a:chExt cx="4815" cy="2816"/>
            </a:xfrm>
          </p:grpSpPr>
          <p:sp>
            <p:nvSpPr>
              <p:cNvPr id="4103" name="Text Box 6"/>
              <p:cNvSpPr txBox="1">
                <a:spLocks noChangeArrowheads="1"/>
              </p:cNvSpPr>
              <p:nvPr/>
            </p:nvSpPr>
            <p:spPr bwMode="auto">
              <a:xfrm>
                <a:off x="581" y="1578"/>
                <a:ext cx="772" cy="11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</a:rPr>
                  <a:t>1</a:t>
                </a:r>
                <a:r>
                  <a:rPr lang="en-US" sz="1200" baseline="30000" dirty="0">
                    <a:solidFill>
                      <a:srgbClr val="0000FF"/>
                    </a:solidFill>
                  </a:rPr>
                  <a:t>st</a:t>
                </a:r>
                <a:r>
                  <a:rPr lang="en-US" sz="1200" dirty="0">
                    <a:solidFill>
                      <a:srgbClr val="0000FF"/>
                    </a:solidFill>
                  </a:rPr>
                  <a:t> Bending Mode</a:t>
                </a:r>
              </a:p>
            </p:txBody>
          </p:sp>
          <p:sp>
            <p:nvSpPr>
              <p:cNvPr id="4104" name="Text Box 7"/>
              <p:cNvSpPr txBox="1">
                <a:spLocks noChangeArrowheads="1"/>
              </p:cNvSpPr>
              <p:nvPr/>
            </p:nvSpPr>
            <p:spPr bwMode="auto">
              <a:xfrm>
                <a:off x="3217" y="1456"/>
                <a:ext cx="776" cy="11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</a:rPr>
                  <a:t>4</a:t>
                </a:r>
                <a:r>
                  <a:rPr lang="en-US" sz="1200" baseline="30000" dirty="0">
                    <a:solidFill>
                      <a:srgbClr val="0000FF"/>
                    </a:solidFill>
                  </a:rPr>
                  <a:t>th</a:t>
                </a:r>
                <a:r>
                  <a:rPr lang="en-US" sz="1200" dirty="0">
                    <a:solidFill>
                      <a:srgbClr val="0000FF"/>
                    </a:solidFill>
                  </a:rPr>
                  <a:t> Bending Mode</a:t>
                </a:r>
              </a:p>
            </p:txBody>
          </p:sp>
          <p:sp>
            <p:nvSpPr>
              <p:cNvPr id="4105" name="Text Box 8"/>
              <p:cNvSpPr txBox="1">
                <a:spLocks noChangeArrowheads="1"/>
              </p:cNvSpPr>
              <p:nvPr/>
            </p:nvSpPr>
            <p:spPr bwMode="auto">
              <a:xfrm>
                <a:off x="539" y="4009"/>
                <a:ext cx="957" cy="11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Sensor Blending Zero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06" name="Text Box 9"/>
              <p:cNvSpPr txBox="1">
                <a:spLocks noChangeArrowheads="1"/>
              </p:cNvSpPr>
              <p:nvPr/>
            </p:nvSpPr>
            <p:spPr bwMode="auto">
              <a:xfrm>
                <a:off x="1835" y="4128"/>
                <a:ext cx="877" cy="11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Tail-Wags-Dog Zero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07" name="Text Box 10"/>
              <p:cNvSpPr txBox="1">
                <a:spLocks noChangeArrowheads="1"/>
              </p:cNvSpPr>
              <p:nvPr/>
            </p:nvSpPr>
            <p:spPr bwMode="auto">
              <a:xfrm>
                <a:off x="3379" y="1662"/>
                <a:ext cx="776" cy="11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</a:rPr>
                  <a:t>5</a:t>
                </a:r>
                <a:r>
                  <a:rPr lang="en-US" sz="1200" baseline="30000" dirty="0">
                    <a:solidFill>
                      <a:srgbClr val="0000FF"/>
                    </a:solidFill>
                  </a:rPr>
                  <a:t>th</a:t>
                </a:r>
                <a:r>
                  <a:rPr lang="en-US" sz="1200" dirty="0">
                    <a:solidFill>
                      <a:srgbClr val="0000FF"/>
                    </a:solidFill>
                  </a:rPr>
                  <a:t> Bending </a:t>
                </a:r>
                <a:r>
                  <a:rPr lang="en-US" sz="1200" dirty="0" smtClean="0">
                    <a:solidFill>
                      <a:srgbClr val="0000FF"/>
                    </a:solidFill>
                  </a:rPr>
                  <a:t>Mode</a:t>
                </a:r>
                <a:endParaRPr 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08" name="Line 11"/>
              <p:cNvSpPr>
                <a:spLocks noChangeShapeType="1"/>
              </p:cNvSpPr>
              <p:nvPr/>
            </p:nvSpPr>
            <p:spPr bwMode="auto">
              <a:xfrm>
                <a:off x="1017" y="1687"/>
                <a:ext cx="368" cy="22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109" name="Line 12"/>
              <p:cNvSpPr>
                <a:spLocks noChangeShapeType="1"/>
              </p:cNvSpPr>
              <p:nvPr/>
            </p:nvSpPr>
            <p:spPr bwMode="auto">
              <a:xfrm flipV="1">
                <a:off x="1099" y="3706"/>
                <a:ext cx="471" cy="30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110" name="Text Box 13"/>
              <p:cNvSpPr txBox="1">
                <a:spLocks noChangeArrowheads="1"/>
              </p:cNvSpPr>
              <p:nvPr/>
            </p:nvSpPr>
            <p:spPr bwMode="auto">
              <a:xfrm>
                <a:off x="2273" y="1470"/>
                <a:ext cx="703" cy="108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FF"/>
                    </a:solidFill>
                  </a:rPr>
                  <a:t>3</a:t>
                </a:r>
                <a:r>
                  <a:rPr lang="en-US" sz="1200" baseline="30000" dirty="0" smtClean="0">
                    <a:solidFill>
                      <a:srgbClr val="0000FF"/>
                    </a:solidFill>
                  </a:rPr>
                  <a:t>rd</a:t>
                </a:r>
                <a:r>
                  <a:rPr lang="en-US" sz="1200" dirty="0" smtClean="0">
                    <a:solidFill>
                      <a:srgbClr val="0000FF"/>
                    </a:solidFill>
                  </a:rPr>
                  <a:t> Bending </a:t>
                </a:r>
                <a:r>
                  <a:rPr lang="en-US" sz="1200" dirty="0">
                    <a:solidFill>
                      <a:srgbClr val="0000FF"/>
                    </a:solidFill>
                  </a:rPr>
                  <a:t>Mode</a:t>
                </a:r>
              </a:p>
            </p:txBody>
          </p:sp>
          <p:sp>
            <p:nvSpPr>
              <p:cNvPr id="4111" name="Line 14"/>
              <p:cNvSpPr>
                <a:spLocks noChangeShapeType="1"/>
              </p:cNvSpPr>
              <p:nvPr/>
            </p:nvSpPr>
            <p:spPr bwMode="auto">
              <a:xfrm flipH="1" flipV="1">
                <a:off x="1873" y="3760"/>
                <a:ext cx="280" cy="36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112" name="Line 15"/>
              <p:cNvSpPr>
                <a:spLocks noChangeShapeType="1"/>
              </p:cNvSpPr>
              <p:nvPr/>
            </p:nvSpPr>
            <p:spPr bwMode="auto">
              <a:xfrm flipH="1">
                <a:off x="2171" y="1582"/>
                <a:ext cx="209" cy="10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113" name="Line 16"/>
              <p:cNvSpPr>
                <a:spLocks noChangeShapeType="1"/>
              </p:cNvSpPr>
              <p:nvPr/>
            </p:nvSpPr>
            <p:spPr bwMode="auto">
              <a:xfrm flipH="1">
                <a:off x="3109" y="1550"/>
                <a:ext cx="108" cy="9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114" name="Line 17"/>
              <p:cNvSpPr>
                <a:spLocks noChangeShapeType="1"/>
              </p:cNvSpPr>
              <p:nvPr/>
            </p:nvSpPr>
            <p:spPr bwMode="auto">
              <a:xfrm flipH="1">
                <a:off x="3201" y="1794"/>
                <a:ext cx="264" cy="13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115" name="Text Box 18"/>
              <p:cNvSpPr txBox="1">
                <a:spLocks noChangeArrowheads="1"/>
              </p:cNvSpPr>
              <p:nvPr/>
            </p:nvSpPr>
            <p:spPr bwMode="auto">
              <a:xfrm>
                <a:off x="416" y="1932"/>
                <a:ext cx="795" cy="11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</a:rPr>
                  <a:t>2</a:t>
                </a:r>
                <a:r>
                  <a:rPr lang="en-US" sz="1200" baseline="30000" dirty="0">
                    <a:solidFill>
                      <a:srgbClr val="0000FF"/>
                    </a:solidFill>
                  </a:rPr>
                  <a:t>nd</a:t>
                </a:r>
                <a:r>
                  <a:rPr lang="en-US" sz="1200" dirty="0">
                    <a:solidFill>
                      <a:srgbClr val="0000FF"/>
                    </a:solidFill>
                  </a:rPr>
                  <a:t> Bending Mode</a:t>
                </a:r>
              </a:p>
            </p:txBody>
          </p:sp>
          <p:sp>
            <p:nvSpPr>
              <p:cNvPr id="4116" name="Line 19"/>
              <p:cNvSpPr>
                <a:spLocks noChangeShapeType="1"/>
              </p:cNvSpPr>
              <p:nvPr/>
            </p:nvSpPr>
            <p:spPr bwMode="auto">
              <a:xfrm>
                <a:off x="777" y="2051"/>
                <a:ext cx="857" cy="494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117" name="Text Box 21"/>
              <p:cNvSpPr txBox="1">
                <a:spLocks noChangeArrowheads="1"/>
              </p:cNvSpPr>
              <p:nvPr/>
            </p:nvSpPr>
            <p:spPr bwMode="auto">
              <a:xfrm>
                <a:off x="4482" y="1431"/>
                <a:ext cx="749" cy="11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</a:rPr>
                  <a:t>6</a:t>
                </a:r>
                <a:r>
                  <a:rPr lang="en-US" sz="1200" baseline="30000" dirty="0">
                    <a:solidFill>
                      <a:srgbClr val="0000FF"/>
                    </a:solidFill>
                  </a:rPr>
                  <a:t>th</a:t>
                </a:r>
                <a:r>
                  <a:rPr lang="en-US" sz="1200" dirty="0">
                    <a:solidFill>
                      <a:srgbClr val="0000FF"/>
                    </a:solidFill>
                  </a:rPr>
                  <a:t> Pitch </a:t>
                </a:r>
                <a:r>
                  <a:rPr lang="en-US" sz="1200" dirty="0" smtClean="0">
                    <a:solidFill>
                      <a:srgbClr val="0000FF"/>
                    </a:solidFill>
                  </a:rPr>
                  <a:t>Bending</a:t>
                </a:r>
                <a:endParaRPr 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18" name="Line 23"/>
              <p:cNvSpPr>
                <a:spLocks noChangeShapeType="1"/>
              </p:cNvSpPr>
              <p:nvPr/>
            </p:nvSpPr>
            <p:spPr bwMode="auto">
              <a:xfrm flipH="1">
                <a:off x="4349" y="1521"/>
                <a:ext cx="137" cy="27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en-US" sz="44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9D8DDD-A656-4157-AEB0-4126529CD47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Points Linear Stability Analysis</a:t>
            </a:r>
          </a:p>
        </p:txBody>
      </p:sp>
      <p:graphicFrame>
        <p:nvGraphicFramePr>
          <p:cNvPr id="4098" name="Object 15"/>
          <p:cNvGraphicFramePr>
            <a:graphicFrameLocks noChangeAspect="1"/>
          </p:cNvGraphicFramePr>
          <p:nvPr>
            <p:ph idx="1"/>
          </p:nvPr>
        </p:nvGraphicFramePr>
        <p:xfrm>
          <a:off x="138113" y="1298575"/>
          <a:ext cx="8810625" cy="4665663"/>
        </p:xfrm>
        <a:graphic>
          <a:graphicData uri="http://schemas.openxmlformats.org/presentationml/2006/ole">
            <p:oleObj spid="_x0000_s4098" name="Chart" r:id="rId3" imgW="9658350" imgH="5276731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092191"/>
            <a:ext cx="50292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5B3E36-A113-406B-9A4F-124E46300015}" type="slidenum">
              <a:rPr lang="en-US"/>
              <a:pPr/>
              <a:t>8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Baseline Nichols Charts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5222929"/>
            <a:ext cx="8183563" cy="1374721"/>
          </a:xfrm>
        </p:spPr>
        <p:txBody>
          <a:bodyPr/>
          <a:lstStyle/>
          <a:p>
            <a:pPr eaLnBrk="1" hangingPunct="1"/>
            <a:r>
              <a:rPr lang="en-US" dirty="0" smtClean="0"/>
              <a:t>Linearizations from STARS</a:t>
            </a:r>
          </a:p>
          <a:p>
            <a:pPr eaLnBrk="1" hangingPunct="1"/>
            <a:r>
              <a:rPr lang="en-US" dirty="0" smtClean="0"/>
              <a:t>Baseline trajectory</a:t>
            </a:r>
          </a:p>
          <a:p>
            <a:pPr eaLnBrk="1" hangingPunct="1"/>
            <a:r>
              <a:rPr lang="en-US" dirty="0" smtClean="0"/>
              <a:t>Computed every second from 1 to 120 seconds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7772398" y="2974896"/>
            <a:ext cx="1219579" cy="1558358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68" y="893412"/>
            <a:ext cx="48672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Line 9"/>
          <p:cNvSpPr>
            <a:spLocks noChangeShapeType="1"/>
          </p:cNvSpPr>
          <p:nvPr/>
        </p:nvSpPr>
        <p:spPr bwMode="auto">
          <a:xfrm flipH="1" flipV="1">
            <a:off x="4897462" y="2457449"/>
            <a:ext cx="2874935" cy="760239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93663" y="2654648"/>
            <a:ext cx="8956675" cy="4062412"/>
            <a:chOff x="93663" y="2538413"/>
            <a:chExt cx="8956675" cy="4062412"/>
          </a:xfrm>
        </p:grpSpPr>
        <p:pic>
          <p:nvPicPr>
            <p:cNvPr id="1030" name="Picture 5" descr="CoordinateSystem"/>
            <p:cNvPicPr>
              <a:picLocks noChangeAspect="1" noChangeArrowheads="1"/>
            </p:cNvPicPr>
            <p:nvPr/>
          </p:nvPicPr>
          <p:blipFill>
            <a:blip r:embed="rId3" cstate="print"/>
            <a:srcRect b="12779"/>
            <a:stretch>
              <a:fillRect/>
            </a:stretch>
          </p:blipFill>
          <p:spPr bwMode="auto">
            <a:xfrm>
              <a:off x="93663" y="2538413"/>
              <a:ext cx="8956675" cy="401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Text Box 6"/>
            <p:cNvSpPr txBox="1">
              <a:spLocks noChangeArrowheads="1"/>
            </p:cNvSpPr>
            <p:nvPr/>
          </p:nvSpPr>
          <p:spPr bwMode="auto">
            <a:xfrm>
              <a:off x="5291138" y="5162550"/>
              <a:ext cx="822325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 dirty="0">
                  <a:latin typeface="Helvetica" pitchFamily="34" charset="0"/>
                </a:rPr>
                <a:t>Centerline</a:t>
              </a:r>
            </a:p>
            <a:p>
              <a:pPr eaLnBrk="0" hangingPunct="0"/>
              <a:r>
                <a:rPr lang="en-US" sz="1100" dirty="0">
                  <a:latin typeface="Helvetica" pitchFamily="34" charset="0"/>
                </a:rPr>
                <a:t>Sensor</a:t>
              </a:r>
            </a:p>
            <a:p>
              <a:pPr eaLnBrk="0" hangingPunct="0"/>
              <a:r>
                <a:rPr lang="en-US" sz="1100" dirty="0" err="1">
                  <a:latin typeface="Helvetica" pitchFamily="34" charset="0"/>
                </a:rPr>
                <a:t>RoCS</a:t>
              </a:r>
              <a:endParaRPr lang="en-US" sz="1100" dirty="0">
                <a:latin typeface="Helvetica" pitchFamily="34" charset="0"/>
              </a:endParaRPr>
            </a:p>
            <a:p>
              <a:pPr eaLnBrk="0" hangingPunct="0"/>
              <a:r>
                <a:rPr lang="en-US" sz="1100" dirty="0">
                  <a:latin typeface="Helvetica" pitchFamily="34" charset="0"/>
                </a:rPr>
                <a:t>Nozzle</a:t>
              </a:r>
            </a:p>
            <a:p>
              <a:pPr eaLnBrk="0" hangingPunct="0"/>
              <a:r>
                <a:rPr lang="en-US" sz="1100" dirty="0">
                  <a:latin typeface="Helvetica" pitchFamily="34" charset="0"/>
                </a:rPr>
                <a:t>HDP</a:t>
              </a:r>
            </a:p>
            <a:p>
              <a:pPr eaLnBrk="0" hangingPunct="0"/>
              <a:r>
                <a:rPr lang="en-US" sz="1100" dirty="0">
                  <a:latin typeface="Helvetica" pitchFamily="34" charset="0"/>
                </a:rPr>
                <a:t>Actuator</a:t>
              </a:r>
            </a:p>
            <a:p>
              <a:pPr eaLnBrk="0" hangingPunct="0"/>
              <a:r>
                <a:rPr lang="en-US" sz="1100" dirty="0">
                  <a:latin typeface="Helvetica" pitchFamily="34" charset="0"/>
                </a:rPr>
                <a:t>CG</a:t>
              </a:r>
            </a:p>
            <a:p>
              <a:pPr eaLnBrk="0" hangingPunct="0"/>
              <a:endParaRPr lang="en-US" sz="1100" dirty="0">
                <a:latin typeface="Helvetica" pitchFamily="34" charset="0"/>
              </a:endParaRPr>
            </a:p>
          </p:txBody>
        </p:sp>
        <p:pic>
          <p:nvPicPr>
            <p:cNvPr id="1032" name="Picture 7" descr="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7313" y="6235700"/>
              <a:ext cx="139700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8" descr="C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9913" y="4629150"/>
              <a:ext cx="139700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9" descr="C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4800" y="4629150"/>
              <a:ext cx="139700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0" descr="arrow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D1D2D4"/>
                </a:clrFrom>
                <a:clrTo>
                  <a:srgbClr val="D1D2D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24338" y="4559300"/>
              <a:ext cx="1481137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205413" y="5257800"/>
              <a:ext cx="63500" cy="63500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5100638" y="5175250"/>
              <a:ext cx="1320800" cy="12430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Text Box 13"/>
            <p:cNvSpPr txBox="1">
              <a:spLocks noChangeArrowheads="1"/>
            </p:cNvSpPr>
            <p:nvPr/>
          </p:nvSpPr>
          <p:spPr bwMode="auto">
            <a:xfrm>
              <a:off x="1200150" y="5468938"/>
              <a:ext cx="9683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700" b="1" dirty="0">
                  <a:solidFill>
                    <a:srgbClr val="00CC00"/>
                  </a:solidFill>
                  <a:latin typeface="Helvetica" pitchFamily="34" charset="0"/>
                </a:rPr>
                <a:t>FWD RRGU 1023.8</a:t>
              </a:r>
            </a:p>
          </p:txBody>
        </p:sp>
        <p:sp>
          <p:nvSpPr>
            <p:cNvPr id="1039" name="Text Box 14"/>
            <p:cNvSpPr txBox="1">
              <a:spLocks noChangeArrowheads="1"/>
            </p:cNvSpPr>
            <p:nvPr/>
          </p:nvSpPr>
          <p:spPr bwMode="auto">
            <a:xfrm>
              <a:off x="8099425" y="5418138"/>
              <a:ext cx="938213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700" b="1" dirty="0">
                  <a:solidFill>
                    <a:srgbClr val="00CC00"/>
                  </a:solidFill>
                  <a:latin typeface="Helvetica" pitchFamily="34" charset="0"/>
                </a:rPr>
                <a:t>AFT RRGU 3962.9</a:t>
              </a:r>
            </a:p>
          </p:txBody>
        </p:sp>
        <p:sp>
          <p:nvSpPr>
            <p:cNvPr id="1040" name="Line 15"/>
            <p:cNvSpPr>
              <a:spLocks noChangeShapeType="1"/>
            </p:cNvSpPr>
            <p:nvPr/>
          </p:nvSpPr>
          <p:spPr bwMode="auto">
            <a:xfrm>
              <a:off x="2057400" y="4775200"/>
              <a:ext cx="0" cy="701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16"/>
            <p:cNvSpPr>
              <a:spLocks noChangeShapeType="1"/>
            </p:cNvSpPr>
            <p:nvPr/>
          </p:nvSpPr>
          <p:spPr bwMode="auto">
            <a:xfrm>
              <a:off x="8189913" y="4767263"/>
              <a:ext cx="0" cy="701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17"/>
            <p:cNvSpPr>
              <a:spLocks noChangeShapeType="1"/>
            </p:cNvSpPr>
            <p:nvPr/>
          </p:nvSpPr>
          <p:spPr bwMode="auto">
            <a:xfrm>
              <a:off x="3619500" y="3903663"/>
              <a:ext cx="0" cy="701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Text Box 18"/>
            <p:cNvSpPr txBox="1">
              <a:spLocks noChangeArrowheads="1"/>
            </p:cNvSpPr>
            <p:nvPr/>
          </p:nvSpPr>
          <p:spPr bwMode="auto">
            <a:xfrm>
              <a:off x="2976563" y="3740150"/>
              <a:ext cx="74295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700" b="1" dirty="0">
                  <a:solidFill>
                    <a:srgbClr val="00CC00"/>
                  </a:solidFill>
                  <a:latin typeface="Helvetica" pitchFamily="34" charset="0"/>
                </a:rPr>
                <a:t>FTINU 1770.3</a:t>
              </a:r>
              <a:endParaRPr lang="en-US" sz="800" dirty="0">
                <a:solidFill>
                  <a:srgbClr val="00CC00"/>
                </a:solidFill>
                <a:latin typeface="Helvetica" pitchFamily="34" charset="0"/>
              </a:endParaRPr>
            </a:p>
          </p:txBody>
        </p:sp>
        <p:graphicFrame>
          <p:nvGraphicFramePr>
            <p:cNvPr id="1026" name="Object 19"/>
            <p:cNvGraphicFramePr>
              <a:graphicFrameLocks noChangeAspect="1"/>
            </p:cNvGraphicFramePr>
            <p:nvPr/>
          </p:nvGraphicFramePr>
          <p:xfrm>
            <a:off x="153988" y="4546600"/>
            <a:ext cx="8320087" cy="280988"/>
          </p:xfrm>
          <a:graphic>
            <a:graphicData uri="http://schemas.openxmlformats.org/presentationml/2006/ole">
              <p:oleObj spid="_x0000_s64514" name="Photo Editor Photo" r:id="rId6" imgW="17990476" imgH="609524" progId="">
                <p:embed/>
              </p:oleObj>
            </a:graphicData>
          </a:graphic>
        </p:graphicFrame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205413" y="5432425"/>
              <a:ext cx="63500" cy="63500"/>
            </a:xfrm>
            <a:prstGeom prst="ellipse">
              <a:avLst/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205413" y="5608638"/>
              <a:ext cx="63500" cy="63500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05413" y="5768975"/>
              <a:ext cx="63500" cy="635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205413" y="5935663"/>
              <a:ext cx="63500" cy="635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205413" y="6111875"/>
              <a:ext cx="63500" cy="63500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1382713" y="2882900"/>
              <a:ext cx="301625" cy="30797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3965575" y="2882900"/>
              <a:ext cx="301625" cy="30797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Models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13 models representing mass conditions every 10 sec. of flight</a:t>
            </a:r>
          </a:p>
          <a:p>
            <a:pPr lvl="1"/>
            <a:r>
              <a:rPr lang="en-US" sz="1400" dirty="0" smtClean="0"/>
              <a:t>All modes under 25 Hz with 27 residual vectors</a:t>
            </a:r>
          </a:p>
          <a:p>
            <a:pPr lvl="1"/>
            <a:r>
              <a:rPr lang="en-US" sz="1400" dirty="0" smtClean="0"/>
              <a:t>Each model included 73 nodes (54 centerline, 3 sensor, 2 gimbal, 4 HDP, 2 nozzle centerline and 4 actuator attachment) </a:t>
            </a:r>
          </a:p>
          <a:p>
            <a:pPr lvl="1"/>
            <a:r>
              <a:rPr lang="en-US" sz="1400" dirty="0" smtClean="0"/>
              <a:t>Evaluated with RSRM pressurized “</a:t>
            </a:r>
            <a:r>
              <a:rPr lang="en-US" sz="1400" dirty="0" err="1" smtClean="0"/>
              <a:t>prestiffened</a:t>
            </a:r>
            <a:r>
              <a:rPr lang="en-US" sz="1400" dirty="0" smtClean="0"/>
              <a:t>” modes</a:t>
            </a:r>
          </a:p>
          <a:p>
            <a:r>
              <a:rPr lang="en-US" sz="1600" dirty="0" smtClean="0"/>
              <a:t>Other models: MLP mounted model, first stage alone and upper stage alone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resI-X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esI-X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AresI-X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sI-X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sI-X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sI-X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sI-X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sI-X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sI-X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sI-X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sI-X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sI-X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sI-X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sI-X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1498</Words>
  <Application>Microsoft Office PowerPoint</Application>
  <PresentationFormat>On-screen Show (4:3)</PresentationFormat>
  <Paragraphs>255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ＭＳ Ｐゴシック</vt:lpstr>
      <vt:lpstr>Symbol</vt:lpstr>
      <vt:lpstr>Helvetica</vt:lpstr>
      <vt:lpstr>Calibri</vt:lpstr>
      <vt:lpstr>Times New Roman</vt:lpstr>
      <vt:lpstr>blank</vt:lpstr>
      <vt:lpstr>Chart</vt:lpstr>
      <vt:lpstr>Photo Editor Photo</vt:lpstr>
      <vt:lpstr>Equation</vt:lpstr>
      <vt:lpstr>Ares I-X Aeroelastic and Structural Dynamics Modeling for GN&amp;C Simulations </vt:lpstr>
      <vt:lpstr>Ares I-X</vt:lpstr>
      <vt:lpstr>Flight Overview</vt:lpstr>
      <vt:lpstr>Aeroservoelastic Impacts on GN&amp;C Design</vt:lpstr>
      <vt:lpstr>Sensor Locations and Mode Shapes</vt:lpstr>
      <vt:lpstr>STARS Pitch Open Loop Gain</vt:lpstr>
      <vt:lpstr>Key Points Linear Stability Analysis</vt:lpstr>
      <vt:lpstr>Baseline Nichols Charts</vt:lpstr>
      <vt:lpstr>Modal Models</vt:lpstr>
      <vt:lpstr>Structural Dynamics Modeling</vt:lpstr>
      <vt:lpstr>Modal Interpolation</vt:lpstr>
      <vt:lpstr>Modeling Dynamics on MLP</vt:lpstr>
      <vt:lpstr>Actuator Model &amp; Structural Compliance</vt:lpstr>
      <vt:lpstr>Propulsion Models</vt:lpstr>
      <vt:lpstr>Force Following Debate</vt:lpstr>
      <vt:lpstr>Distributed Aerodynamics</vt:lpstr>
      <vt:lpstr>Aeroelastic Increments</vt:lpstr>
      <vt:lpstr>Summary and Conclusions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2011-04-13T19:05:34Z</dcterms:created>
  <dcterms:modified xsi:type="dcterms:W3CDTF">2012-04-17T19:06:39Z</dcterms:modified>
</cp:coreProperties>
</file>